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43" r:id="rId3"/>
    <p:sldId id="467" r:id="rId4"/>
    <p:sldId id="487" r:id="rId5"/>
    <p:sldId id="485" r:id="rId6"/>
    <p:sldId id="475" r:id="rId7"/>
    <p:sldId id="264" r:id="rId8"/>
    <p:sldId id="464" r:id="rId9"/>
    <p:sldId id="472" r:id="rId10"/>
    <p:sldId id="477" r:id="rId11"/>
    <p:sldId id="478" r:id="rId12"/>
    <p:sldId id="479" r:id="rId13"/>
    <p:sldId id="469" r:id="rId14"/>
    <p:sldId id="480" r:id="rId15"/>
    <p:sldId id="482" r:id="rId16"/>
    <p:sldId id="470" r:id="rId17"/>
    <p:sldId id="471" r:id="rId18"/>
    <p:sldId id="476" r:id="rId19"/>
    <p:sldId id="484" r:id="rId20"/>
    <p:sldId id="483" r:id="rId21"/>
    <p:sldId id="488" r:id="rId22"/>
    <p:sldId id="489" r:id="rId23"/>
    <p:sldId id="473" r:id="rId24"/>
    <p:sldId id="474" r:id="rId25"/>
    <p:sldId id="490" r:id="rId26"/>
    <p:sldId id="440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2950" autoAdjust="0"/>
  </p:normalViewPr>
  <p:slideViewPr>
    <p:cSldViewPr>
      <p:cViewPr varScale="1">
        <p:scale>
          <a:sx n="110" d="100"/>
          <a:sy n="110" d="100"/>
        </p:scale>
        <p:origin x="87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EDCAF-5FB9-4C62-BF93-08887D9A24F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A1E-253B-4FF7-A47F-78242FBCB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3A1E-253B-4FF7-A47F-78242FBCB9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1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3A1E-253B-4FF7-A47F-78242FBCB9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3A1E-253B-4FF7-A47F-78242FBCB9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CBC0-C713-4375-A7FD-8C71A78DA0E3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E84BF-1097-4659-A7DE-ED113565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204" y="1558400"/>
            <a:ext cx="7747591" cy="18515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latin typeface="+mn-lt"/>
              </a:rPr>
              <a:t>VIÊM PHỔI TRÒN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(Round pneumonia)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533400" y="33147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1100" y="340995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Bs </a:t>
            </a:r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Chung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0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590550"/>
            <a:ext cx="8229600" cy="77264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X-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1EC80-B21F-4E1F-B3C0-5C294ADC4637}"/>
              </a:ext>
            </a:extLst>
          </p:cNvPr>
          <p:cNvSpPr txBox="1"/>
          <p:nvPr/>
        </p:nvSpPr>
        <p:spPr>
          <a:xfrm>
            <a:off x="762000" y="4521764"/>
            <a:ext cx="3664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0" i="0" dirty="0">
                <a:effectLst/>
              </a:rPr>
              <a:t>Vùng đông đặc </a:t>
            </a:r>
            <a:r>
              <a:rPr lang="en-US" sz="1400" b="0" i="0" dirty="0" err="1">
                <a:effectLst/>
              </a:rPr>
              <a:t>hình</a:t>
            </a:r>
            <a:r>
              <a:rPr lang="en-US" sz="1400" b="0" i="0" dirty="0">
                <a:effectLst/>
              </a:rPr>
              <a:t> </a:t>
            </a:r>
            <a:r>
              <a:rPr lang="vi-VN" sz="1400" b="0" i="0" dirty="0">
                <a:effectLst/>
              </a:rPr>
              <a:t>ở vùng giữa </a:t>
            </a:r>
            <a:r>
              <a:rPr lang="en-US" sz="1400" b="0" i="0" dirty="0" err="1">
                <a:effectLst/>
              </a:rPr>
              <a:t>phổi</a:t>
            </a:r>
            <a:r>
              <a:rPr lang="en-US" sz="1400" b="0" i="0" dirty="0">
                <a:effectLst/>
              </a:rPr>
              <a:t> </a:t>
            </a:r>
            <a:r>
              <a:rPr lang="vi-VN" sz="1400" b="0" i="0" dirty="0">
                <a:effectLst/>
              </a:rPr>
              <a:t>phải</a:t>
            </a:r>
            <a:r>
              <a:rPr lang="en-US" sz="1400" b="0" i="0" dirty="0">
                <a:effectLst/>
              </a:rPr>
              <a:t>, </a:t>
            </a:r>
            <a:r>
              <a:rPr lang="vi-VN" sz="1400" b="0" i="0" dirty="0">
                <a:effectLst/>
              </a:rPr>
              <a:t>có hình </a:t>
            </a:r>
            <a:r>
              <a:rPr lang="en-US" sz="1400" b="0" i="0" dirty="0" err="1">
                <a:effectLst/>
              </a:rPr>
              <a:t>phế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quản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chứa</a:t>
            </a:r>
            <a:r>
              <a:rPr lang="en-US" sz="1400" b="0" i="0" dirty="0">
                <a:effectLst/>
              </a:rPr>
              <a:t> </a:t>
            </a:r>
            <a:r>
              <a:rPr lang="vi-VN" sz="1400" b="0" i="0" dirty="0">
                <a:effectLst/>
              </a:rPr>
              <a:t>khí ở trung tâm</a:t>
            </a:r>
            <a:r>
              <a:rPr lang="en-US" sz="1400" b="0" i="0" dirty="0">
                <a:effectLst/>
              </a:rPr>
              <a:t>.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0D863-D445-4F79-B95C-637E47B0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" y="1068053"/>
            <a:ext cx="3653263" cy="33194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8DC7D2-BF38-42FA-AC09-9E243DA2EC6C}"/>
              </a:ext>
            </a:extLst>
          </p:cNvPr>
          <p:cNvSpPr txBox="1"/>
          <p:nvPr/>
        </p:nvSpPr>
        <p:spPr>
          <a:xfrm>
            <a:off x="5334000" y="4552950"/>
            <a:ext cx="335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dirty="0"/>
              <a:t>X-quang ngực sau khi điều trị </a:t>
            </a:r>
            <a:r>
              <a:rPr lang="en-US" sz="1400" dirty="0" err="1"/>
              <a:t>kháng</a:t>
            </a:r>
            <a:r>
              <a:rPr lang="en-US" sz="1400" dirty="0"/>
              <a:t> </a:t>
            </a:r>
            <a:r>
              <a:rPr lang="en-US" sz="1400" dirty="0" err="1"/>
              <a:t>sinh</a:t>
            </a:r>
            <a:r>
              <a:rPr lang="en-US" sz="1400" dirty="0"/>
              <a:t> </a:t>
            </a:r>
            <a:r>
              <a:rPr lang="vi-VN" sz="1400" dirty="0"/>
              <a:t>thấy </a:t>
            </a:r>
            <a:r>
              <a:rPr lang="en-US" sz="1400" dirty="0" err="1"/>
              <a:t>vùng</a:t>
            </a:r>
            <a:r>
              <a:rPr lang="en-US" sz="1400" dirty="0"/>
              <a:t> </a:t>
            </a:r>
            <a:r>
              <a:rPr lang="en-US" sz="1400" dirty="0" err="1"/>
              <a:t>đông</a:t>
            </a:r>
            <a:r>
              <a:rPr lang="en-US" sz="1400" dirty="0"/>
              <a:t> </a:t>
            </a:r>
            <a:r>
              <a:rPr lang="en-US" sz="1400" dirty="0" err="1"/>
              <a:t>đặc</a:t>
            </a:r>
            <a:r>
              <a:rPr lang="en-US" sz="1400" dirty="0"/>
              <a:t> </a:t>
            </a:r>
            <a:r>
              <a:rPr lang="en-US" sz="1400" dirty="0" err="1"/>
              <a:t>mất</a:t>
            </a:r>
            <a:r>
              <a:rPr lang="en-US" sz="1400" dirty="0"/>
              <a:t> </a:t>
            </a:r>
            <a:r>
              <a:rPr lang="vi-VN" sz="1400" dirty="0"/>
              <a:t>hoàn toàn.</a:t>
            </a:r>
            <a:endParaRPr lang="en-US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397AD3-FE1B-485F-BC58-F07875D29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83" y="1068053"/>
            <a:ext cx="3653263" cy="3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590550"/>
            <a:ext cx="8229600" cy="77264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X-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28642-2465-46ED-92C2-A446B79B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2870"/>
            <a:ext cx="5638799" cy="3624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74E136-E9A9-49E4-9791-E073A1F3EC08}"/>
              </a:ext>
            </a:extLst>
          </p:cNvPr>
          <p:cNvSpPr txBox="1"/>
          <p:nvPr/>
        </p:nvSpPr>
        <p:spPr>
          <a:xfrm>
            <a:off x="6248400" y="1945817"/>
            <a:ext cx="2558143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0" i="0" dirty="0">
                <a:solidFill>
                  <a:srgbClr val="333333"/>
                </a:solidFill>
                <a:effectLst/>
              </a:rPr>
              <a:t>X-quang ngực khi nhập viện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r>
              <a:rPr lang="en-US" sz="1900" dirty="0">
                <a:solidFill>
                  <a:srgbClr val="333333"/>
                </a:solidFill>
              </a:rPr>
              <a:t>T</a:t>
            </a:r>
            <a:r>
              <a:rPr lang="vi-VN" sz="1900" b="0" i="0" dirty="0">
                <a:solidFill>
                  <a:srgbClr val="333333"/>
                </a:solidFill>
                <a:effectLst/>
              </a:rPr>
              <a:t>hấy một vùng mờ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hình</a:t>
            </a:r>
            <a:r>
              <a:rPr lang="vi-VN" sz="1900" b="0" i="0" dirty="0">
                <a:solidFill>
                  <a:srgbClr val="333333"/>
                </a:solidFill>
                <a:effectLst/>
              </a:rPr>
              <a:t> tròn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giới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hạn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rõ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1900" b="0" i="0" dirty="0">
                <a:solidFill>
                  <a:srgbClr val="333333"/>
                </a:solidFill>
                <a:effectLst/>
              </a:rPr>
              <a:t>ở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thùy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dưới</a:t>
            </a:r>
            <a:r>
              <a:rPr lang="vi-VN" sz="1900" b="0" i="0" dirty="0">
                <a:solidFill>
                  <a:srgbClr val="333333"/>
                </a:solidFill>
                <a:effectLst/>
              </a:rPr>
              <a:t> phổi trái (mũi tên).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H</a:t>
            </a:r>
            <a:r>
              <a:rPr lang="vi-VN" sz="1900" b="0" i="0" dirty="0">
                <a:solidFill>
                  <a:srgbClr val="333333"/>
                </a:solidFill>
                <a:effectLst/>
              </a:rPr>
              <a:t>ình ảnh phế quản </a:t>
            </a:r>
            <a:r>
              <a:rPr lang="en-US" sz="1900" b="0" i="0" dirty="0" err="1">
                <a:solidFill>
                  <a:srgbClr val="333333"/>
                </a:solidFill>
                <a:effectLst/>
              </a:rPr>
              <a:t>chứa</a:t>
            </a:r>
            <a:r>
              <a:rPr lang="en-US" sz="19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1900" b="0" i="0" dirty="0">
                <a:solidFill>
                  <a:srgbClr val="333333"/>
                </a:solidFill>
                <a:effectLst/>
              </a:rPr>
              <a:t>khí (mũi tên)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2176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590550"/>
            <a:ext cx="8229600" cy="77264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X-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64016-D319-48D9-B603-F72BF438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26069"/>
            <a:ext cx="5715000" cy="3291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CCB21-B3BF-40CD-B3D6-6860C82E1E22}"/>
              </a:ext>
            </a:extLst>
          </p:cNvPr>
          <p:cNvSpPr txBox="1"/>
          <p:nvPr/>
        </p:nvSpPr>
        <p:spPr>
          <a:xfrm>
            <a:off x="801594" y="4395691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0" i="0" dirty="0">
                <a:solidFill>
                  <a:srgbClr val="333333"/>
                </a:solidFill>
                <a:effectLst/>
              </a:rPr>
              <a:t>Theo dõi </a:t>
            </a:r>
            <a:r>
              <a:rPr lang="en-US" sz="1400" b="0" i="0" dirty="0" err="1">
                <a:solidFill>
                  <a:srgbClr val="333333"/>
                </a:solidFill>
                <a:effectLst/>
              </a:rPr>
              <a:t>bằng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X-quang ngực (A) khi đến khám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(B) </a:t>
            </a:r>
            <a:r>
              <a:rPr lang="en-US" sz="1400" dirty="0" err="1">
                <a:solidFill>
                  <a:srgbClr val="333333"/>
                </a:solidFill>
              </a:rPr>
              <a:t>ngày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en-US" sz="1400" dirty="0" err="1">
                <a:solidFill>
                  <a:srgbClr val="333333"/>
                </a:solidFill>
              </a:rPr>
              <a:t>thứ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4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(C) ngày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en-US" sz="1400" dirty="0" err="1">
                <a:solidFill>
                  <a:srgbClr val="333333"/>
                </a:solidFill>
              </a:rPr>
              <a:t>thứ</a:t>
            </a:r>
            <a:r>
              <a:rPr lang="en-US" sz="1400" dirty="0">
                <a:solidFill>
                  <a:srgbClr val="333333"/>
                </a:solidFill>
              </a:rPr>
              <a:t> 1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8 sau </a:t>
            </a:r>
            <a:r>
              <a:rPr lang="en-US" sz="1400" dirty="0" err="1">
                <a:solidFill>
                  <a:srgbClr val="333333"/>
                </a:solidFill>
              </a:rPr>
              <a:t>điều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en-US" sz="1400" dirty="0" err="1">
                <a:solidFill>
                  <a:srgbClr val="333333"/>
                </a:solidFill>
              </a:rPr>
              <a:t>trị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en-US" sz="1400" dirty="0" err="1">
                <a:solidFill>
                  <a:srgbClr val="333333"/>
                </a:solidFill>
              </a:rPr>
              <a:t>kháng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en-US" sz="1400" dirty="0" err="1">
                <a:solidFill>
                  <a:srgbClr val="333333"/>
                </a:solidFill>
              </a:rPr>
              <a:t>sinh</a:t>
            </a:r>
            <a:r>
              <a:rPr lang="en-US" sz="1400" dirty="0">
                <a:solidFill>
                  <a:srgbClr val="333333"/>
                </a:solidFill>
              </a:rPr>
              <a:t>. </a:t>
            </a:r>
          </a:p>
          <a:p>
            <a:r>
              <a:rPr lang="en-US" sz="1400" b="0" i="0" dirty="0" err="1">
                <a:solidFill>
                  <a:srgbClr val="333333"/>
                </a:solidFill>
                <a:effectLst/>
              </a:rPr>
              <a:t>Vùng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 v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iêm phổi tròn thuyên giảm </a:t>
            </a:r>
            <a:r>
              <a:rPr lang="en-US" sz="1400" b="0" i="0" dirty="0" err="1">
                <a:solidFill>
                  <a:srgbClr val="333333"/>
                </a:solidFill>
                <a:effectLst/>
              </a:rPr>
              <a:t>dần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1400" b="0" i="0" dirty="0">
                <a:solidFill>
                  <a:srgbClr val="333333"/>
                </a:solidFill>
                <a:effectLst/>
              </a:rPr>
              <a:t>(mũi tên)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070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438150"/>
            <a:ext cx="8229600" cy="402475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CT:</a:t>
            </a:r>
          </a:p>
          <a:p>
            <a:pPr marL="0" marR="0">
              <a:spcBef>
                <a:spcPts val="600"/>
              </a:spcBef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u.</a:t>
            </a:r>
          </a:p>
          <a:p>
            <a:pPr marL="0" marR="0">
              <a:spcBef>
                <a:spcPts val="60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NECT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phế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rãnh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CECT: 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757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438150"/>
            <a:ext cx="8229600" cy="75725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3E2DD-F604-4E2B-A098-8C582E223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7245"/>
            <a:ext cx="257175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32A66-C6D6-41EB-8084-C3BDE44B1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95409"/>
            <a:ext cx="25717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9E875-C1F7-4BA8-A973-0B64D3B3E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3" y="1195409"/>
            <a:ext cx="2571750" cy="257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414BFF-B9C3-49D4-98F4-5C692A3E8FFE}"/>
              </a:ext>
            </a:extLst>
          </p:cNvPr>
          <p:cNvSpPr txBox="1"/>
          <p:nvPr/>
        </p:nvSpPr>
        <p:spPr>
          <a:xfrm>
            <a:off x="381000" y="4005799"/>
            <a:ext cx="838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500" b="0" i="0" dirty="0">
                <a:solidFill>
                  <a:srgbClr val="3D3D3D"/>
                </a:solidFill>
                <a:effectLst/>
              </a:rPr>
              <a:t>Vùng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đông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đặc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hình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tròn thùy trên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phổi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 phải. Có hình ảnh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phế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quản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chứa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khí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và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mạch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máu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xuyên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qua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vùng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đông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đặc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324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438150"/>
            <a:ext cx="8229600" cy="75725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AAA07-3A43-45E4-A3A4-06FFA67ED80C}"/>
              </a:ext>
            </a:extLst>
          </p:cNvPr>
          <p:cNvSpPr txBox="1"/>
          <p:nvPr/>
        </p:nvSpPr>
        <p:spPr>
          <a:xfrm>
            <a:off x="457201" y="3988556"/>
            <a:ext cx="83155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Bé 10 tháng tuổi bị sốt và ho. X quang ngực (A) và (B)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, </a:t>
            </a:r>
            <a:r>
              <a:rPr kumimoji="0" lang="vi-VN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CT ngực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vi-VN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(C) cho thấy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hình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ảnh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viêm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vi-VN" altLang="en-US" sz="15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tròn (mũi tên) ở thùy trên bên phải.</a:t>
            </a:r>
            <a:r>
              <a:rPr kumimoji="0" lang="vi-V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500" b="0" i="0" dirty="0">
                <a:solidFill>
                  <a:srgbClr val="3D3D3D"/>
                </a:solidFill>
                <a:effectLst/>
              </a:rPr>
              <a:t>Có hình ảnh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phế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quản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chứa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khí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và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mạch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máu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xuyên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qua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vùng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đông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đặc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.</a:t>
            </a:r>
            <a:endParaRPr kumimoji="0" lang="vi-VN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52C44-3B5C-4828-B0CA-AA94E6FE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5" y="1176359"/>
            <a:ext cx="8401429" cy="26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2900" y="495220"/>
            <a:ext cx="8458200" cy="21832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>
              <a:spcBef>
                <a:spcPts val="600"/>
              </a:spcBef>
              <a:buFont typeface="+mj-lt"/>
              <a:buAutoNum type="arabicPeriod" startAt="4"/>
            </a:pPr>
            <a:r>
              <a:rPr lang="en-US" sz="1800" b="1" dirty="0" err="1">
                <a:cs typeface="Times New Roman" panose="02020603050405020304" pitchFamily="18" charset="0"/>
              </a:rPr>
              <a:t>Chiến</a:t>
            </a:r>
            <a:r>
              <a:rPr lang="en-US" sz="1800" b="1" dirty="0"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cs typeface="Times New Roman" panose="02020603050405020304" pitchFamily="18" charset="0"/>
              </a:rPr>
              <a:t>lược</a:t>
            </a:r>
            <a:r>
              <a:rPr lang="en-US" sz="1800" b="1" dirty="0">
                <a:cs typeface="Times New Roman" panose="02020603050405020304" pitchFamily="18" charset="0"/>
              </a:rPr>
              <a:t> CĐHA: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800" dirty="0" err="1">
                <a:cs typeface="Times New Roman" panose="02020603050405020304" pitchFamily="18" charset="0"/>
              </a:rPr>
              <a:t>Nếu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trẻ</a:t>
            </a:r>
            <a:r>
              <a:rPr lang="en-US" sz="1800" dirty="0">
                <a:cs typeface="Times New Roman" panose="02020603050405020304" pitchFamily="18" charset="0"/>
              </a:rPr>
              <a:t> &lt;8 </a:t>
            </a:r>
            <a:r>
              <a:rPr lang="en-US" sz="1800" dirty="0" err="1">
                <a:cs typeface="Times New Roman" panose="02020603050405020304" pitchFamily="18" charset="0"/>
              </a:rPr>
              <a:t>tuổi</a:t>
            </a:r>
            <a:r>
              <a:rPr lang="en-US" sz="1800" dirty="0"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cs typeface="Times New Roman" panose="02020603050405020304" pitchFamily="18" charset="0"/>
              </a:rPr>
              <a:t>triệu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chứng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viêm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phổi</a:t>
            </a:r>
            <a:r>
              <a:rPr lang="en-US" sz="1800" dirty="0"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cs typeface="Times New Roman" panose="02020603050405020304" pitchFamily="18" charset="0"/>
              </a:rPr>
              <a:t>khối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mờ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trên</a:t>
            </a:r>
            <a:r>
              <a:rPr lang="en-US" sz="1800" dirty="0">
                <a:cs typeface="Times New Roman" panose="02020603050405020304" pitchFamily="18" charset="0"/>
              </a:rPr>
              <a:t> X-</a:t>
            </a:r>
            <a:r>
              <a:rPr lang="en-US" sz="1800" dirty="0" err="1">
                <a:cs typeface="Times New Roman" panose="02020603050405020304" pitchFamily="18" charset="0"/>
              </a:rPr>
              <a:t>quang</a:t>
            </a:r>
            <a:r>
              <a:rPr lang="en-US" sz="1800" dirty="0">
                <a:cs typeface="Times New Roman" panose="02020603050405020304" pitchFamily="18" charset="0"/>
              </a:rPr>
              <a:t> =&gt; </a:t>
            </a:r>
            <a:r>
              <a:rPr lang="en-US" sz="1800" dirty="0" err="1">
                <a:cs typeface="Times New Roman" panose="02020603050405020304" pitchFamily="18" charset="0"/>
              </a:rPr>
              <a:t>Viêm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phổi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tròn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cs typeface="Times New Roman" panose="02020603050405020304" pitchFamily="18" charset="0"/>
              </a:rPr>
              <a:t>không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cần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các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pháp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hình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ảnh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bổ</a:t>
            </a:r>
            <a:r>
              <a:rPr lang="en-US" sz="1800" dirty="0">
                <a:cs typeface="Times New Roman" panose="02020603050405020304" pitchFamily="18" charset="0"/>
              </a:rPr>
              <a:t> sung </a:t>
            </a:r>
            <a:r>
              <a:rPr lang="en-US" sz="1800" dirty="0" err="1">
                <a:cs typeface="Times New Roman" panose="02020603050405020304" pitchFamily="18" charset="0"/>
              </a:rPr>
              <a:t>như</a:t>
            </a:r>
            <a:r>
              <a:rPr lang="en-US" sz="1800" dirty="0">
                <a:cs typeface="Times New Roman" panose="02020603050405020304" pitchFamily="18" charset="0"/>
              </a:rPr>
              <a:t> CT, MR.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800" dirty="0" err="1">
                <a:cs typeface="Times New Roman" panose="02020603050405020304" pitchFamily="18" charset="0"/>
              </a:rPr>
              <a:t>Chụp</a:t>
            </a:r>
            <a:r>
              <a:rPr lang="en-US" sz="1800" dirty="0">
                <a:cs typeface="Times New Roman" panose="02020603050405020304" pitchFamily="18" charset="0"/>
              </a:rPr>
              <a:t> X-</a:t>
            </a:r>
            <a:r>
              <a:rPr lang="en-US" sz="1800" dirty="0" err="1">
                <a:cs typeface="Times New Roman" panose="02020603050405020304" pitchFamily="18" charset="0"/>
              </a:rPr>
              <a:t>quang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theo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dõi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sau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vài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tuần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điều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trị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kháng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sinh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có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thể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hữu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ích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để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ghi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nhận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sự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thuyên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giảm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bệnh</a:t>
            </a:r>
            <a:r>
              <a:rPr lang="en-US" sz="1800" dirty="0"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800" dirty="0" err="1">
                <a:cs typeface="Times New Roman" panose="02020603050405020304" pitchFamily="18" charset="0"/>
              </a:rPr>
              <a:t>Nếu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trẻ</a:t>
            </a:r>
            <a:r>
              <a:rPr lang="en-US" sz="1800" dirty="0">
                <a:cs typeface="Times New Roman" panose="02020603050405020304" pitchFamily="18" charset="0"/>
              </a:rPr>
              <a:t> &gt;=8Y </a:t>
            </a:r>
            <a:r>
              <a:rPr lang="en-US" sz="1800" dirty="0" err="1">
                <a:cs typeface="Times New Roman" panose="02020603050405020304" pitchFamily="18" charset="0"/>
              </a:rPr>
              <a:t>cần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chụp</a:t>
            </a:r>
            <a:r>
              <a:rPr lang="en-US" sz="1800" dirty="0">
                <a:cs typeface="Times New Roman" panose="02020603050405020304" pitchFamily="18" charset="0"/>
              </a:rPr>
              <a:t> CT </a:t>
            </a:r>
            <a:r>
              <a:rPr lang="en-US" sz="1800" dirty="0" err="1">
                <a:cs typeface="Times New Roman" panose="02020603050405020304" pitchFamily="18" charset="0"/>
              </a:rPr>
              <a:t>tiêm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thuốc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để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loại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trừ</a:t>
            </a:r>
            <a:r>
              <a:rPr lang="en-US" sz="1800" dirty="0">
                <a:cs typeface="Times New Roman" panose="02020603050405020304" pitchFamily="18" charset="0"/>
              </a:rPr>
              <a:t> u.</a:t>
            </a:r>
          </a:p>
        </p:txBody>
      </p:sp>
    </p:spTree>
    <p:extLst>
      <p:ext uri="{BB962C8B-B14F-4D97-AF65-F5344CB8AC3E}">
        <p14:creationId xmlns:p14="http://schemas.microsoft.com/office/powerpoint/2010/main" val="347148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98916"/>
            <a:ext cx="4267200" cy="31014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600"/>
              </a:spcBef>
            </a:pPr>
            <a:r>
              <a:rPr lang="en-US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phế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(Bronchogenic cyst):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X-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rốn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lvl="1">
              <a:spcBef>
                <a:spcPts val="600"/>
              </a:spcBef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CT: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phế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ngấm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viền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FBF2A-C0A0-45C4-B429-66AC4D5B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4485"/>
            <a:ext cx="3657600" cy="3158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11A12-5848-42B1-9F12-F59AEEEE92AD}"/>
              </a:ext>
            </a:extLst>
          </p:cNvPr>
          <p:cNvSpPr txBox="1"/>
          <p:nvPr/>
        </p:nvSpPr>
        <p:spPr>
          <a:xfrm>
            <a:off x="3962400" y="3867069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dirty="0">
                <a:solidFill>
                  <a:srgbClr val="3D3D3D"/>
                </a:solidFill>
                <a:effectLst/>
              </a:rPr>
              <a:t>Nang </a:t>
            </a:r>
            <a:r>
              <a:rPr lang="en-US" sz="1500" b="1" i="0" dirty="0" err="1">
                <a:solidFill>
                  <a:srgbClr val="3D3D3D"/>
                </a:solidFill>
                <a:effectLst/>
              </a:rPr>
              <a:t>phế</a:t>
            </a:r>
            <a:r>
              <a:rPr lang="en-US" sz="1500" b="1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1" dirty="0" err="1">
                <a:solidFill>
                  <a:srgbClr val="3D3D3D"/>
                </a:solidFill>
              </a:rPr>
              <a:t>quản</a:t>
            </a:r>
            <a:r>
              <a:rPr lang="en-US" sz="1500" b="1" dirty="0">
                <a:solidFill>
                  <a:srgbClr val="3D3D3D"/>
                </a:solidFill>
              </a:rPr>
              <a:t>: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Khối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cạnh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phải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cột sống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,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tỷ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trọng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 dịch, giới hạn rõ,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nằm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sau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rốn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phổi phải và lan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một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phần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vào trung thất.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Không có thành phần </a:t>
            </a:r>
            <a:r>
              <a:rPr lang="en-US" sz="1500" dirty="0" err="1">
                <a:solidFill>
                  <a:srgbClr val="3D3D3D"/>
                </a:solidFill>
              </a:rPr>
              <a:t>đặc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và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thành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dày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ngấm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thuốc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sau</a:t>
            </a:r>
            <a:r>
              <a:rPr lang="en-US" sz="1500" dirty="0">
                <a:solidFill>
                  <a:srgbClr val="3D3D3D"/>
                </a:solidFill>
              </a:rPr>
              <a:t> </a:t>
            </a:r>
            <a:r>
              <a:rPr lang="en-US" sz="1500" dirty="0" err="1">
                <a:solidFill>
                  <a:srgbClr val="3D3D3D"/>
                </a:solidFill>
              </a:rPr>
              <a:t>tiêm</a:t>
            </a:r>
            <a:r>
              <a:rPr lang="en-US" sz="1500" dirty="0">
                <a:solidFill>
                  <a:srgbClr val="3D3D3D"/>
                </a:solidFill>
              </a:rPr>
              <a:t>.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14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98916"/>
            <a:ext cx="8153400" cy="288604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600"/>
              </a:spcBef>
            </a:pP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(Neuroblastoma):</a:t>
            </a:r>
          </a:p>
          <a:p>
            <a:pPr marL="400050" marR="0" lvl="1">
              <a:spcBef>
                <a:spcPts val="600"/>
              </a:spcBef>
            </a:pPr>
            <a:r>
              <a:rPr lang="en-US" sz="1900" dirty="0" err="1">
                <a:cs typeface="Times New Roman" panose="02020603050405020304" pitchFamily="18" charset="0"/>
              </a:rPr>
              <a:t>Viêm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phổi</a:t>
            </a:r>
            <a:r>
              <a:rPr lang="en-US" sz="1900" dirty="0">
                <a:cs typeface="Times New Roman" panose="02020603050405020304" pitchFamily="18" charset="0"/>
              </a:rPr>
              <a:t> ở </a:t>
            </a:r>
            <a:r>
              <a:rPr lang="en-US" sz="1900" dirty="0" err="1">
                <a:cs typeface="Times New Roman" panose="02020603050405020304" pitchFamily="18" charset="0"/>
              </a:rPr>
              <a:t>phía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sau</a:t>
            </a:r>
            <a:r>
              <a:rPr lang="en-US" sz="1900" dirty="0"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cs typeface="Times New Roman" panose="02020603050405020304" pitchFamily="18" charset="0"/>
              </a:rPr>
              <a:t>cần</a:t>
            </a:r>
            <a:r>
              <a:rPr lang="en-US" sz="1900" dirty="0">
                <a:cs typeface="Times New Roman" panose="02020603050405020304" pitchFamily="18" charset="0"/>
              </a:rPr>
              <a:t> CĐPB </a:t>
            </a:r>
            <a:r>
              <a:rPr lang="en-US" sz="1900" dirty="0" err="1">
                <a:cs typeface="Times New Roman" panose="02020603050405020304" pitchFamily="18" charset="0"/>
              </a:rPr>
              <a:t>với</a:t>
            </a:r>
            <a:r>
              <a:rPr lang="en-US" sz="1900" dirty="0">
                <a:cs typeface="Times New Roman" panose="02020603050405020304" pitchFamily="18" charset="0"/>
              </a:rPr>
              <a:t> u </a:t>
            </a:r>
            <a:r>
              <a:rPr lang="en-US" sz="1900" dirty="0" err="1">
                <a:cs typeface="Times New Roman" panose="02020603050405020304" pitchFamily="18" charset="0"/>
              </a:rPr>
              <a:t>trung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thất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như</a:t>
            </a:r>
            <a:r>
              <a:rPr lang="en-US" sz="1900" dirty="0">
                <a:cs typeface="Times New Roman" panose="02020603050405020304" pitchFamily="18" charset="0"/>
              </a:rPr>
              <a:t> u </a:t>
            </a:r>
            <a:r>
              <a:rPr lang="en-US" sz="1900" dirty="0" err="1">
                <a:cs typeface="Times New Roman" panose="02020603050405020304" pitchFamily="18" charset="0"/>
              </a:rPr>
              <a:t>nguyên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bào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thần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kinh</a:t>
            </a:r>
            <a:r>
              <a:rPr lang="en-US" sz="1900" dirty="0">
                <a:cs typeface="Times New Roman" panose="02020603050405020304" pitchFamily="18" charset="0"/>
              </a:rPr>
              <a:t>.</a:t>
            </a:r>
          </a:p>
          <a:p>
            <a:pPr marL="400050" marR="0" lvl="1">
              <a:spcBef>
                <a:spcPts val="600"/>
              </a:spcBef>
            </a:pPr>
            <a:r>
              <a:rPr lang="en-US" sz="1900" dirty="0" err="1">
                <a:cs typeface="Times New Roman" panose="02020603050405020304" pitchFamily="18" charset="0"/>
              </a:rPr>
              <a:t>Viêm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phổi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tròn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có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bờ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tạo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góc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nhọn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với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trung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thất</a:t>
            </a:r>
            <a:r>
              <a:rPr lang="en-US" sz="1900" dirty="0">
                <a:cs typeface="Times New Roman" panose="02020603050405020304" pitchFamily="18" charset="0"/>
              </a:rPr>
              <a:t>.</a:t>
            </a:r>
          </a:p>
          <a:p>
            <a:pPr marL="400050" marR="0" lvl="1">
              <a:spcBef>
                <a:spcPts val="600"/>
              </a:spcBef>
            </a:pPr>
            <a:r>
              <a:rPr lang="en-US" sz="1900" dirty="0">
                <a:cs typeface="Times New Roman" panose="02020603050405020304" pitchFamily="18" charset="0"/>
              </a:rPr>
              <a:t>Neuroblastoma </a:t>
            </a:r>
            <a:r>
              <a:rPr lang="en-US" sz="1900" dirty="0" err="1">
                <a:cs typeface="Times New Roman" panose="02020603050405020304" pitchFamily="18" charset="0"/>
              </a:rPr>
              <a:t>có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thể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ăn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mòn</a:t>
            </a:r>
            <a:r>
              <a:rPr lang="en-US" sz="1900" dirty="0">
                <a:cs typeface="Times New Roman" panose="02020603050405020304" pitchFamily="18" charset="0"/>
              </a:rPr>
              <a:t>/</a:t>
            </a:r>
            <a:r>
              <a:rPr lang="en-US" sz="1900" dirty="0" err="1">
                <a:cs typeface="Times New Roman" panose="02020603050405020304" pitchFamily="18" charset="0"/>
              </a:rPr>
              <a:t>phá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hủy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xương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lân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cận</a:t>
            </a:r>
            <a:r>
              <a:rPr lang="en-US" sz="1900" dirty="0">
                <a:cs typeface="Times New Roman" panose="02020603050405020304" pitchFamily="18" charset="0"/>
              </a:rPr>
              <a:t>.</a:t>
            </a:r>
          </a:p>
          <a:p>
            <a:pPr marL="400050" marR="0" lvl="1">
              <a:spcBef>
                <a:spcPts val="600"/>
              </a:spcBef>
            </a:pPr>
            <a:r>
              <a:rPr lang="en-US" sz="1900" dirty="0" err="1">
                <a:cs typeface="Times New Roman" panose="02020603050405020304" pitchFamily="18" charset="0"/>
              </a:rPr>
              <a:t>Vôi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hóa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thấy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trong</a:t>
            </a:r>
            <a:r>
              <a:rPr lang="en-US" sz="1900" dirty="0">
                <a:cs typeface="Times New Roman" panose="02020603050405020304" pitchFamily="18" charset="0"/>
              </a:rPr>
              <a:t> 85% neuroblastoma</a:t>
            </a:r>
          </a:p>
          <a:p>
            <a:pPr marL="400050" marR="0" lvl="1">
              <a:spcBef>
                <a:spcPts val="600"/>
              </a:spcBef>
            </a:pPr>
            <a:r>
              <a:rPr lang="en-US" sz="1900" dirty="0" err="1">
                <a:cs typeface="Times New Roman" panose="02020603050405020304" pitchFamily="18" charset="0"/>
              </a:rPr>
              <a:t>Trên</a:t>
            </a:r>
            <a:r>
              <a:rPr lang="en-US" sz="1900" dirty="0">
                <a:cs typeface="Times New Roman" panose="02020603050405020304" pitchFamily="18" charset="0"/>
              </a:rPr>
              <a:t> XQ neuroblastoma </a:t>
            </a:r>
            <a:r>
              <a:rPr lang="en-US" sz="1900" dirty="0" err="1">
                <a:cs typeface="Times New Roman" panose="02020603050405020304" pitchFamily="18" charset="0"/>
              </a:rPr>
              <a:t>xuất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hiện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như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khối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cạnh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cột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sống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làm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rộng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cạnh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cột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sống</a:t>
            </a:r>
            <a:endParaRPr lang="en-US" sz="1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9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98916"/>
            <a:ext cx="8153400" cy="1116331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600"/>
              </a:spcBef>
            </a:pP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(Neuroblastoma):</a:t>
            </a:r>
          </a:p>
          <a:p>
            <a:pPr marL="0" marR="0">
              <a:spcBef>
                <a:spcPts val="600"/>
              </a:spcBef>
            </a:pPr>
            <a:endParaRPr lang="en-US" sz="19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67093-E7F6-4409-BE72-D4441DAED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70" y="1436883"/>
            <a:ext cx="2443477" cy="2663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1973AA-994E-4F97-BBFF-B99EAD71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1" y="1436883"/>
            <a:ext cx="2954017" cy="2663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92706-411C-43A7-BC28-4AE7AD167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90" y="1423276"/>
            <a:ext cx="2663306" cy="2663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409720-F802-4AF6-94F3-9608E6BA6D44}"/>
              </a:ext>
            </a:extLst>
          </p:cNvPr>
          <p:cNvSpPr txBox="1"/>
          <p:nvPr/>
        </p:nvSpPr>
        <p:spPr>
          <a:xfrm>
            <a:off x="269811" y="4146316"/>
            <a:ext cx="3844989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50" b="0" i="0" dirty="0">
                <a:solidFill>
                  <a:srgbClr val="3D3D3D"/>
                </a:solidFill>
                <a:effectLst/>
              </a:rPr>
              <a:t>Khối trung thất sau phải</a:t>
            </a:r>
            <a:r>
              <a:rPr lang="en-US" sz="1450" b="0" i="0" dirty="0">
                <a:solidFill>
                  <a:srgbClr val="3D3D3D"/>
                </a:solidFill>
                <a:effectLst/>
              </a:rPr>
              <a:t>, </a:t>
            </a:r>
            <a:r>
              <a:rPr lang="vi-VN" sz="1450" b="0" i="0" dirty="0">
                <a:solidFill>
                  <a:srgbClr val="3D3D3D"/>
                </a:solidFill>
                <a:effectLst/>
              </a:rPr>
              <a:t>bờ dưới rõ</a:t>
            </a:r>
            <a:r>
              <a:rPr lang="en-US" sz="1450" dirty="0">
                <a:solidFill>
                  <a:srgbClr val="3D3D3D"/>
                </a:solidFill>
              </a:rPr>
              <a:t>, </a:t>
            </a:r>
            <a:r>
              <a:rPr lang="vi-VN" sz="1450" b="0" i="0" dirty="0">
                <a:solidFill>
                  <a:srgbClr val="3D3D3D"/>
                </a:solidFill>
                <a:effectLst/>
              </a:rPr>
              <a:t>mật độ mô mềm</a:t>
            </a:r>
            <a:r>
              <a:rPr lang="en-US" sz="1450" b="0" i="0" dirty="0">
                <a:solidFill>
                  <a:srgbClr val="3D3D3D"/>
                </a:solidFill>
                <a:effectLst/>
              </a:rPr>
              <a:t>, </a:t>
            </a:r>
            <a:r>
              <a:rPr lang="en-US" sz="1450" b="0" i="0" dirty="0" err="1">
                <a:solidFill>
                  <a:srgbClr val="3D3D3D"/>
                </a:solidFill>
                <a:effectLst/>
              </a:rPr>
              <a:t>có</a:t>
            </a:r>
            <a:r>
              <a:rPr lang="en-US" sz="145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50" b="0" i="0" dirty="0" err="1">
                <a:solidFill>
                  <a:srgbClr val="3D3D3D"/>
                </a:solidFill>
                <a:effectLst/>
              </a:rPr>
              <a:t>vài</a:t>
            </a:r>
            <a:r>
              <a:rPr lang="en-US" sz="145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50" b="0" i="0" dirty="0" err="1">
                <a:solidFill>
                  <a:srgbClr val="3D3D3D"/>
                </a:solidFill>
                <a:effectLst/>
              </a:rPr>
              <a:t>nốt</a:t>
            </a:r>
            <a:r>
              <a:rPr lang="en-US" sz="145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450" b="0" i="0" dirty="0">
                <a:solidFill>
                  <a:srgbClr val="3D3D3D"/>
                </a:solidFill>
                <a:effectLst/>
              </a:rPr>
              <a:t>vôi hóa ở phía dưới. Hiệu ứng khối </a:t>
            </a:r>
            <a:r>
              <a:rPr lang="en-US" sz="1450" dirty="0" err="1">
                <a:solidFill>
                  <a:srgbClr val="3D3D3D"/>
                </a:solidFill>
              </a:rPr>
              <a:t>đè</a:t>
            </a:r>
            <a:r>
              <a:rPr lang="en-US" sz="1450" dirty="0">
                <a:solidFill>
                  <a:srgbClr val="3D3D3D"/>
                </a:solidFill>
              </a:rPr>
              <a:t> </a:t>
            </a:r>
            <a:r>
              <a:rPr lang="en-US" sz="1450" dirty="0" err="1">
                <a:solidFill>
                  <a:srgbClr val="3D3D3D"/>
                </a:solidFill>
              </a:rPr>
              <a:t>đẩy</a:t>
            </a:r>
            <a:r>
              <a:rPr lang="en-US" sz="1450" dirty="0">
                <a:solidFill>
                  <a:srgbClr val="3D3D3D"/>
                </a:solidFill>
              </a:rPr>
              <a:t> </a:t>
            </a:r>
            <a:r>
              <a:rPr lang="vi-VN" sz="1450" b="0" i="0" dirty="0">
                <a:solidFill>
                  <a:srgbClr val="3D3D3D"/>
                </a:solidFill>
                <a:effectLst/>
              </a:rPr>
              <a:t>khí quản và phế quản chính </a:t>
            </a:r>
            <a:r>
              <a:rPr lang="en-US" sz="1450" b="0" i="0" dirty="0" err="1">
                <a:solidFill>
                  <a:srgbClr val="3D3D3D"/>
                </a:solidFill>
                <a:effectLst/>
              </a:rPr>
              <a:t>bên</a:t>
            </a:r>
            <a:r>
              <a:rPr lang="en-US" sz="145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450" b="0" i="0" dirty="0">
                <a:solidFill>
                  <a:srgbClr val="3D3D3D"/>
                </a:solidFill>
                <a:effectLst/>
              </a:rPr>
              <a:t>phải. </a:t>
            </a:r>
            <a:endParaRPr lang="en-US" sz="14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385FB-D631-4869-8C19-766B947FB008}"/>
              </a:ext>
            </a:extLst>
          </p:cNvPr>
          <p:cNvSpPr txBox="1"/>
          <p:nvPr/>
        </p:nvSpPr>
        <p:spPr>
          <a:xfrm>
            <a:off x="5096849" y="4250190"/>
            <a:ext cx="3777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500" b="0" i="0" dirty="0">
                <a:solidFill>
                  <a:srgbClr val="3D3D3D"/>
                </a:solidFill>
                <a:effectLst/>
              </a:rPr>
              <a:t>CT xác nhận u trung thất sau bên phải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,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ngấm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thuốc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không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đồng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nhất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rgbClr val="3D3D3D"/>
                </a:solidFill>
                <a:effectLst/>
              </a:rPr>
              <a:t>và</a:t>
            </a:r>
            <a:r>
              <a:rPr lang="en-US" sz="15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500" b="0" i="0" dirty="0">
                <a:solidFill>
                  <a:srgbClr val="3D3D3D"/>
                </a:solidFill>
                <a:effectLst/>
              </a:rPr>
              <a:t>vôi hóa bên trong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996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1962150"/>
            <a:ext cx="7467600" cy="12192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100" dirty="0"/>
              <a:t>Case </a:t>
            </a:r>
            <a:r>
              <a:rPr lang="en-US" sz="2100" dirty="0" err="1"/>
              <a:t>lâm</a:t>
            </a:r>
            <a:r>
              <a:rPr lang="en-US" sz="2100" dirty="0"/>
              <a:t> </a:t>
            </a:r>
            <a:r>
              <a:rPr lang="en-US" sz="2100" dirty="0" err="1"/>
              <a:t>sàng</a:t>
            </a:r>
            <a:endParaRPr lang="en-US" sz="2100" dirty="0"/>
          </a:p>
          <a:p>
            <a:pPr marL="457200" indent="-457200">
              <a:buAutoNum type="arabicPeriod"/>
            </a:pPr>
            <a:r>
              <a:rPr lang="en-US" sz="2100" dirty="0" err="1"/>
              <a:t>Tổng</a:t>
            </a:r>
            <a:r>
              <a:rPr lang="en-US" sz="2100" dirty="0"/>
              <a:t> </a:t>
            </a:r>
            <a:r>
              <a:rPr lang="en-US" sz="2100" dirty="0" err="1"/>
              <a:t>quan</a:t>
            </a:r>
            <a:endParaRPr lang="en-US" sz="2100" dirty="0"/>
          </a:p>
          <a:p>
            <a:pPr marL="457200" indent="-457200">
              <a:buAutoNum type="arabicPeriod"/>
            </a:pPr>
            <a:r>
              <a:rPr lang="en-US" sz="2100" dirty="0"/>
              <a:t>CĐHA </a:t>
            </a:r>
            <a:r>
              <a:rPr lang="en-US" sz="2100" dirty="0" err="1"/>
              <a:t>viêm</a:t>
            </a:r>
            <a:r>
              <a:rPr lang="en-US" sz="2100" dirty="0"/>
              <a:t> </a:t>
            </a:r>
            <a:r>
              <a:rPr lang="en-US" sz="2100" dirty="0" err="1"/>
              <a:t>phổi</a:t>
            </a:r>
            <a:r>
              <a:rPr lang="en-US" sz="2100" dirty="0"/>
              <a:t> </a:t>
            </a:r>
            <a:r>
              <a:rPr lang="en-US" sz="2100" dirty="0" err="1"/>
              <a:t>tròn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43043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285750"/>
            <a:ext cx="8077200" cy="19832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572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nang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bẩm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(CCAM):</a:t>
            </a:r>
          </a:p>
          <a:p>
            <a:pPr marL="40005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CCAM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PQ =&gt; 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3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438150"/>
            <a:ext cx="8077200" cy="74699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nang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bẩm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(CCAM):</a:t>
            </a:r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13EB8-9B9D-48FB-8BC8-E3D6F875E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7" y="1295438"/>
            <a:ext cx="2895600" cy="2672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33D8D-618F-4365-9D9A-958E8FE9BC8A}"/>
              </a:ext>
            </a:extLst>
          </p:cNvPr>
          <p:cNvSpPr txBox="1"/>
          <p:nvPr/>
        </p:nvSpPr>
        <p:spPr>
          <a:xfrm>
            <a:off x="781047" y="4047148"/>
            <a:ext cx="3962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-VN" sz="1400" b="1" i="0" dirty="0">
                <a:solidFill>
                  <a:srgbClr val="3D3D3D"/>
                </a:solidFill>
                <a:effectLst/>
              </a:rPr>
              <a:t>X-quang </a:t>
            </a:r>
            <a:r>
              <a:rPr lang="en-US" sz="1400" b="1" i="0" dirty="0" err="1">
                <a:solidFill>
                  <a:srgbClr val="3D3D3D"/>
                </a:solidFill>
                <a:effectLst/>
              </a:rPr>
              <a:t>sau</a:t>
            </a:r>
            <a:r>
              <a:rPr lang="en-US" sz="1400" b="1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3D3D3D"/>
                </a:solidFill>
                <a:effectLst/>
              </a:rPr>
              <a:t>sinh</a:t>
            </a:r>
            <a:r>
              <a:rPr lang="en-US" sz="1400" b="1" i="0" dirty="0">
                <a:solidFill>
                  <a:srgbClr val="3D3D3D"/>
                </a:solidFill>
                <a:effectLst/>
              </a:rPr>
              <a:t>:</a:t>
            </a:r>
            <a:endParaRPr lang="vi-VN" sz="1400" b="1" i="0" dirty="0">
              <a:solidFill>
                <a:srgbClr val="3D3D3D"/>
              </a:solidFill>
              <a:effectLst/>
            </a:endParaRPr>
          </a:p>
          <a:p>
            <a:pPr algn="l" rtl="0"/>
            <a:r>
              <a:rPr lang="en-US" sz="1400" dirty="0" err="1">
                <a:solidFill>
                  <a:srgbClr val="3D3D3D"/>
                </a:solidFill>
              </a:rPr>
              <a:t>Đám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mờ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đáy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phổi</a:t>
            </a:r>
            <a:r>
              <a:rPr lang="en-US" sz="1400" dirty="0">
                <a:solidFill>
                  <a:srgbClr val="3D3D3D"/>
                </a:solidFill>
              </a:rPr>
              <a:t>. </a:t>
            </a:r>
            <a:r>
              <a:rPr lang="en-US" sz="1400" dirty="0" err="1">
                <a:solidFill>
                  <a:srgbClr val="3D3D3D"/>
                </a:solidFill>
              </a:rPr>
              <a:t>Quá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sáng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quanh rốn phổi phải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và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thùy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trên</a:t>
            </a:r>
            <a:r>
              <a:rPr lang="en-US" sz="1400" dirty="0">
                <a:solidFill>
                  <a:srgbClr val="3D3D3D"/>
                </a:solidFill>
              </a:rPr>
              <a:t>. 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Không có tràn dịch màng phổi.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B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óng tim bình thường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.</a:t>
            </a:r>
            <a:endParaRPr lang="vi-VN" sz="1400" b="0" i="0" dirty="0">
              <a:solidFill>
                <a:srgbClr val="3D3D3D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2214D-5296-44B6-876C-00B79C73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8150"/>
            <a:ext cx="3124200" cy="3502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B3B0DF-3A31-4BEA-9541-9A0E085B107E}"/>
              </a:ext>
            </a:extLst>
          </p:cNvPr>
          <p:cNvSpPr txBox="1"/>
          <p:nvPr/>
        </p:nvSpPr>
        <p:spPr>
          <a:xfrm>
            <a:off x="4876800" y="4047148"/>
            <a:ext cx="3733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400" b="1" dirty="0">
                <a:solidFill>
                  <a:srgbClr val="3D3D3D"/>
                </a:solidFill>
              </a:rPr>
              <a:t>X-quang 6 tháng tuổi</a:t>
            </a:r>
            <a:r>
              <a:rPr lang="en-US" sz="1400" b="1" dirty="0">
                <a:solidFill>
                  <a:srgbClr val="3D3D3D"/>
                </a:solidFill>
              </a:rPr>
              <a:t>:</a:t>
            </a:r>
            <a:endParaRPr lang="vi-VN" sz="1400" b="1" dirty="0">
              <a:solidFill>
                <a:srgbClr val="3D3D3D"/>
              </a:solidFill>
            </a:endParaRPr>
          </a:p>
          <a:p>
            <a:pPr algn="l"/>
            <a:r>
              <a:rPr lang="vi-VN" sz="1400" dirty="0">
                <a:solidFill>
                  <a:srgbClr val="3D3D3D"/>
                </a:solidFill>
              </a:rPr>
              <a:t>Tổn thương </a:t>
            </a:r>
            <a:r>
              <a:rPr lang="en-US" sz="1400" dirty="0" err="1">
                <a:solidFill>
                  <a:srgbClr val="3D3D3D"/>
                </a:solidFill>
              </a:rPr>
              <a:t>dạng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vi-VN" sz="1400" dirty="0">
                <a:solidFill>
                  <a:srgbClr val="3D3D3D"/>
                </a:solidFill>
              </a:rPr>
              <a:t>nang lớn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thùy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dưới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phổi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phải</a:t>
            </a:r>
            <a:r>
              <a:rPr lang="en-US" sz="1400" dirty="0">
                <a:solidFill>
                  <a:srgbClr val="3D3D3D"/>
                </a:solidFill>
              </a:rPr>
              <a:t>.</a:t>
            </a:r>
            <a:br>
              <a:rPr lang="vi-VN" sz="1400" dirty="0">
                <a:solidFill>
                  <a:srgbClr val="3D3D3D"/>
                </a:solidFill>
              </a:rPr>
            </a:br>
            <a:r>
              <a:rPr lang="vi-VN" sz="1400" dirty="0">
                <a:solidFill>
                  <a:srgbClr val="3D3D3D"/>
                </a:solidFill>
              </a:rPr>
              <a:t>Phổi trái được thông khí tốt.</a:t>
            </a:r>
            <a:r>
              <a:rPr lang="en-US" sz="1400" dirty="0">
                <a:solidFill>
                  <a:srgbClr val="3D3D3D"/>
                </a:solidFill>
              </a:rPr>
              <a:t> B</a:t>
            </a:r>
            <a:r>
              <a:rPr lang="vi-VN" sz="1400" dirty="0">
                <a:solidFill>
                  <a:srgbClr val="3D3D3D"/>
                </a:solidFill>
              </a:rPr>
              <a:t>óng tim kích thước bình thường.</a:t>
            </a:r>
          </a:p>
        </p:txBody>
      </p:sp>
    </p:spTree>
    <p:extLst>
      <p:ext uri="{BB962C8B-B14F-4D97-AF65-F5344CB8AC3E}">
        <p14:creationId xmlns:p14="http://schemas.microsoft.com/office/powerpoint/2010/main" val="132777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438150"/>
            <a:ext cx="8077200" cy="74699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nang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bẩm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(CCAM):</a:t>
            </a:r>
            <a:endParaRPr lang="en-US" sz="19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33D8D-618F-4365-9D9A-958E8FE9BC8A}"/>
              </a:ext>
            </a:extLst>
          </p:cNvPr>
          <p:cNvSpPr txBox="1"/>
          <p:nvPr/>
        </p:nvSpPr>
        <p:spPr>
          <a:xfrm>
            <a:off x="1181100" y="4299857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 err="1">
                <a:solidFill>
                  <a:srgbClr val="3D3D3D"/>
                </a:solidFill>
                <a:effectLst/>
              </a:rPr>
              <a:t>Thùy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dưới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phổi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phái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có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nhiều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nang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, KT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không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đều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kèm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các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đám</a:t>
            </a:r>
            <a:r>
              <a:rPr lang="en-US" sz="1400" dirty="0">
                <a:solidFill>
                  <a:srgbClr val="3D3D3D"/>
                </a:solidFill>
              </a:rPr>
              <a:t>/</a:t>
            </a:r>
            <a:r>
              <a:rPr lang="en-US" sz="1400" dirty="0" err="1">
                <a:solidFill>
                  <a:srgbClr val="3D3D3D"/>
                </a:solidFill>
              </a:rPr>
              <a:t>dải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xẹp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phổi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xung</a:t>
            </a:r>
            <a:r>
              <a:rPr lang="en-US" sz="1400" dirty="0">
                <a:solidFill>
                  <a:srgbClr val="3D3D3D"/>
                </a:solidFill>
              </a:rPr>
              <a:t> </a:t>
            </a:r>
            <a:r>
              <a:rPr lang="en-US" sz="1400" dirty="0" err="1">
                <a:solidFill>
                  <a:srgbClr val="3D3D3D"/>
                </a:solidFill>
              </a:rPr>
              <a:t>quanh</a:t>
            </a:r>
            <a:r>
              <a:rPr lang="en-US" sz="1400" dirty="0">
                <a:solidFill>
                  <a:srgbClr val="3D3D3D"/>
                </a:solidFill>
              </a:rPr>
              <a:t>.</a:t>
            </a:r>
            <a:endParaRPr lang="vi-VN" sz="1400" b="0" i="0" dirty="0">
              <a:solidFill>
                <a:srgbClr val="3D3D3D"/>
              </a:solidFill>
              <a:effectLst/>
            </a:endParaRPr>
          </a:p>
          <a:p>
            <a:r>
              <a:rPr lang="en-US" sz="1400" b="1" i="1" dirty="0" err="1">
                <a:solidFill>
                  <a:srgbClr val="3D3D3D"/>
                </a:solidFill>
                <a:effectLst/>
              </a:rPr>
              <a:t>Các</a:t>
            </a:r>
            <a:r>
              <a:rPr lang="en-US" sz="1400" b="1" i="1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1" i="1" dirty="0" err="1">
                <a:solidFill>
                  <a:srgbClr val="3D3D3D"/>
                </a:solidFill>
                <a:effectLst/>
              </a:rPr>
              <a:t>hình</a:t>
            </a:r>
            <a:r>
              <a:rPr lang="en-US" sz="1400" b="1" i="1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1" i="1" dirty="0" err="1">
                <a:solidFill>
                  <a:srgbClr val="3D3D3D"/>
                </a:solidFill>
                <a:effectLst/>
              </a:rPr>
              <a:t>ảnh</a:t>
            </a:r>
            <a:r>
              <a:rPr lang="en-US" sz="1400" b="1" i="1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1" i="1" dirty="0" err="1">
                <a:solidFill>
                  <a:srgbClr val="3D3D3D"/>
                </a:solidFill>
                <a:effectLst/>
              </a:rPr>
              <a:t>phù</a:t>
            </a:r>
            <a:r>
              <a:rPr lang="en-US" sz="1400" b="1" i="1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1" i="1" dirty="0" err="1">
                <a:solidFill>
                  <a:srgbClr val="3D3D3D"/>
                </a:solidFill>
                <a:effectLst/>
              </a:rPr>
              <a:t>hợp</a:t>
            </a:r>
            <a:r>
              <a:rPr lang="en-US" sz="1400" b="1" i="1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1" i="1" dirty="0" err="1">
                <a:solidFill>
                  <a:srgbClr val="3D3D3D"/>
                </a:solidFill>
                <a:effectLst/>
              </a:rPr>
              <a:t>với</a:t>
            </a:r>
            <a:r>
              <a:rPr lang="en-US" sz="1400" b="1" i="1" dirty="0">
                <a:solidFill>
                  <a:srgbClr val="3D3D3D"/>
                </a:solidFill>
              </a:rPr>
              <a:t> </a:t>
            </a:r>
            <a:r>
              <a:rPr lang="vi-VN" sz="1400" b="1" i="1" dirty="0">
                <a:solidFill>
                  <a:srgbClr val="3D3D3D"/>
                </a:solidFill>
                <a:effectLst/>
              </a:rPr>
              <a:t>CPAM.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68393E-FC8A-4DE2-AE75-D76DBCC0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628078"/>
            <a:ext cx="2744529" cy="224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5E5CE-8364-40DF-B4CE-A6F64F89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87" y="1628078"/>
            <a:ext cx="2744529" cy="2247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CE3050-6EB3-4957-9D9A-CAB7FB866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8" y="1652571"/>
            <a:ext cx="2744529" cy="22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98916"/>
            <a:ext cx="3581400" cy="263469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00050" marR="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cs typeface="Times New Roman" panose="02020603050405020304" pitchFamily="18" charset="0"/>
              </a:rPr>
              <a:t> ở </a:t>
            </a:r>
            <a:r>
              <a:rPr lang="en-US" sz="1900" dirty="0" err="1">
                <a:cs typeface="Times New Roman" panose="02020603050405020304" pitchFamily="18" charset="0"/>
              </a:rPr>
              <a:t>thùy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dưới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trái</a:t>
            </a:r>
            <a:r>
              <a:rPr lang="en-US" sz="1900" dirty="0">
                <a:cs typeface="Times New Roman" panose="02020603050405020304" pitchFamily="18" charset="0"/>
              </a:rPr>
              <a:t>.</a:t>
            </a:r>
          </a:p>
          <a:p>
            <a:pPr marL="400050" marR="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cs typeface="Times New Roman" panose="02020603050405020304" pitchFamily="18" charset="0"/>
              </a:rPr>
              <a:t>Viêm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phổi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tái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diễn</a:t>
            </a:r>
            <a:endParaRPr lang="en-US" sz="1900" dirty="0">
              <a:cs typeface="Times New Roman" panose="02020603050405020304" pitchFamily="18" charset="0"/>
            </a:endParaRPr>
          </a:p>
          <a:p>
            <a:pPr marL="400050" marR="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>
                <a:cs typeface="Times New Roman" panose="02020603050405020304" pitchFamily="18" charset="0"/>
              </a:rPr>
              <a:t>ĐM </a:t>
            </a:r>
            <a:r>
              <a:rPr lang="en-US" sz="1900" dirty="0" err="1">
                <a:cs typeface="Times New Roman" panose="02020603050405020304" pitchFamily="18" charset="0"/>
              </a:rPr>
              <a:t>cấp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máu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từ</a:t>
            </a:r>
            <a:r>
              <a:rPr lang="en-US" sz="1900" dirty="0">
                <a:cs typeface="Times New Roman" panose="02020603050405020304" pitchFamily="18" charset="0"/>
              </a:rPr>
              <a:t> ĐM </a:t>
            </a:r>
            <a:r>
              <a:rPr lang="en-US" sz="1900" dirty="0" err="1">
                <a:cs typeface="Times New Roman" panose="02020603050405020304" pitchFamily="18" charset="0"/>
              </a:rPr>
              <a:t>chủ</a:t>
            </a:r>
            <a:endParaRPr lang="en-US" sz="1900" dirty="0">
              <a:cs typeface="Times New Roman" panose="02020603050405020304" pitchFamily="18" charset="0"/>
            </a:endParaRPr>
          </a:p>
          <a:p>
            <a:pPr marL="400050" marR="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cs typeface="Times New Roman" panose="02020603050405020304" pitchFamily="18" charset="0"/>
              </a:rPr>
              <a:t>Điển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hình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không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có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hình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tròn</a:t>
            </a:r>
            <a:r>
              <a:rPr lang="en-US" sz="19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126F2-3A9E-49BE-98D0-940A3328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8599"/>
            <a:ext cx="3581400" cy="3501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C48381-0BDB-43A9-9963-202BB66AE0DD}"/>
              </a:ext>
            </a:extLst>
          </p:cNvPr>
          <p:cNvSpPr txBox="1"/>
          <p:nvPr/>
        </p:nvSpPr>
        <p:spPr>
          <a:xfrm>
            <a:off x="2514600" y="4400550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3D3D3D"/>
                </a:solidFill>
                <a:effectLst/>
              </a:rPr>
              <a:t>Xẹp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phần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trên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thùy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dưới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phải. </a:t>
            </a:r>
            <a:r>
              <a:rPr lang="en-US" sz="1400" dirty="0">
                <a:solidFill>
                  <a:srgbClr val="3D3D3D"/>
                </a:solidFill>
              </a:rPr>
              <a:t>Đ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ộng mạch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cấp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máu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xuất phát từ động mạch chủ ngực ở mức T7 và được dẫn lưu bởi một tĩnh mạch lớn </a:t>
            </a:r>
            <a:r>
              <a:rPr lang="en-US" sz="1400" b="0" i="0" dirty="0" err="1">
                <a:solidFill>
                  <a:srgbClr val="3D3D3D"/>
                </a:solidFill>
                <a:effectLst/>
              </a:rPr>
              <a:t>đổ</a:t>
            </a:r>
            <a:r>
              <a:rPr lang="en-US" sz="1400" b="0" i="0" dirty="0">
                <a:solidFill>
                  <a:srgbClr val="3D3D3D"/>
                </a:solidFill>
                <a:effectLst/>
              </a:rPr>
              <a:t> v</a:t>
            </a:r>
            <a:r>
              <a:rPr lang="vi-VN" sz="1400" b="0" i="0" dirty="0">
                <a:solidFill>
                  <a:srgbClr val="3D3D3D"/>
                </a:solidFill>
                <a:effectLst/>
              </a:rPr>
              <a:t>ào tĩnh mạch phổi phải.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945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98916"/>
            <a:ext cx="8229600" cy="310662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1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endParaRPr lang="en-US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endParaRPr lang="en-US" sz="19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thuyên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9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00050" marR="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 err="1">
                <a:cs typeface="Times New Roman" panose="02020603050405020304" pitchFamily="18" charset="0"/>
              </a:rPr>
              <a:t>Kháng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sinh</a:t>
            </a:r>
            <a:endParaRPr lang="en-US" sz="1900" dirty="0">
              <a:cs typeface="Times New Roman" panose="02020603050405020304" pitchFamily="18" charset="0"/>
            </a:endParaRPr>
          </a:p>
          <a:p>
            <a:pPr marL="400050" marR="0" lvl="1">
              <a:spcBef>
                <a:spcPts val="600"/>
              </a:spcBef>
              <a:spcAft>
                <a:spcPts val="800"/>
              </a:spcAft>
            </a:pPr>
            <a:r>
              <a:rPr lang="en-US" sz="1900" dirty="0">
                <a:cs typeface="Times New Roman" panose="02020603050405020304" pitchFamily="18" charset="0"/>
              </a:rPr>
              <a:t>Theo </a:t>
            </a:r>
            <a:r>
              <a:rPr lang="en-US" sz="1900" dirty="0" err="1">
                <a:cs typeface="Times New Roman" panose="02020603050405020304" pitchFamily="18" charset="0"/>
              </a:rPr>
              <a:t>dõi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bằng</a:t>
            </a:r>
            <a:r>
              <a:rPr lang="en-US" sz="1900" dirty="0">
                <a:cs typeface="Times New Roman" panose="02020603050405020304" pitchFamily="18" charset="0"/>
              </a:rPr>
              <a:t> XQ </a:t>
            </a:r>
            <a:r>
              <a:rPr lang="en-US" sz="1900" dirty="0" err="1">
                <a:cs typeface="Times New Roman" panose="02020603050405020304" pitchFamily="18" charset="0"/>
              </a:rPr>
              <a:t>vài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tuần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để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loại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trừ</a:t>
            </a:r>
            <a:r>
              <a:rPr lang="en-US" sz="1900" dirty="0">
                <a:cs typeface="Times New Roman" panose="02020603050405020304" pitchFamily="18" charset="0"/>
              </a:rPr>
              <a:t> u.</a:t>
            </a:r>
          </a:p>
        </p:txBody>
      </p:sp>
    </p:spTree>
    <p:extLst>
      <p:ext uri="{BB962C8B-B14F-4D97-AF65-F5344CB8AC3E}">
        <p14:creationId xmlns:p14="http://schemas.microsoft.com/office/powerpoint/2010/main" val="284433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98916"/>
            <a:ext cx="8229600" cy="313226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14300" marR="0" indent="-457200">
              <a:spcBef>
                <a:spcPts val="600"/>
              </a:spcBef>
              <a:buFont typeface="+mj-lt"/>
              <a:buAutoNum type="arabicPeriod" startAt="7"/>
            </a:pPr>
            <a:r>
              <a:rPr lang="en-US" sz="1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2000" dirty="0" err="1">
                <a:cs typeface="Times New Roman" panose="02020603050405020304" pitchFamily="18" charset="0"/>
              </a:rPr>
              <a:t>Nếu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trẻ</a:t>
            </a:r>
            <a:r>
              <a:rPr lang="en-US" sz="2000" dirty="0">
                <a:cs typeface="Times New Roman" panose="02020603050405020304" pitchFamily="18" charset="0"/>
              </a:rPr>
              <a:t> &lt;8 </a:t>
            </a:r>
            <a:r>
              <a:rPr lang="en-US" sz="2000" dirty="0" err="1">
                <a:cs typeface="Times New Roman" panose="02020603050405020304" pitchFamily="18" charset="0"/>
              </a:rPr>
              <a:t>tuổi</a:t>
            </a:r>
            <a:r>
              <a:rPr lang="en-US" sz="2000" dirty="0"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cs typeface="Times New Roman" panose="02020603050405020304" pitchFamily="18" charset="0"/>
              </a:rPr>
              <a:t>triệu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chứng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viêm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phổi</a:t>
            </a:r>
            <a:r>
              <a:rPr lang="en-US" sz="2000" dirty="0"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cs typeface="Times New Roman" panose="02020603050405020304" pitchFamily="18" charset="0"/>
              </a:rPr>
              <a:t>khối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mờ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trên</a:t>
            </a:r>
            <a:r>
              <a:rPr lang="en-US" sz="2000" dirty="0">
                <a:cs typeface="Times New Roman" panose="02020603050405020304" pitchFamily="18" charset="0"/>
              </a:rPr>
              <a:t> X-</a:t>
            </a:r>
            <a:r>
              <a:rPr lang="en-US" sz="2000" dirty="0" err="1">
                <a:cs typeface="Times New Roman" panose="02020603050405020304" pitchFamily="18" charset="0"/>
              </a:rPr>
              <a:t>quang</a:t>
            </a:r>
            <a:r>
              <a:rPr lang="en-US" sz="2000" dirty="0"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cs typeface="Times New Roman" panose="02020603050405020304" pitchFamily="18" charset="0"/>
              </a:rPr>
              <a:t>Viêm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phổi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tròn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cs typeface="Times New Roman" panose="02020603050405020304" pitchFamily="18" charset="0"/>
              </a:rPr>
              <a:t>Không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các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pháp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hình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ảnh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bổ</a:t>
            </a:r>
            <a:r>
              <a:rPr lang="en-US" sz="2000" dirty="0"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cs typeface="Times New Roman" panose="02020603050405020304" pitchFamily="18" charset="0"/>
              </a:rPr>
              <a:t>như</a:t>
            </a:r>
            <a:r>
              <a:rPr lang="en-US" sz="2000" dirty="0">
                <a:cs typeface="Times New Roman" panose="02020603050405020304" pitchFamily="18" charset="0"/>
              </a:rPr>
              <a:t> CT, MR.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2000" dirty="0" err="1">
                <a:cs typeface="Times New Roman" panose="02020603050405020304" pitchFamily="18" charset="0"/>
              </a:rPr>
              <a:t>Chụp</a:t>
            </a:r>
            <a:r>
              <a:rPr lang="en-US" sz="2000" dirty="0">
                <a:cs typeface="Times New Roman" panose="02020603050405020304" pitchFamily="18" charset="0"/>
              </a:rPr>
              <a:t> X-</a:t>
            </a:r>
            <a:r>
              <a:rPr lang="en-US" sz="2000" dirty="0" err="1">
                <a:cs typeface="Times New Roman" panose="02020603050405020304" pitchFamily="18" charset="0"/>
              </a:rPr>
              <a:t>quang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theo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dõi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vài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tuần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điều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trị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kháng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sinh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có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thể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hữu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ích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để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ghi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nhận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sự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thuyên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giảm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bệnh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2000" dirty="0" err="1">
                <a:cs typeface="Times New Roman" panose="02020603050405020304" pitchFamily="18" charset="0"/>
              </a:rPr>
              <a:t>Nếu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trẻ</a:t>
            </a:r>
            <a:r>
              <a:rPr lang="en-US" sz="2000" dirty="0">
                <a:cs typeface="Times New Roman" panose="02020603050405020304" pitchFamily="18" charset="0"/>
              </a:rPr>
              <a:t> &gt;=8Y </a:t>
            </a:r>
            <a:r>
              <a:rPr lang="en-US" sz="2000" dirty="0" err="1">
                <a:cs typeface="Times New Roman" panose="02020603050405020304" pitchFamily="18" charset="0"/>
              </a:rPr>
              <a:t>cần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chụp</a:t>
            </a:r>
            <a:r>
              <a:rPr lang="en-US" sz="2000" dirty="0">
                <a:cs typeface="Times New Roman" panose="02020603050405020304" pitchFamily="18" charset="0"/>
              </a:rPr>
              <a:t> CT </a:t>
            </a:r>
            <a:r>
              <a:rPr lang="en-US" sz="2000" dirty="0" err="1">
                <a:cs typeface="Times New Roman" panose="02020603050405020304" pitchFamily="18" charset="0"/>
              </a:rPr>
              <a:t>tiêm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thuốc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để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loại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trừ</a:t>
            </a:r>
            <a:r>
              <a:rPr lang="en-US" sz="2000" dirty="0">
                <a:cs typeface="Times New Roman" panose="02020603050405020304" pitchFamily="18" charset="0"/>
              </a:rPr>
              <a:t> u.</a:t>
            </a:r>
          </a:p>
          <a:p>
            <a:pPr marL="0">
              <a:spcBef>
                <a:spcPts val="600"/>
              </a:spcBef>
              <a:spcAft>
                <a:spcPts val="800"/>
              </a:spcAft>
            </a:pPr>
            <a:r>
              <a:rPr lang="en-US" sz="2000" dirty="0" err="1">
                <a:cs typeface="Times New Roman" panose="02020603050405020304" pitchFamily="18" charset="0"/>
              </a:rPr>
              <a:t>Cần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chẩn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đoán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phân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biệt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với</a:t>
            </a:r>
            <a:r>
              <a:rPr lang="en-US" sz="2000" dirty="0">
                <a:cs typeface="Times New Roman" panose="02020603050405020304" pitchFamily="18" charset="0"/>
              </a:rPr>
              <a:t>: Nang </a:t>
            </a:r>
            <a:r>
              <a:rPr lang="en-US" sz="2000" dirty="0" err="1">
                <a:cs typeface="Times New Roman" panose="02020603050405020304" pitchFamily="18" charset="0"/>
              </a:rPr>
              <a:t>phế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quản</a:t>
            </a:r>
            <a:r>
              <a:rPr lang="en-US" sz="2000" dirty="0">
                <a:cs typeface="Times New Roman" panose="02020603050405020304" pitchFamily="18" charset="0"/>
              </a:rPr>
              <a:t>, u </a:t>
            </a:r>
            <a:r>
              <a:rPr lang="en-US" sz="2000" dirty="0" err="1">
                <a:cs typeface="Times New Roman" panose="02020603050405020304" pitchFamily="18" charset="0"/>
              </a:rPr>
              <a:t>nguyên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bào</a:t>
            </a:r>
            <a:r>
              <a:rPr lang="en-US" sz="2000" dirty="0">
                <a:cs typeface="Times New Roman" panose="02020603050405020304" pitchFamily="18" charset="0"/>
              </a:rPr>
              <a:t> TK,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nang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bẩm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0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>
            <a:normAutofit/>
          </a:bodyPr>
          <a:lstStyle/>
          <a:p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60213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85800" y="666750"/>
            <a:ext cx="4343400" cy="4191000"/>
          </a:xfrm>
        </p:spPr>
        <p:txBody>
          <a:bodyPr>
            <a:noAutofit/>
          </a:bodyPr>
          <a:lstStyle/>
          <a:p>
            <a:r>
              <a:rPr lang="en-US" sz="1900" dirty="0" err="1"/>
              <a:t>Trẻ</a:t>
            </a:r>
            <a:r>
              <a:rPr lang="en-US" sz="1900" dirty="0"/>
              <a:t> </a:t>
            </a:r>
            <a:r>
              <a:rPr lang="en-US" sz="1900" dirty="0" err="1"/>
              <a:t>nam</a:t>
            </a:r>
            <a:r>
              <a:rPr lang="en-US" sz="1900" dirty="0"/>
              <a:t> 2 </a:t>
            </a:r>
            <a:r>
              <a:rPr lang="en-US" sz="1900" dirty="0" err="1"/>
              <a:t>tuổi</a:t>
            </a:r>
            <a:r>
              <a:rPr lang="en-US" sz="1900" dirty="0"/>
              <a:t>, </a:t>
            </a:r>
            <a:r>
              <a:rPr lang="en-US" sz="1900" dirty="0" err="1"/>
              <a:t>vào</a:t>
            </a:r>
            <a:r>
              <a:rPr lang="en-US" sz="1900" dirty="0"/>
              <a:t> </a:t>
            </a:r>
            <a:r>
              <a:rPr lang="en-US" sz="1900" dirty="0" err="1"/>
              <a:t>viện</a:t>
            </a:r>
            <a:r>
              <a:rPr lang="en-US" sz="1900" dirty="0"/>
              <a:t> </a:t>
            </a:r>
            <a:r>
              <a:rPr lang="en-US" sz="1900" dirty="0" err="1"/>
              <a:t>vì</a:t>
            </a:r>
            <a:r>
              <a:rPr lang="en-US" sz="1900" dirty="0"/>
              <a:t> ho, </a:t>
            </a:r>
            <a:r>
              <a:rPr lang="en-US" sz="1900" dirty="0" err="1"/>
              <a:t>sốt</a:t>
            </a:r>
            <a:r>
              <a:rPr lang="en-US" sz="1900" dirty="0"/>
              <a:t> (</a:t>
            </a:r>
            <a:r>
              <a:rPr lang="en-US" sz="1900" dirty="0" err="1"/>
              <a:t>nhiệt</a:t>
            </a:r>
            <a:r>
              <a:rPr lang="en-US" sz="1900" dirty="0"/>
              <a:t> </a:t>
            </a:r>
            <a:r>
              <a:rPr lang="en-US" sz="1900" dirty="0" err="1"/>
              <a:t>độ</a:t>
            </a:r>
            <a:r>
              <a:rPr lang="en-US" sz="1900" dirty="0"/>
              <a:t> </a:t>
            </a:r>
            <a:r>
              <a:rPr lang="en-US" sz="1900" dirty="0" err="1"/>
              <a:t>cao</a:t>
            </a:r>
            <a:r>
              <a:rPr lang="en-US" sz="1900" dirty="0"/>
              <a:t> </a:t>
            </a:r>
            <a:r>
              <a:rPr lang="en-US" sz="1900" dirty="0" err="1"/>
              <a:t>nhất</a:t>
            </a:r>
            <a:r>
              <a:rPr lang="en-US" sz="1900" dirty="0"/>
              <a:t> 39.5 </a:t>
            </a:r>
            <a:r>
              <a:rPr lang="en-US" sz="1900" dirty="0" err="1"/>
              <a:t>độ</a:t>
            </a:r>
            <a:r>
              <a:rPr lang="en-US" sz="1900" dirty="0"/>
              <a:t> C). </a:t>
            </a:r>
          </a:p>
          <a:p>
            <a:r>
              <a:rPr lang="en-US" sz="1900" dirty="0" err="1"/>
              <a:t>Tiền</a:t>
            </a:r>
            <a:r>
              <a:rPr lang="en-US" sz="1900" dirty="0"/>
              <a:t> </a:t>
            </a:r>
            <a:r>
              <a:rPr lang="en-US" sz="1900" dirty="0" err="1"/>
              <a:t>sử</a:t>
            </a:r>
            <a:r>
              <a:rPr lang="en-US" sz="1900" dirty="0"/>
              <a:t> </a:t>
            </a:r>
            <a:r>
              <a:rPr lang="en-US" sz="1900" dirty="0" err="1"/>
              <a:t>khỏe</a:t>
            </a:r>
            <a:r>
              <a:rPr lang="en-US" sz="1900" dirty="0"/>
              <a:t> </a:t>
            </a:r>
            <a:r>
              <a:rPr lang="en-US" sz="1900" dirty="0" err="1"/>
              <a:t>mạnh</a:t>
            </a:r>
            <a:r>
              <a:rPr lang="en-US" sz="1900" dirty="0"/>
              <a:t>. </a:t>
            </a:r>
          </a:p>
          <a:p>
            <a:r>
              <a:rPr lang="en-US" sz="1900" dirty="0" err="1"/>
              <a:t>Khám</a:t>
            </a:r>
            <a:r>
              <a:rPr lang="en-US" sz="1900" dirty="0"/>
              <a:t> </a:t>
            </a:r>
            <a:r>
              <a:rPr lang="en-US" sz="1900" dirty="0" err="1"/>
              <a:t>lâm</a:t>
            </a:r>
            <a:r>
              <a:rPr lang="en-US" sz="1900" dirty="0"/>
              <a:t> </a:t>
            </a:r>
            <a:r>
              <a:rPr lang="en-US" sz="1900" dirty="0" err="1"/>
              <a:t>sàng</a:t>
            </a:r>
            <a:r>
              <a:rPr lang="en-US" sz="1900" dirty="0"/>
              <a:t>: </a:t>
            </a:r>
          </a:p>
          <a:p>
            <a:pPr lvl="1"/>
            <a:r>
              <a:rPr lang="en-US" sz="1900" dirty="0"/>
              <a:t>Ran </a:t>
            </a:r>
            <a:r>
              <a:rPr lang="en-US" sz="1900" dirty="0" err="1"/>
              <a:t>ẩm</a:t>
            </a:r>
            <a:r>
              <a:rPr lang="en-US" sz="1900" dirty="0"/>
              <a:t>, ran </a:t>
            </a:r>
            <a:r>
              <a:rPr lang="en-US" sz="1900" dirty="0" err="1"/>
              <a:t>ít</a:t>
            </a:r>
            <a:r>
              <a:rPr lang="en-US" sz="1900" dirty="0"/>
              <a:t> </a:t>
            </a:r>
            <a:r>
              <a:rPr lang="en-US" sz="1900" dirty="0" err="1"/>
              <a:t>đáy</a:t>
            </a:r>
            <a:r>
              <a:rPr lang="en-US" sz="1900" dirty="0"/>
              <a:t> </a:t>
            </a:r>
            <a:r>
              <a:rPr lang="en-US" sz="1900" dirty="0" err="1"/>
              <a:t>phổi</a:t>
            </a:r>
            <a:r>
              <a:rPr lang="en-US" sz="1900" dirty="0"/>
              <a:t> </a:t>
            </a:r>
            <a:r>
              <a:rPr lang="en-US" sz="1900" dirty="0" err="1"/>
              <a:t>phải</a:t>
            </a:r>
            <a:endParaRPr lang="en-US" sz="1900" dirty="0"/>
          </a:p>
          <a:p>
            <a:pPr lvl="1"/>
            <a:r>
              <a:rPr lang="en-US" sz="1900" dirty="0" err="1"/>
              <a:t>Rút</a:t>
            </a:r>
            <a:r>
              <a:rPr lang="en-US" sz="1900" dirty="0"/>
              <a:t> </a:t>
            </a:r>
            <a:r>
              <a:rPr lang="en-US" sz="1900" dirty="0" err="1"/>
              <a:t>lõm</a:t>
            </a:r>
            <a:r>
              <a:rPr lang="en-US" sz="1900" dirty="0"/>
              <a:t> </a:t>
            </a:r>
            <a:r>
              <a:rPr lang="en-US" sz="1900" dirty="0" err="1"/>
              <a:t>lồng</a:t>
            </a:r>
            <a:r>
              <a:rPr lang="en-US" sz="1900" dirty="0"/>
              <a:t> </a:t>
            </a:r>
            <a:r>
              <a:rPr lang="en-US" sz="1900" dirty="0" err="1"/>
              <a:t>ngực</a:t>
            </a:r>
            <a:r>
              <a:rPr lang="en-US" sz="1900" dirty="0"/>
              <a:t> (-). SpO2 98%. M 125 l/p.</a:t>
            </a:r>
          </a:p>
          <a:p>
            <a:r>
              <a:rPr lang="en-US" sz="1900" dirty="0"/>
              <a:t>BC 23.24 G/l. CRP 0.97 mg/dL.</a:t>
            </a:r>
          </a:p>
          <a:p>
            <a:r>
              <a:rPr lang="en-US" sz="1900" dirty="0"/>
              <a:t>XQ: </a:t>
            </a:r>
            <a:r>
              <a:rPr lang="en-US" sz="1900" dirty="0" err="1"/>
              <a:t>Đám</a:t>
            </a:r>
            <a:r>
              <a:rPr lang="en-US" sz="1900" dirty="0"/>
              <a:t> </a:t>
            </a:r>
            <a:r>
              <a:rPr lang="en-US" sz="1900" dirty="0" err="1"/>
              <a:t>mờ</a:t>
            </a:r>
            <a:r>
              <a:rPr lang="en-US" sz="1900" dirty="0"/>
              <a:t> </a:t>
            </a:r>
            <a:r>
              <a:rPr lang="en-US" sz="1900" dirty="0" err="1"/>
              <a:t>hình</a:t>
            </a:r>
            <a:r>
              <a:rPr lang="en-US" sz="1900" dirty="0"/>
              <a:t> </a:t>
            </a:r>
            <a:r>
              <a:rPr lang="en-US" sz="1900" dirty="0" err="1"/>
              <a:t>tròn</a:t>
            </a:r>
            <a:r>
              <a:rPr lang="en-US" sz="1900" dirty="0"/>
              <a:t> </a:t>
            </a:r>
            <a:r>
              <a:rPr lang="en-US" sz="1900" dirty="0" err="1"/>
              <a:t>vị</a:t>
            </a:r>
            <a:r>
              <a:rPr lang="en-US" sz="1900" dirty="0"/>
              <a:t> </a:t>
            </a:r>
            <a:r>
              <a:rPr lang="en-US" sz="1900" dirty="0" err="1"/>
              <a:t>trí</a:t>
            </a:r>
            <a:r>
              <a:rPr lang="en-US" sz="1900" dirty="0"/>
              <a:t> </a:t>
            </a:r>
            <a:r>
              <a:rPr lang="en-US" sz="1900" dirty="0" err="1"/>
              <a:t>góc</a:t>
            </a:r>
            <a:r>
              <a:rPr lang="en-US" sz="1900" dirty="0"/>
              <a:t> </a:t>
            </a:r>
            <a:r>
              <a:rPr lang="en-US" sz="1900" dirty="0" err="1"/>
              <a:t>tâm</a:t>
            </a:r>
            <a:r>
              <a:rPr lang="en-US" sz="1900" dirty="0"/>
              <a:t> </a:t>
            </a:r>
            <a:r>
              <a:rPr lang="en-US" sz="1900" dirty="0" err="1"/>
              <a:t>hoành</a:t>
            </a:r>
            <a:r>
              <a:rPr lang="en-US" sz="1900" dirty="0"/>
              <a:t> </a:t>
            </a:r>
            <a:r>
              <a:rPr lang="en-US" sz="1900" dirty="0" err="1"/>
              <a:t>phải</a:t>
            </a:r>
            <a:r>
              <a:rPr lang="en-US" sz="1900" dirty="0"/>
              <a:t>.</a:t>
            </a:r>
          </a:p>
          <a:p>
            <a:endParaRPr lang="en-US" sz="19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209550"/>
            <a:ext cx="7467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1900" b="1" dirty="0"/>
              <a:t>Case </a:t>
            </a:r>
            <a:r>
              <a:rPr lang="en-US" sz="1900" b="1" dirty="0" err="1"/>
              <a:t>lâm</a:t>
            </a:r>
            <a:r>
              <a:rPr lang="en-US" sz="1900" b="1" dirty="0"/>
              <a:t> </a:t>
            </a:r>
            <a:r>
              <a:rPr lang="en-US" sz="1900" b="1" dirty="0" err="1"/>
              <a:t>sàng</a:t>
            </a:r>
            <a:endParaRPr lang="en-US" sz="19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989DF-C8BB-49A5-B70C-D776879D8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27" y="762000"/>
            <a:ext cx="3289273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85800" y="666750"/>
            <a:ext cx="4343400" cy="2057400"/>
          </a:xfrm>
        </p:spPr>
        <p:txBody>
          <a:bodyPr>
            <a:noAutofit/>
          </a:bodyPr>
          <a:lstStyle/>
          <a:p>
            <a:r>
              <a:rPr lang="en-US" sz="1900" b="1" dirty="0" err="1"/>
              <a:t>Chẩn</a:t>
            </a:r>
            <a:r>
              <a:rPr lang="en-US" sz="1900" b="1" dirty="0"/>
              <a:t> </a:t>
            </a:r>
            <a:r>
              <a:rPr lang="en-US" sz="1900" b="1" dirty="0" err="1"/>
              <a:t>đoán</a:t>
            </a:r>
            <a:r>
              <a:rPr lang="en-US" sz="1900" b="1" dirty="0"/>
              <a:t>: </a:t>
            </a:r>
            <a:r>
              <a:rPr lang="en-US" sz="1900" dirty="0" err="1"/>
              <a:t>Viêm</a:t>
            </a:r>
            <a:r>
              <a:rPr lang="en-US" sz="1900" dirty="0"/>
              <a:t> </a:t>
            </a:r>
            <a:r>
              <a:rPr lang="en-US" sz="1900" dirty="0" err="1"/>
              <a:t>phổi</a:t>
            </a:r>
            <a:r>
              <a:rPr lang="en-US" sz="1900" dirty="0"/>
              <a:t> </a:t>
            </a:r>
            <a:r>
              <a:rPr lang="en-US" sz="1900" dirty="0" err="1"/>
              <a:t>tròn</a:t>
            </a:r>
            <a:endParaRPr lang="en-US" sz="1900" dirty="0"/>
          </a:p>
          <a:p>
            <a:r>
              <a:rPr lang="en-US" sz="1900" dirty="0" err="1"/>
              <a:t>Điều</a:t>
            </a:r>
            <a:r>
              <a:rPr lang="en-US" sz="1900" dirty="0"/>
              <a:t> </a:t>
            </a:r>
            <a:r>
              <a:rPr lang="en-US" sz="1900" dirty="0" err="1"/>
              <a:t>trị</a:t>
            </a:r>
            <a:r>
              <a:rPr lang="en-US" sz="1900" dirty="0"/>
              <a:t> 10 </a:t>
            </a:r>
            <a:r>
              <a:rPr lang="en-US" sz="1900" dirty="0" err="1"/>
              <a:t>ngày</a:t>
            </a:r>
            <a:r>
              <a:rPr lang="en-US" sz="1900" dirty="0"/>
              <a:t> </a:t>
            </a:r>
            <a:r>
              <a:rPr lang="en-US" sz="1900" dirty="0" err="1"/>
              <a:t>với</a:t>
            </a:r>
            <a:r>
              <a:rPr lang="en-US" sz="1900" dirty="0"/>
              <a:t>:</a:t>
            </a:r>
          </a:p>
          <a:p>
            <a:pPr lvl="1"/>
            <a:r>
              <a:rPr lang="en-US" sz="1900" dirty="0" err="1"/>
              <a:t>Kháng</a:t>
            </a:r>
            <a:r>
              <a:rPr lang="en-US" sz="1900" dirty="0"/>
              <a:t> </a:t>
            </a:r>
            <a:r>
              <a:rPr lang="en-US" sz="1900" dirty="0" err="1"/>
              <a:t>sinh</a:t>
            </a:r>
            <a:r>
              <a:rPr lang="en-US" sz="1900" dirty="0"/>
              <a:t> (Rocephin) </a:t>
            </a:r>
            <a:r>
              <a:rPr lang="en-US" sz="1900" dirty="0" err="1"/>
              <a:t>truyền</a:t>
            </a:r>
            <a:r>
              <a:rPr lang="en-US" sz="1900" dirty="0"/>
              <a:t> </a:t>
            </a:r>
            <a:r>
              <a:rPr lang="en-US" sz="1900" dirty="0" err="1"/>
              <a:t>tĩnh</a:t>
            </a:r>
            <a:r>
              <a:rPr lang="en-US" sz="1900" dirty="0"/>
              <a:t> </a:t>
            </a:r>
            <a:r>
              <a:rPr lang="en-US" sz="1900" dirty="0" err="1"/>
              <a:t>mạch</a:t>
            </a:r>
            <a:endParaRPr lang="en-US" sz="1900" dirty="0"/>
          </a:p>
          <a:p>
            <a:pPr lvl="1"/>
            <a:r>
              <a:rPr lang="en-US" sz="1900" dirty="0"/>
              <a:t>Salbutamol: </a:t>
            </a:r>
            <a:r>
              <a:rPr lang="en-US" sz="1900" dirty="0" err="1"/>
              <a:t>Khí</a:t>
            </a:r>
            <a:r>
              <a:rPr lang="en-US" sz="1900" dirty="0"/>
              <a:t> dung</a:t>
            </a:r>
          </a:p>
          <a:p>
            <a:r>
              <a:rPr lang="en-US" sz="1900" b="1" dirty="0"/>
              <a:t>XQ: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09550"/>
            <a:ext cx="7467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1900" b="1" dirty="0"/>
              <a:t>Case </a:t>
            </a:r>
            <a:r>
              <a:rPr lang="en-US" sz="1900" b="1" dirty="0" err="1"/>
              <a:t>lâm</a:t>
            </a:r>
            <a:r>
              <a:rPr lang="en-US" sz="1900" b="1" dirty="0"/>
              <a:t> </a:t>
            </a:r>
            <a:r>
              <a:rPr lang="en-US" sz="1900" b="1" dirty="0" err="1"/>
              <a:t>sàng</a:t>
            </a:r>
            <a:endParaRPr lang="en-US" sz="19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2CA21-9848-4DE4-A62C-58BB6071F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484682"/>
            <a:ext cx="2019300" cy="2163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21B04-F26A-42C5-97B4-6DD1C309A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38" y="1314566"/>
            <a:ext cx="3130162" cy="33337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552EE8-BCE0-42DA-A74F-F8D15BB6371C}"/>
              </a:ext>
            </a:extLst>
          </p:cNvPr>
          <p:cNvSpPr txBox="1">
            <a:spLocks/>
          </p:cNvSpPr>
          <p:nvPr/>
        </p:nvSpPr>
        <p:spPr>
          <a:xfrm>
            <a:off x="2952750" y="4743450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Sau 10 </a:t>
            </a:r>
            <a:r>
              <a:rPr lang="en-US" sz="1400" dirty="0" err="1"/>
              <a:t>ngày</a:t>
            </a:r>
            <a:r>
              <a:rPr lang="en-US" sz="1400" dirty="0"/>
              <a:t> </a:t>
            </a:r>
            <a:r>
              <a:rPr lang="en-US" sz="1400" dirty="0" err="1"/>
              <a:t>điều</a:t>
            </a:r>
            <a:r>
              <a:rPr lang="en-US" sz="1400" dirty="0"/>
              <a:t> </a:t>
            </a:r>
            <a:r>
              <a:rPr lang="en-US" sz="1400" dirty="0" err="1"/>
              <a:t>trị</a:t>
            </a:r>
            <a:r>
              <a:rPr lang="en-US" sz="1400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871598-9F89-44B9-A6D6-06A9EFEC7D38}"/>
              </a:ext>
            </a:extLst>
          </p:cNvPr>
          <p:cNvSpPr txBox="1">
            <a:spLocks/>
          </p:cNvSpPr>
          <p:nvPr/>
        </p:nvSpPr>
        <p:spPr>
          <a:xfrm>
            <a:off x="5890758" y="4743450"/>
            <a:ext cx="200472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Sau 02 </a:t>
            </a:r>
            <a:r>
              <a:rPr lang="en-US" sz="1400" dirty="0" err="1"/>
              <a:t>tháng</a:t>
            </a:r>
            <a:r>
              <a:rPr lang="en-US" sz="1400" dirty="0"/>
              <a:t> </a:t>
            </a:r>
            <a:r>
              <a:rPr lang="en-US" sz="1400" dirty="0" err="1"/>
              <a:t>kiểm</a:t>
            </a:r>
            <a:r>
              <a:rPr lang="en-US" sz="1400" dirty="0"/>
              <a:t> </a:t>
            </a:r>
            <a:r>
              <a:rPr lang="en-US" sz="1400" dirty="0" err="1"/>
              <a:t>tra</a:t>
            </a:r>
            <a:r>
              <a:rPr lang="en-US" sz="1400" dirty="0"/>
              <a:t> </a:t>
            </a:r>
            <a:r>
              <a:rPr lang="en-US" sz="1400" dirty="0" err="1"/>
              <a:t>lại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63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85800" y="666750"/>
            <a:ext cx="7924800" cy="4191000"/>
          </a:xfrm>
        </p:spPr>
        <p:txBody>
          <a:bodyPr>
            <a:noAutofit/>
          </a:bodyPr>
          <a:lstStyle/>
          <a:p>
            <a:r>
              <a:rPr lang="vi-VN" sz="1900" b="1" dirty="0"/>
              <a:t>Viêm phổi tròn</a:t>
            </a:r>
            <a:r>
              <a:rPr lang="vi-VN" sz="1900" dirty="0"/>
              <a:t> là một loại viêm phổi thường </a:t>
            </a:r>
            <a:r>
              <a:rPr lang="en-US" sz="1900" dirty="0" err="1"/>
              <a:t>gặp</a:t>
            </a:r>
            <a:r>
              <a:rPr lang="vi-VN" sz="1900" dirty="0"/>
              <a:t> ở bệnh nhi. </a:t>
            </a:r>
            <a:r>
              <a:rPr lang="en-US" sz="1900" dirty="0"/>
              <a:t>D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vi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u.</a:t>
            </a:r>
          </a:p>
          <a:p>
            <a:r>
              <a:rPr lang="vi-VN" sz="1900" b="1" dirty="0"/>
              <a:t>Dịch tễ học</a:t>
            </a:r>
          </a:p>
          <a:p>
            <a:pPr lvl="1"/>
            <a:r>
              <a:rPr lang="en-US" sz="1900" dirty="0" err="1"/>
              <a:t>Thường</a:t>
            </a:r>
            <a:r>
              <a:rPr lang="en-US" sz="1900" dirty="0"/>
              <a:t> &lt;08Y (t</a:t>
            </a:r>
            <a:r>
              <a:rPr lang="vi-VN" sz="1900" dirty="0"/>
              <a:t>uổi trung bình 5 tuổi</a:t>
            </a:r>
            <a:r>
              <a:rPr lang="en-US" sz="1900" dirty="0"/>
              <a:t>). </a:t>
            </a:r>
            <a:r>
              <a:rPr lang="vi-VN" sz="1900" dirty="0"/>
              <a:t>90% </a:t>
            </a:r>
            <a:r>
              <a:rPr lang="en-US" sz="1900" dirty="0"/>
              <a:t>&lt;</a:t>
            </a:r>
            <a:r>
              <a:rPr lang="vi-VN" sz="1900" dirty="0"/>
              <a:t>12 tuổi . </a:t>
            </a:r>
            <a:endParaRPr lang="en-US" sz="1900" dirty="0"/>
          </a:p>
          <a:p>
            <a:pPr lvl="1"/>
            <a:r>
              <a:rPr lang="vi-VN" sz="1900" dirty="0"/>
              <a:t>Viêm phổi tròn không phổ biến sau 8 tuổi </a:t>
            </a:r>
            <a:r>
              <a:rPr lang="en-US" sz="1900" dirty="0"/>
              <a:t>do </a:t>
            </a:r>
            <a:r>
              <a:rPr lang="en-US" sz="1900" dirty="0" err="1"/>
              <a:t>các</a:t>
            </a:r>
            <a:r>
              <a:rPr lang="en-US" sz="1900" dirty="0"/>
              <a:t> </a:t>
            </a:r>
            <a:r>
              <a:rPr lang="vi-VN" sz="1900" dirty="0"/>
              <a:t>đường </a:t>
            </a:r>
            <a:r>
              <a:rPr lang="en-US" sz="1900" dirty="0" err="1"/>
              <a:t>nối</a:t>
            </a:r>
            <a:r>
              <a:rPr lang="en-US" sz="1900" dirty="0"/>
              <a:t> </a:t>
            </a:r>
            <a:r>
              <a:rPr lang="vi-VN" sz="1900" dirty="0"/>
              <a:t>bên </a:t>
            </a:r>
            <a:r>
              <a:rPr lang="en-US" sz="1900" dirty="0" err="1"/>
              <a:t>đã</a:t>
            </a:r>
            <a:r>
              <a:rPr lang="en-US" sz="1900" dirty="0"/>
              <a:t> </a:t>
            </a:r>
            <a:r>
              <a:rPr lang="vi-VN" sz="1900" dirty="0"/>
              <a:t>phát triển tốt</a:t>
            </a:r>
            <a:r>
              <a:rPr lang="en-US" sz="1900" dirty="0"/>
              <a:t>.</a:t>
            </a:r>
            <a:endParaRPr lang="vi-VN" sz="1900" dirty="0"/>
          </a:p>
          <a:p>
            <a:r>
              <a:rPr lang="en-US" sz="1900" b="1" dirty="0" err="1"/>
              <a:t>Nguyên</a:t>
            </a:r>
            <a:r>
              <a:rPr lang="en-US" sz="1900" b="1" dirty="0"/>
              <a:t> </a:t>
            </a:r>
            <a:r>
              <a:rPr lang="en-US" sz="1900" b="1" dirty="0" err="1"/>
              <a:t>nhân</a:t>
            </a:r>
            <a:endParaRPr lang="en-US" sz="1900" b="1" dirty="0"/>
          </a:p>
          <a:p>
            <a:pPr lvl="1"/>
            <a:r>
              <a:rPr lang="vi-VN" sz="1900" dirty="0"/>
              <a:t>Tác nhân viêm phổi tròn là vi khuẩn. </a:t>
            </a:r>
            <a:endParaRPr lang="en-US" sz="1900" dirty="0"/>
          </a:p>
          <a:p>
            <a:pPr lvl="1"/>
            <a:r>
              <a:rPr lang="vi-VN" sz="1900" dirty="0"/>
              <a:t>Không có loại vi khuẩn cụ thể nào gây ra viêm phổi tròn</a:t>
            </a:r>
            <a:r>
              <a:rPr lang="en-US" sz="1900" dirty="0"/>
              <a:t>.</a:t>
            </a:r>
          </a:p>
          <a:p>
            <a:pPr lvl="1"/>
            <a:r>
              <a:rPr lang="vi-VN" sz="1900" i="1" dirty="0"/>
              <a:t>Streptococcus pneumoniae</a:t>
            </a:r>
            <a:r>
              <a:rPr lang="vi-VN" sz="1900" dirty="0"/>
              <a:t> </a:t>
            </a:r>
            <a:r>
              <a:rPr lang="en-US" sz="1900" dirty="0"/>
              <a:t>hay </a:t>
            </a:r>
            <a:r>
              <a:rPr lang="en-US" sz="1900" dirty="0" err="1"/>
              <a:t>gặp</a:t>
            </a:r>
            <a:r>
              <a:rPr lang="en-US" sz="1900" dirty="0"/>
              <a:t> </a:t>
            </a:r>
            <a:r>
              <a:rPr lang="vi-VN" sz="1900" dirty="0"/>
              <a:t>nhất</a:t>
            </a:r>
            <a:r>
              <a:rPr lang="en-US" sz="1900" dirty="0"/>
              <a:t>, </a:t>
            </a:r>
            <a:r>
              <a:rPr lang="vi-VN" sz="1900" i="1" dirty="0"/>
              <a:t>Haemophilus influenza</a:t>
            </a:r>
            <a:r>
              <a:rPr lang="en-US" sz="1900" i="1" dirty="0"/>
              <a:t>.</a:t>
            </a:r>
            <a:endParaRPr lang="en-US" sz="19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209550"/>
            <a:ext cx="7467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2"/>
            </a:pPr>
            <a:r>
              <a:rPr lang="en-US" sz="1900" b="1" dirty="0" err="1"/>
              <a:t>Tổng</a:t>
            </a:r>
            <a:r>
              <a:rPr lang="en-US" sz="1900" b="1" dirty="0"/>
              <a:t> </a:t>
            </a:r>
            <a:r>
              <a:rPr lang="en-US" sz="1900" b="1" dirty="0" err="1"/>
              <a:t>quan</a:t>
            </a:r>
            <a:r>
              <a:rPr lang="en-US" sz="1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53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85800" y="666750"/>
            <a:ext cx="3429000" cy="4267200"/>
          </a:xfrm>
        </p:spPr>
        <p:txBody>
          <a:bodyPr>
            <a:noAutofit/>
          </a:bodyPr>
          <a:lstStyle/>
          <a:p>
            <a:r>
              <a:rPr lang="en-US" sz="1900" b="1" dirty="0" err="1"/>
              <a:t>Sinh</a:t>
            </a:r>
            <a:r>
              <a:rPr lang="en-US" sz="1900" b="1" dirty="0"/>
              <a:t> </a:t>
            </a:r>
            <a:r>
              <a:rPr lang="en-US" sz="1900" b="1" dirty="0" err="1"/>
              <a:t>lý</a:t>
            </a:r>
            <a:r>
              <a:rPr lang="en-US" sz="1900" b="1" dirty="0"/>
              <a:t> b</a:t>
            </a:r>
            <a:r>
              <a:rPr lang="vi-VN" sz="1900" b="1" dirty="0"/>
              <a:t>ệnh</a:t>
            </a:r>
          </a:p>
          <a:p>
            <a:pPr lvl="1"/>
            <a:r>
              <a:rPr lang="en-US" sz="1900" dirty="0"/>
              <a:t>L</a:t>
            </a:r>
            <a:r>
              <a:rPr lang="vi-VN" sz="1900" dirty="0"/>
              <a:t>ỗ Kohn</a:t>
            </a:r>
            <a:r>
              <a:rPr lang="en-US" sz="1900" dirty="0"/>
              <a:t>, </a:t>
            </a:r>
            <a:r>
              <a:rPr lang="en-US" sz="1900" dirty="0" err="1"/>
              <a:t>ống</a:t>
            </a:r>
            <a:r>
              <a:rPr lang="en-US" sz="1900" dirty="0"/>
              <a:t> </a:t>
            </a:r>
            <a:r>
              <a:rPr lang="vi-VN" sz="1900" dirty="0"/>
              <a:t>Lambert </a:t>
            </a:r>
            <a:r>
              <a:rPr lang="en-US" sz="1900" dirty="0" err="1"/>
              <a:t>và</a:t>
            </a:r>
            <a:r>
              <a:rPr lang="en-US" sz="1900" dirty="0"/>
              <a:t> Martin </a:t>
            </a:r>
            <a:r>
              <a:rPr lang="vi-VN" sz="1900" dirty="0"/>
              <a:t>cho phép không khí </a:t>
            </a:r>
            <a:r>
              <a:rPr lang="en-US" sz="1900" dirty="0" err="1"/>
              <a:t>thông</a:t>
            </a:r>
            <a:r>
              <a:rPr lang="en-US" sz="1900" dirty="0"/>
              <a:t> </a:t>
            </a:r>
            <a:r>
              <a:rPr lang="en-US" sz="1900" dirty="0" err="1"/>
              <a:t>thương</a:t>
            </a:r>
            <a:r>
              <a:rPr lang="en-US" sz="1900" dirty="0"/>
              <a:t> </a:t>
            </a:r>
            <a:r>
              <a:rPr lang="vi-VN" sz="1900" dirty="0"/>
              <a:t>giữa các </a:t>
            </a:r>
            <a:r>
              <a:rPr lang="en-US" sz="1900" dirty="0" err="1"/>
              <a:t>tiểu</a:t>
            </a:r>
            <a:r>
              <a:rPr lang="en-US" sz="1900" dirty="0"/>
              <a:t> </a:t>
            </a:r>
            <a:r>
              <a:rPr lang="vi-VN" sz="1900" dirty="0"/>
              <a:t>phân </a:t>
            </a:r>
            <a:r>
              <a:rPr lang="en-US" sz="1900" dirty="0" err="1"/>
              <a:t>thùy</a:t>
            </a:r>
            <a:r>
              <a:rPr lang="en-US" sz="1900" dirty="0"/>
              <a:t> </a:t>
            </a:r>
            <a:r>
              <a:rPr lang="en-US" sz="1900" dirty="0" err="1"/>
              <a:t>phổi</a:t>
            </a:r>
            <a:r>
              <a:rPr lang="en-US" sz="1900" dirty="0"/>
              <a:t>. </a:t>
            </a:r>
          </a:p>
          <a:p>
            <a:pPr lvl="1"/>
            <a:r>
              <a:rPr lang="vi-VN" sz="1900" dirty="0"/>
              <a:t>Ở người lớn</a:t>
            </a:r>
            <a:r>
              <a:rPr lang="en-US" sz="1900" dirty="0"/>
              <a:t> </a:t>
            </a:r>
            <a:r>
              <a:rPr lang="en-US" sz="1900" dirty="0" err="1"/>
              <a:t>có</a:t>
            </a:r>
            <a:r>
              <a:rPr lang="en-US" sz="1900" dirty="0"/>
              <a:t> </a:t>
            </a:r>
            <a:r>
              <a:rPr lang="vi-VN" sz="1900" dirty="0"/>
              <a:t>sự phát </a:t>
            </a:r>
            <a:r>
              <a:rPr lang="en-US" sz="1900" dirty="0"/>
              <a:t>t</a:t>
            </a:r>
            <a:r>
              <a:rPr lang="vi-VN" sz="1900" dirty="0"/>
              <a:t>án nhiễm trùng </a:t>
            </a:r>
            <a:r>
              <a:rPr lang="en-US" sz="1900" dirty="0" err="1"/>
              <a:t>toàn</a:t>
            </a:r>
            <a:r>
              <a:rPr lang="en-US" sz="1900" dirty="0"/>
              <a:t> </a:t>
            </a:r>
            <a:r>
              <a:rPr lang="en-US" sz="1900" dirty="0" err="1"/>
              <a:t>bộ</a:t>
            </a:r>
            <a:r>
              <a:rPr lang="en-US" sz="1900" dirty="0"/>
              <a:t> </a:t>
            </a:r>
            <a:r>
              <a:rPr lang="vi-VN" sz="1900" dirty="0"/>
              <a:t>một thùy</a:t>
            </a:r>
            <a:r>
              <a:rPr lang="en-US" sz="1900" dirty="0"/>
              <a:t> =&gt; V</a:t>
            </a:r>
            <a:r>
              <a:rPr lang="vi-VN" sz="1900" dirty="0"/>
              <a:t>iêm phổi thùy. </a:t>
            </a:r>
            <a:endParaRPr lang="en-US" sz="1900" dirty="0"/>
          </a:p>
          <a:p>
            <a:pPr lvl="1"/>
            <a:r>
              <a:rPr lang="vi-VN" sz="1900" dirty="0"/>
              <a:t>Ở trẻ em</a:t>
            </a:r>
            <a:r>
              <a:rPr lang="en-US" sz="1900" dirty="0"/>
              <a:t> </a:t>
            </a:r>
            <a:r>
              <a:rPr lang="vi-VN" sz="1900" dirty="0"/>
              <a:t>chưa phát triển</a:t>
            </a:r>
            <a:r>
              <a:rPr lang="en-US" sz="1900" dirty="0"/>
              <a:t> =&gt; </a:t>
            </a:r>
            <a:r>
              <a:rPr lang="vi-VN" sz="1900" dirty="0"/>
              <a:t>sự lây lan </a:t>
            </a:r>
            <a:r>
              <a:rPr lang="en-US" sz="1900" dirty="0" err="1"/>
              <a:t>nhiễm</a:t>
            </a:r>
            <a:r>
              <a:rPr lang="en-US" sz="1900" dirty="0"/>
              <a:t> </a:t>
            </a:r>
            <a:r>
              <a:rPr lang="en-US" sz="1900" dirty="0" err="1"/>
              <a:t>trùng</a:t>
            </a:r>
            <a:r>
              <a:rPr lang="en-US" sz="1900" dirty="0"/>
              <a:t> </a:t>
            </a:r>
            <a:r>
              <a:rPr lang="vi-VN" sz="1900" dirty="0"/>
              <a:t>hạn chế </a:t>
            </a:r>
            <a:r>
              <a:rPr lang="en-US" sz="1900" dirty="0"/>
              <a:t>=&gt; V</a:t>
            </a:r>
            <a:r>
              <a:rPr lang="vi-VN" sz="1900" dirty="0"/>
              <a:t>iêm phổi tròn.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762000" y="209550"/>
            <a:ext cx="7467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2"/>
            </a:pPr>
            <a:r>
              <a:rPr lang="en-US" sz="1900" b="1" dirty="0" err="1"/>
              <a:t>Tổng</a:t>
            </a:r>
            <a:r>
              <a:rPr lang="en-US" sz="1900" b="1" dirty="0"/>
              <a:t> </a:t>
            </a:r>
            <a:r>
              <a:rPr lang="en-US" sz="1900" b="1" dirty="0" err="1"/>
              <a:t>quan</a:t>
            </a:r>
            <a:r>
              <a:rPr lang="en-US" sz="1900" b="1" dirty="0"/>
              <a:t> </a:t>
            </a:r>
          </a:p>
        </p:txBody>
      </p:sp>
      <p:pic>
        <p:nvPicPr>
          <p:cNvPr id="5" name="Picture 4" descr="1.png">
            <a:extLst>
              <a:ext uri="{FF2B5EF4-FFF2-40B4-BE49-F238E27FC236}">
                <a16:creationId xmlns:a16="http://schemas.microsoft.com/office/drawing/2014/main" id="{FC6BC05B-C562-4AF6-A233-FFBE810D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14" y="666750"/>
            <a:ext cx="3429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B52CF-CD57-4492-A244-5AC1AAFAF8D1}"/>
              </a:ext>
            </a:extLst>
          </p:cNvPr>
          <p:cNvSpPr txBox="1"/>
          <p:nvPr/>
        </p:nvSpPr>
        <p:spPr>
          <a:xfrm>
            <a:off x="4517570" y="4252574"/>
            <a:ext cx="35160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Kết</a:t>
            </a:r>
            <a:r>
              <a:rPr lang="en-US" sz="1500" dirty="0"/>
              <a:t> </a:t>
            </a:r>
            <a:r>
              <a:rPr lang="en-US" sz="1500" dirty="0" err="1"/>
              <a:t>nối</a:t>
            </a:r>
            <a:r>
              <a:rPr lang="en-US" sz="1500" dirty="0"/>
              <a:t> </a:t>
            </a:r>
            <a:r>
              <a:rPr lang="en-US" sz="1500" dirty="0" err="1"/>
              <a:t>giữa</a:t>
            </a:r>
            <a:r>
              <a:rPr lang="en-US" sz="1500" dirty="0"/>
              <a:t>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phế</a:t>
            </a:r>
            <a:r>
              <a:rPr lang="en-US" sz="1500" dirty="0"/>
              <a:t> </a:t>
            </a:r>
            <a:r>
              <a:rPr lang="en-US" sz="1500" dirty="0" err="1"/>
              <a:t>nang</a:t>
            </a:r>
            <a:r>
              <a:rPr lang="en-US" sz="1500" dirty="0"/>
              <a:t> </a:t>
            </a:r>
            <a:r>
              <a:rPr lang="en-US" sz="1500" dirty="0" err="1"/>
              <a:t>và</a:t>
            </a:r>
            <a:r>
              <a:rPr lang="en-US" sz="1500" dirty="0"/>
              <a:t> </a:t>
            </a:r>
            <a:r>
              <a:rPr lang="en-US" sz="1500" dirty="0" err="1"/>
              <a:t>tiểu</a:t>
            </a:r>
            <a:r>
              <a:rPr lang="en-US" sz="1500" dirty="0"/>
              <a:t> </a:t>
            </a:r>
            <a:r>
              <a:rPr lang="en-US" sz="1500" dirty="0" err="1"/>
              <a:t>phế</a:t>
            </a:r>
            <a:r>
              <a:rPr lang="en-US" sz="1500" dirty="0"/>
              <a:t> </a:t>
            </a:r>
            <a:r>
              <a:rPr lang="en-US" sz="1500" dirty="0" err="1"/>
              <a:t>quản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525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104900" y="2320224"/>
            <a:ext cx="6934200" cy="503051"/>
          </a:xfrm>
          <a:prstGeom prst="rect">
            <a:avLst/>
          </a:prstGeom>
        </p:spPr>
        <p:txBody>
          <a:bodyPr vert="horz" wrap="square" lIns="0" tIns="10506" rIns="0" bIns="0" rtlCol="0" anchor="ctr">
            <a:spAutoFit/>
          </a:bodyPr>
          <a:lstStyle/>
          <a:p>
            <a:pPr marL="522755" indent="-514350">
              <a:spcBef>
                <a:spcPts val="83"/>
              </a:spcBef>
              <a:buFont typeface="+mj-lt"/>
              <a:buAutoNum type="arabicPeriod" startAt="3"/>
            </a:pPr>
            <a:r>
              <a:rPr lang="en-US" sz="3200" b="1" dirty="0">
                <a:latin typeface="+mn-lt"/>
              </a:rPr>
              <a:t>CĐHA </a:t>
            </a:r>
            <a:r>
              <a:rPr sz="3200" b="1" dirty="0">
                <a:latin typeface="+mn-lt"/>
              </a:rPr>
              <a:t>VIÊM </a:t>
            </a:r>
            <a:r>
              <a:rPr lang="en-US" sz="3200" b="1" dirty="0">
                <a:latin typeface="+mn-lt"/>
              </a:rPr>
              <a:t>PHỔI TRÒN</a:t>
            </a:r>
            <a:endParaRPr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646543"/>
            <a:ext cx="8229600" cy="3332322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900" b="1" dirty="0" err="1"/>
              <a:t>Đăc</a:t>
            </a:r>
            <a:r>
              <a:rPr lang="en-US" sz="1900" b="1" dirty="0"/>
              <a:t> </a:t>
            </a:r>
            <a:r>
              <a:rPr lang="en-US" sz="1900" b="1" dirty="0" err="1"/>
              <a:t>điểm</a:t>
            </a:r>
            <a:r>
              <a:rPr lang="en-US" sz="1900" b="1" dirty="0"/>
              <a:t> </a:t>
            </a:r>
            <a:r>
              <a:rPr lang="en-US" sz="1900" b="1" dirty="0" err="1"/>
              <a:t>chung</a:t>
            </a:r>
            <a:endParaRPr lang="en-US" sz="1900" b="1" dirty="0"/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0050" lvl="1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0050" lvl="1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chẩn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1-7 cm)</a:t>
            </a:r>
          </a:p>
          <a:p>
            <a:pPr marL="400050" lvl="1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344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01C4ED5-E798-48FD-BE59-4AD7F2D2C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590550"/>
            <a:ext cx="8229600" cy="195758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X-</a:t>
            </a:r>
            <a:r>
              <a:rPr lang="en-US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Phế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rãnh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phổi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624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1284</Words>
  <Application>Microsoft Office PowerPoint</Application>
  <PresentationFormat>Trình chiếu Trên màn hình (16:9)</PresentationFormat>
  <Paragraphs>132</Paragraphs>
  <Slides>26</Slides>
  <Notes>3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27" baseType="lpstr">
      <vt:lpstr>Office Theme</vt:lpstr>
      <vt:lpstr>VIÊM PHỔI TRÒN (Round pneumonia)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CĐHA VIÊM PHỔI TRÒN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diagnoses of COVID-19 pneumonia: the current challenge for the radiologist</dc:title>
  <dc:creator>admin</dc:creator>
  <cp:lastModifiedBy>Chung Mr</cp:lastModifiedBy>
  <cp:revision>1588</cp:revision>
  <dcterms:created xsi:type="dcterms:W3CDTF">2021-05-29T08:01:11Z</dcterms:created>
  <dcterms:modified xsi:type="dcterms:W3CDTF">2024-10-01T07:38:14Z</dcterms:modified>
</cp:coreProperties>
</file>