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7" r:id="rId3"/>
    <p:sldId id="293" r:id="rId4"/>
    <p:sldId id="258" r:id="rId5"/>
    <p:sldId id="285" r:id="rId6"/>
    <p:sldId id="260" r:id="rId7"/>
    <p:sldId id="261" r:id="rId8"/>
    <p:sldId id="265" r:id="rId9"/>
    <p:sldId id="266" r:id="rId10"/>
    <p:sldId id="267" r:id="rId11"/>
    <p:sldId id="271" r:id="rId12"/>
    <p:sldId id="264" r:id="rId13"/>
    <p:sldId id="262" r:id="rId14"/>
    <p:sldId id="269" r:id="rId15"/>
    <p:sldId id="270" r:id="rId16"/>
    <p:sldId id="272" r:id="rId17"/>
    <p:sldId id="273" r:id="rId18"/>
    <p:sldId id="274" r:id="rId19"/>
    <p:sldId id="275" r:id="rId20"/>
    <p:sldId id="276" r:id="rId21"/>
    <p:sldId id="278" r:id="rId22"/>
    <p:sldId id="277" r:id="rId23"/>
    <p:sldId id="279" r:id="rId24"/>
    <p:sldId id="280" r:id="rId25"/>
    <p:sldId id="281" r:id="rId26"/>
    <p:sldId id="282" r:id="rId27"/>
    <p:sldId id="283" r:id="rId28"/>
    <p:sldId id="290" r:id="rId29"/>
    <p:sldId id="284" r:id="rId30"/>
    <p:sldId id="286" r:id="rId31"/>
    <p:sldId id="287" r:id="rId32"/>
    <p:sldId id="288" r:id="rId33"/>
    <p:sldId id="289" r:id="rId34"/>
    <p:sldId id="291" r:id="rId35"/>
    <p:sldId id="294" r:id="rId36"/>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9D85F4-D4DE-1A47-A181-7E2651E28E0F}" v="12" dt="2024-07-10T14:52:47.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71649"/>
  </p:normalViewPr>
  <p:slideViewPr>
    <p:cSldViewPr snapToGrid="0">
      <p:cViewPr varScale="1">
        <p:scale>
          <a:sx n="82" d="100"/>
          <a:sy n="82" d="100"/>
        </p:scale>
        <p:origin x="18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5:36.179"/>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1 60,'39'0,"-2"0,-22 0,5 0,-1 0,7 0,0 0,1 0,4 0,-5 0,6 0,-5 0,4 0,-10-5,9 4,-9-3,5 4,2 0,2 0,1 0,-8 0,-4 0,-9 0,16 0,-14 0,14 0,-11 0,5 0,-1 0,-4 0,3 0,-3 0,5 0,-5 0,3 0,-3 0,4 0,1 0,-1 0,1 0,5 0,-4 0,10 0,-10 0,4 0,-5 0,5 0,-4 0,4 0,-5 0,-1 0,-4 0,3 0,6 0,-7 0,10 0,-17 0,8 0,1 0,-3 0,6 0,-12 0,9 0,-1-4,3 3,2-3,-3 4,0 0,-1 0,1 0,5-5,-4 4,10-4,-10 5,9 0,-3 0,0-4,-2 2,0-2,-4 4,4 0,-5 0,-1-4,1 3,-1-4,-4 5,4 0,-5 0,6 0,0-4,-1 3,6-4,5 5,3 0,-3 0,0 0,-9 0,5 0,-1 0,-4 0,9 0,-9 0,10 0,-10 0,10 0,-10 0,10 0,-10 0,10 0,-11 0,6 0,-7 0,1 0,-1 0,1 0,-5 0,3 0,-4 0,5 0,-2 0,-3 0,3 0,-4 0,5 0,-1 0,2 0,0 0,6 0,1 0,1 0,4 0,-5 0,1 0,4 0,-10 0,4 0,-5 0,-1 0,-4 4,2-3,-3 3,4 0,-1-3,-4 3,3-4,-2 4,3-3,1 3,-4-1,-2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7:23.23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0 135,'51'0,"-6"0,-31 0,5 0,-4 0,4 0,18-5,-13 4,19-3,-22 4,4 0,0 0,2 0,-1-5,-1 4,-5-3,-1 4,1 0,0 0,-1 0,-4 0,3 0,-3 0,0 0,3 0,1 0,-3-4,6 3,-12-3,9 4,-5 0,4 0,1 0,-5 0,8 0,-11 0,10 0,-7 0,5 0,-1 0,-4 0,4 0,1-4,-4 3,8-3,-9 4,6-5,0 4,-1-3,1-1,-1 4,1-3,-1 0,7 2,-10-2,8 4,-9-4,4 3,-4-4,3 1,-4 3,1-4,3 1,-4 3,4-4,-4 1,3 3,-3-3,6 4,-6 0,3-4,-2 3,-1-3,8 0,-11 3,11-4,-3 5,-3 0,6 0,-12-4,9 3,-4-3,4 4,-4 0,3 0,-3 0,5 0,-5 0,3 0,-3 0,4 0,-4 0,3 0,1 0,-3 0,6 0,-7 0,0 0,3 0,1 0,-3 0,6 0,-12 0,9 0,-5 0,1 0,4 0,-5 0,1 0,4 0,-5 0,6 0,0 0,-1 0,-4 0,3 0,-3 0,5 0,-5 0,3 0,1 0,-4 0,8 0,-13 0,7 0,1 0,-3 0,5 0,-6 0,3 0,1 0,-5 0,4 0,-2 0,7 0,-6 0,6 0,-7 0,0 0,3 0,-3 0,5 0,-5 0,3 0,1 0,-3 0,1 0,0 0,-6 0,9 0,-7 0,4 0,0 0,-4 0,4 0,-3 0,4 0,-1 0,-3 0,3 0,-3 0,3 0,1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7:29.08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26,'66'0,"-8"0,-26 0,-5 0,4 0,-10 0,4 0,-5 0,-6 0,4 0,-4 0,4 0,6 0,-9 0,7 0,-12 0,8 0,-4 0,6 0,-6 0,4 0,-4 0,5 0,-5 0,4 0,-3 0,2 0,2 0,-6 0,3-4,-3 3,5-2,-1 3,-3-4,3 3,-4-3,5 4,0 0,-5-4,-1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7:33.39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1 101,'53'0,"5"0,-30 0,11 0,-7 0,0 0,7 0,-6 0,13-5,-13 3,13-3,-6 5,7-5,0 3,-7-8,5 9,-11-9,4 9,-5-4,-1 1,0 2,0-2,0 4,1-5,-1 4,6-4,-4 5,5-5,0 4,15-4,-10 0,15 4,-25-4,5 5,0 0,-6 0,13 0,-6-5,0 3,5-3,-4 5,20 0,-11 0,5 0,-10 0,-11 0,11 0,-5 0,0 0,-1 0,0 0,-5 0,4 0,1 0,-5 0,4 0,-5 0,-7 0,5 0,-4 0,5 0,0 0,0 0,0 0,0 0,15 0,-11 0,10 0,-14 0,-5 0,4 0,-5 0,6 0,1 0,-1 0,0 0,0 0,0 0,1 0,-7 0,5 0,-5 0,1 0,4 0,-5 0,15 0,-12 0,11 0,-19 0,9 0,-3 0,-1 0,0 0,-1 0,-4 0,10 0,-10 0,9 0,-9 0,10 0,-10 0,10 0,-10 0,4 0,0 0,-4 0,4 0,-5 0,-1 0,1 0,0 0,-6 0,5 0,-4 0,-1 0,5 0,0 0,-4 0,3 0,-5 0,1 0,5 0,-1 0,-5 0,4 0,-4 0,4 0,0 0,0 0,-3 0,3 4,1-3,-3 3,8-4,-9 0,1 0,4 4,-6-3,7 4,-6-5,3 0,-3 3,4-2,4 3,-6-4,2 0,-5 0,5 0,-2 0,4 0,-6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7:38.7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46,'43'0,"2"0,-24 0,4 0,0 0,19 0,-13 0,12 0,-24 0,1 0,-1 0,-4 0,8 0,-12 0,10 0,-7 0,0-4,3 3,-2-3,5 4,-1 0,6 0,-4-4,10 3,-10-4,10 5,-10 0,10 0,-10 0,-1 0,-2 0,-8 0,13 0,-12 0,10 0,-7 0,0 0,6 0,-10-4,9 3,-6-7,1 7,7-3,-10 0,7 3,-2-3,3 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7:42.64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1 180,'52'0,"2"0,-14 0,1 0,11 0,-10 0,12 0,14 0,12-6,-29 6,1-1,30-10,13 10,-49-5,20 6,-32-4,-1 2,-2-2,-5 4,1 0,12 0,-10 0,6 0,-4 0,-10 0,4 0,-5 0,-1 0,1 0,0 0,-1 0,1 0,-1 0,1 0,-1 0,1 0,0 0,-1 0,1 0,-1 0,1 0,-1 0,10 0,-8 0,8 0,-10 0,1 0,-1-5,1 4,5-3,-4 4,4 0,1-5,-5 4,9-4,-9 5,10 0,-10 0,10 0,-5-5,7 4,-7-4,19 0,-20 4,20-4,-19 5,7-5,-1 4,-6-4,5 0,-4 4,5-4,-6 1,5 3,-4-4,-1 1,5 3,-10-4,4 1,1 3,-6-3,6 4,8-5,-11 4,16-3,-18 4,10 0,-10 0,4-5,0 4,-4-3,10 4,-10 0,4-5,-5 4,-1-3,1 4,-1-5,1 4,0-3,5 4,-4 0,4 0,-10 0,12-5,-10 4,11-3,-13 4,3 0,-3 0,0 0,3 0,-3 0,5 0,-6 0,5 0,-4 0,4 0,-4 0,3 0,-3 0,5 0,-1 0,1 0,0 0,-1 0,1 0,-1 0,1 0,-1 0,1 0,5 0,-4 0,4 0,-5 0,5 0,-4 0,4 0,-5 0,5 0,-4 0,10 0,-10 0,9 0,-9 0,5 0,-1 0,-4 0,10 0,-10 0,9 0,-9 0,4 0,-5 0,0 0,5 0,-4 0,4 0,-5 0,-1 0,1 0,8 0,-6 0,1 0,-4 0,-9 0,11 0,-6 0,3 0,-2 4,-3-4,3 4,1 0,0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7:49.02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0,'58'0,"-5"0,-26 0,3 0,-9 0,5 0,-7 0,13 0,-9 0,9 0,-17 0,-1 0,3 0,-2 0,4 0,-3 0,-2 0,3 0,0 0,-4 0,4 0,-3 0,3 0,1 0,-5 0,9 0,-11 0,11 0,-3 0,-3 0,1 0,0 0,-6 0,14 0,-14 0,7 0,-1 0,-6 0,11 0,-8 0,-1 0,7 0,-9 0,9 0,-6 0,-1 0,8 0,-10 0,10 0,-8 0,4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7:53.40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0 224,'63'0,"-7"0,-17 0,-5 0,11 0,-5 0,21 0,-10 0,31 0,-30 0,9-5,-16 3,-5-2,7 4,-7-5,6 4,-13-9,6 9,0-4,-6 0,20 4,-22-4,14 5,-19 0,6 0,-5 0,4 0,-10 0,10 0,-10 0,9 0,-9 0,4 0,1 0,-5 0,4 0,-6 0,7 0,-5 0,4 0,14 0,-14-4,20 3,-19-4,7 0,-1 4,0-4,0 0,7 4,-5-4,4 1,-6 2,1-2,-7 4,5 0,-4 0,-1 0,5 0,-10 0,4 0,0 0,-4 0,8 0,-13 0,6 0,-12 0,9 0,-5 0,5 0,-5 0,5 0,-1 0,3 0,2 0,-8 0,4 0,-5 0,6 0,0 0,5 0,-4 0,4 0,-6 0,1 0,0 0,-1-5,6 4,-4-3,4 4,-5 0,0 0,-1 0,1 0,-1 0,1 0,0 0,-1 0,-4 0,3 0,6 0,-2 0,11 0,-12 0,5 0,-7 0,1 0,-1 0,1 0,-1 0,1 0,0 0,-6 0,5 0,0 0,-4 0,3 0,-2 0,-5 0,9 0,-7 0,5 0,-14-25,-7 5,-13-17,-5 11,10 15,2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6:04.357"/>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0 48,'39'0,"-7"0,-18 0,-4 0,17 0,-10 0,11 0,-8 0,22 0,-2 0,6 0,-6 0,-19 0,18 0,-10-5,6 4,-10-4,1 5,-6 0,6 0,-7 0,6 0,-4 0,5 0,-7 0,1 0,-1 0,1 0,-1 0,1 0,-5 0,3 0,-3 0,0 0,3 0,-4 0,6 0,-2 0,-3 0,4 0,-5 0,6 0,-1 0,1 0,5 0,-4 0,4 0,1 0,-5 0,9 0,-9 0,10 0,-10 0,19 0,-17 0,11 0,-20 0,5 0,-1 0,-2 0,2 0,-1 0,-7 0,11 0,-7 0,0 0,6 0,-4 0,2 0,0 0,1 0,1 0,4 0,-5 0,1 0,0 0,-1 0,1 0,-1 0,6 0,-4 0,5 0,-7 0,1 0,-5 0,3 0,1 0,-3 0,1 0,0 0,-6 0,9 0,-7 0,5 0,-1 0,2 0,0 0,0 0,1 0,-1 0,1 0,-1 0,1-4,0 3,-1-4,1 5,-5 0,3 0,-4 0,4 0,0 0,-5-3,3 2,-2-3,16 4,-13 0,13-4,-20 2,3-2,8 4,-10 0,13 0,-11 0,6 0,-1 0,-3 0,4 0,-5 0,5 0,-5 0,3 0,-3 0,3-4,0 3,0-3,-1 4,0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6:11.452"/>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0 300,'52'0,"-7"0,-22 0,-3 0,3 0,-4 0,-1 0,14 0,-2 0,17 0,-17 0,1 0,-12 0,-5 0,6 0,-9 0,9 0,-4 0,-2 0,6 0,-8 0,5 0,0 0,-1 0,1 0,-1 0,5 0,-3 0,0 0,-1 0,-3 0,8 0,-7 0,6 0,-7 0,0 0,6 0,-5 0,7 0,-8 0,3 0,1-4,-3 3,6-2,-8 3,4 0,0 0,0 0,0 0,1 0,-5 0,4 0,1 0,-3-4,5 3,-2-3,-3 4,6 0,-4 0,-2 0,6 0,-7 0,0 0,7 0,-7-4,4 3,-1-3,1 4,-4 0,7 0,-3 0,-3 0,9 0,-13 0,9 0,-7-4,1 3,6-3,-7 4,4 0,0 0,-4 0,4 0,0 0,-1 0,1 0,-1 0,1 0,-1 0,1 0,0 0,-1 0,0 0,0 0,8 0,-10 0,6 0,-59-45,-18-13,36 18,-29-21,0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6:15.667"/>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1 10,'38'0,"-6"0,-19 0,-3 0,17 0,12 0,-6 0,8 0,-26 0,3 0,-3 0,5 0,-5 0,3 0,-4 0,4 0,0 0,-4 0,3 0,-4 0,4 0,0 0,0 0,0 0,-3 0,2 0,-2 0,3 0,1-4,-5 3,4-3,-4 4,5 0,0 0,-4 0,2 0,-2 0,4 0,-1 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6:31.77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0,'45'0,"-6"0,-19 0,-1 0,1 0,0 0,-1 0,1 0,-1 0,1 0,-1 0,-4 0,4 0,-1 0,-2 0,6 0,-11 0,7 0,-4 0,9 0,-8 0,3 0,3 0,-9 0,10 0,-10 0,7 0,-4 0,11 0,-15 0,12 0,-9 0,1 0,4 0,-5 0,1 0,4 0,-5 0,1 0,4 0,-5 0,6 0,-5 0,3 0,1 0,-3 0,6 0,-12 0,8 0,-1 0,-2 0,6 0,-7 0,1 0,6 0,-10 0,9 0,-6 0,0 0,7 0,-5 0,3 0,-1 0,-8 0,12 0,-11 0,12 0,-4 0,-4 0,8 0,-9 0,1 0,4 0,-5 0,1 0,4 0,-1 0,-2 0,6 0,-7 0,0 0,3 0,1 0,-3 0,2 0,-1 0,-6 0,11 0,-3 0,-3 0,2 0,-5 0,1 0,4 0,-1 0,-3 0,2 0,-2 0,8 0,-7 0,7 0,-11 0,7 0,-4 0,5 0,-5 0,4 0,-5 0,5 0,4 0,-8 0,4 0,-5 0,1 0,5 0,-2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6:37.15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0,'55'0,"-11"0,-19 0,-6 0,1 0,0 0,17 0,-18 0,16 0,-20 0,0 0,3 0,1 0,-3 0,6 0,-7 0,0 0,3 0,-3 0,0 0,3 0,-3 0,5 0,-5 0,3 0,-3 0,4 0,1 0,-5 0,3 0,-3 0,0 0,3 0,-3 0,4 0,-4 0,12 0,-14 0,14 0,-13 0,6 0,-5 0,3 0,-3 0,5 0,-1 0,1 0,-1 0,10 0,-8 0,8 0,-10 0,1 0,-1 0,7 0,-5 0,4 0,-6 0,1 0,-1 0,1 0,0 0,-1 0,1 0,-1 0,1 0,-5 0,3 0,-3 0,0 0,3 0,-4 0,5 0,-5 0,5 0,0 0,-4 0,8 0,-9 0,1 0,4 0,-1 0,-2 0,6 5,-11-4,7 3,-3-4,4 0,-4 0,3 0,-3 0,5 0,-5 0,3 0,-3 0,4 0,1 0,0 0,-1 0,1 0,-1 0,1 0,-1 0,-4 0,4 0,-5 0,6 0,0 0,-1 0,1 0,-1 0,1 0,-5 0,3 0,-3 0,4 0,1 0,-5 0,3 0,-3 0,0 0,3 0,1 0,-3 0,1 0,-3 0,5 0,-4 0,3 0,-4 0,4 0,-2 0,7 0,-13 0,8 0,1 0,-4-4,8 3,-8-3,-1 4,5 0,-4 0,4 0,1 0,-1 0,1 0,-1 0,1 0,0 0,-1 0,1 0,-1 0,1 0,-1 0,1 0,0 0,-1 0,-4 0,3 0,1 0,-3 0,1 0,0 0,-6 0,9 0,-6 0,3 0,2 0,1 0,-1 0,13 0,-14 0,9 0,-14 0,-3 0,12 0,-8 0,3 0,-1 0,-3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6:49.46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0,'42'0,"3"0,-23 0,5 0,3 0,-9 0,33 0,-27 0,21 0,-23 0,-4 0,10 0,-10 0,4 0,0 0,-4 0,5 0,-7 0,-4 0,3 0,1 0,-3 0,6 0,-7 0,0 0,3 0,-3 0,5 0,-1 0,1 0,-1 0,1 0,-1 0,-4 0,9 0,-8 0,10 0,-7 0,1 0,-1 0,6 0,-4 0,19 0,-11 0,6 0,-4 0,-10 0,4 0,-6 0,1 0,0 0,-6 0,5 0,-4 0,-1 0,5 0,-4 0,-1 0,5 0,-5 0,5 0,-5 0,8 0,-11 0,16 0,-16 0,11 0,-8 0,1 0,2 0,-3 0,6 0,-7 0,6 0,0 0,-4 0,8 0,-8 0,4 0,1 0,-6 0,5 0,-4 0,4 0,1 0,-1 0,1 0,0 0,-1 0,1 0,-1 0,1 0,-1 0,1 0,0 0,-1 0,-4 0,3 0,-3 0,5 0,5 0,-4 0,4 0,-5 0,-1 0,1 0,-1 0,1 0,0 0,-1 0,1 0,-1 0,1 0,-1 0,1 0,0 0,8 0,-6 0,6 0,-9 0,7 0,-5 0,4 0,-6 0,1 0,-1 0,1 0,0 0,-1 0,1 0,-1 0,1 0,0 0,-1 0,1 0,-6 0,9 0,-7 0,2 0,0 0,-4 0,4 0,1 0,-5 0,2 0,-2 0,5 0,3 0,-1 0,2 0,-3 0,0 0,5 0,-4 0,4 0,0 0,-4 0,10 0,-10 0,4 0,-5 0,5 0,-4 0,4 0,-6 0,1 0,0 0,-1 0,-4 0,3 0,-3 0,0 0,3 0,-3 0,5 0,-5 0,3 0,-3 0,4 4,1-3,0 4,-6-5,9 0,-8 4,9-3,-9 4,3-5,-3 0,0 0,3 0,1 4,-3-3,1 3,-4-4,1 0,3 0,1 0,-4 0,3 0,-4 0,6 5,-5-4,3 3,-3-4,4 0,0 0,-5 0,0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6:59.72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87,'38'0,"-2"0,-21 0,5 0,-1 0,15 0,-11 0,26 0,-26-4,11 3,-15-4,-4 5,3 0,1 0,-3 0,2 0,-6-4,2 3,4-3,-1 4,-4 0,3 0,3-4,-4 3,7-3,-7 0,4 3,1-4,-5 5,3-4,-3 3,4-4,-4 5,4 0,-5 0,1 0,4-4,-1 3,-2-3,2 4,-5 0,1 0,6 0,-6 0,3 0,-2 0,-1-4,8 3,-11-3,11 4,-7-5,5 4,-1-3,-4 4,4 0,-5-5,1 4,4-3,-5 4,4 0,0 0,-5 0,3 0,1 0,-3 0,10 0,-13 0,6 0,-1 0,-1 0,2 0,-1 0,-2 0,4 0,-1 0,-3 0,3 0,-3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30T13:37:09.32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66,'39'0,"0"0,-29 0,8 0,-4 0,5-4,-5 2,13-2,-15 4,18-4,-19 3,11-4,-8 5,1-4,2 3,-3-3,10 0,-9 3,2-4,1 5,-7 0,10-4,-7 3,0-3,6 0,-9 3,10-3,-7 4,-1 0,8 0,-11 0,10-4,-6 4,3-4,0 4,0 0,0 0,0 0,0 0,-4 0,7 0,-6 0,2 0,3 0,-9 0,9 0,-6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9BC11D-4635-6B44-B10B-2796B0CE8F33}" type="datetimeFigureOut">
              <a:rPr lang="en-VN" smtClean="0"/>
              <a:t>10/7/24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55474-5776-6042-A346-15B04B07B9CC}" type="slidenum">
              <a:rPr lang="en-VN" smtClean="0"/>
              <a:t>‹#›</a:t>
            </a:fld>
            <a:endParaRPr lang="en-VN"/>
          </a:p>
        </p:txBody>
      </p:sp>
    </p:spTree>
    <p:extLst>
      <p:ext uri="{BB962C8B-B14F-4D97-AF65-F5344CB8AC3E}">
        <p14:creationId xmlns:p14="http://schemas.microsoft.com/office/powerpoint/2010/main" val="346696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sciencedirect.com/topics/medicine-and-dentistry/arytenoid-cartilage" TargetMode="External"/><Relationship Id="rId3" Type="http://schemas.openxmlformats.org/officeDocument/2006/relationships/hyperlink" Target="https://www.sciencedirect.com/topics/medicine-and-dentistry/hyoid-bone" TargetMode="External"/><Relationship Id="rId7" Type="http://schemas.openxmlformats.org/officeDocument/2006/relationships/hyperlink" Target="https://www.sciencedirect.com/topics/medicine-and-dentistry/aryepiglottic-fold"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sciencedirect.com/topics/medicine-and-dentistry/thyrohyoid-membrane" TargetMode="External"/><Relationship Id="rId5" Type="http://schemas.openxmlformats.org/officeDocument/2006/relationships/hyperlink" Target="https://www.sciencedirect.com/topics/medicine-and-dentistry/thyroid-gland" TargetMode="External"/><Relationship Id="rId10" Type="http://schemas.openxmlformats.org/officeDocument/2006/relationships/hyperlink" Target="https://www.sciencedirect.com/topics/medicine-and-dentistry/parapharyngeal-space" TargetMode="External"/><Relationship Id="rId4" Type="http://schemas.openxmlformats.org/officeDocument/2006/relationships/hyperlink" Target="https://www.sciencedirect.com/topics/medicine-and-dentistry/epiglottis" TargetMode="External"/><Relationship Id="rId9" Type="http://schemas.openxmlformats.org/officeDocument/2006/relationships/hyperlink" Target="https://www.sciencedirect.com/topics/medicine-and-dentistry/piriform-sinu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ciencedirect.com/topics/medicine-and-dentistry/hyoid-bon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cbi.nlm.nih.gov/pmc/articles/PMC3624744/figure/F8/"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ncbi.nlm.nih.gov/pmc/articles/PMC3624744/figure/F10/"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ciencedirect.com/topics/medicine-and-dentistry/adipose-tissue"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sciencedirect.com/topics/medicine-and-dentistry/hyaline-cartilage" TargetMode="External"/><Relationship Id="rId4" Type="http://schemas.openxmlformats.org/officeDocument/2006/relationships/hyperlink" Target="https://www.sciencedirect.com/topics/medicine-and-dentistry/trabecula"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vi-VN" dirty="0"/>
            </a:br>
            <a:r>
              <a:rPr lang="vi-VN" b="0" i="0" u="none" strike="noStrike" dirty="0">
                <a:solidFill>
                  <a:srgbClr val="202124"/>
                </a:solidFill>
                <a:effectLst/>
                <a:highlight>
                  <a:srgbClr val="F8F9FA"/>
                </a:highlight>
                <a:latin typeface="arial" panose="020B0604020202020204" pitchFamily="34" charset="0"/>
              </a:rPr>
              <a:t>CT là phương pháp chẩn đoán hình ảnh đầu tiên được áp dụng để xác định giai đoạn ung thư thanh quản và hạ họng. Ưu điểm: thời gian chụp nhanh nên tránh được nhiễu ảnh do nhịp thở, lát cắt mỏng cho phép tái tạo các mp đánh giá chi tiết các cấu trúc giải phẫu, tuy nhiên nhược điểm trong đánh giá xâm lấn sụn thanh quản</a:t>
            </a:r>
          </a:p>
          <a:p>
            <a:r>
              <a:rPr lang="vi-VN" dirty="0"/>
              <a:t>MRI đặc biệt hữu ích trong việc đánh giá sự xâm lấn khoang cạnh thanh môn, các bất thường của sụn thanh quản và để phát hiện sự lan rộng của khối u ngoài thanh quản, tất cả những điều này đều có thể bị đánh giá  sai trên CT. Nhược điểm của MRI là thời gian chụp dài, nhiễu ảnh bởi nhịp thở đặc biệt với những bệnh nhân K thanh quản hạ họng giai đoạn tiến triển</a:t>
            </a:r>
            <a:br>
              <a:rPr lang="vi-VN" dirty="0"/>
            </a:br>
            <a:r>
              <a:rPr lang="vi-VN" b="0" i="0" u="none" strike="noStrike" dirty="0">
                <a:solidFill>
                  <a:srgbClr val="202124"/>
                </a:solidFill>
                <a:effectLst/>
                <a:highlight>
                  <a:srgbClr val="F8F9FA"/>
                </a:highlight>
                <a:latin typeface="arial" panose="020B0604020202020204" pitchFamily="34" charset="0"/>
              </a:rPr>
              <a:t>Sự xâm lấn sụn thanh quản trong K là nguồn sai sót phổ biến nhất trong việc đánh giá giai đoạn ung thư. Hơn nữa, xâm lấn sụn được liệt kê là chống chỉ định đối với các kỹ thuật phẫu thuật bán phần cũng như xạ trị. Do vậy MRI nên được thực hiện khi có nghi ngờ xâm lấn sụn thanh quản trên CLVT.</a:t>
            </a:r>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2</a:t>
            </a:fld>
            <a:endParaRPr lang="en-VN"/>
          </a:p>
        </p:txBody>
      </p:sp>
    </p:spTree>
    <p:extLst>
      <p:ext uri="{BB962C8B-B14F-4D97-AF65-F5344CB8AC3E}">
        <p14:creationId xmlns:p14="http://schemas.microsoft.com/office/powerpoint/2010/main" val="3488100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/articles/PMC3624744/</a:t>
            </a:r>
          </a:p>
          <a:p>
            <a:r>
              <a:rPr lang="en-VN" dirty="0"/>
              <a:t>Lát cắt qua vùng hạ thanh môn, bề mặt sụn nhẫn.</a:t>
            </a:r>
          </a:p>
        </p:txBody>
      </p:sp>
      <p:sp>
        <p:nvSpPr>
          <p:cNvPr id="4" name="Slide Number Placeholder 3"/>
          <p:cNvSpPr>
            <a:spLocks noGrp="1"/>
          </p:cNvSpPr>
          <p:nvPr>
            <p:ph type="sldNum" sz="quarter" idx="5"/>
          </p:nvPr>
        </p:nvSpPr>
        <p:spPr/>
        <p:txBody>
          <a:bodyPr/>
          <a:lstStyle/>
          <a:p>
            <a:fld id="{72155474-5776-6042-A346-15B04B07B9CC}" type="slidenum">
              <a:rPr lang="en-VN" smtClean="0"/>
              <a:t>11</a:t>
            </a:fld>
            <a:endParaRPr lang="en-VN"/>
          </a:p>
        </p:txBody>
      </p:sp>
    </p:spTree>
    <p:extLst>
      <p:ext uri="{BB962C8B-B14F-4D97-AF65-F5344CB8AC3E}">
        <p14:creationId xmlns:p14="http://schemas.microsoft.com/office/powerpoint/2010/main" val="3743600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12</a:t>
            </a:fld>
            <a:endParaRPr lang="en-VN"/>
          </a:p>
        </p:txBody>
      </p:sp>
    </p:spTree>
    <p:extLst>
      <p:ext uri="{BB962C8B-B14F-4D97-AF65-F5344CB8AC3E}">
        <p14:creationId xmlns:p14="http://schemas.microsoft.com/office/powerpoint/2010/main" val="1899374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1F1F1F"/>
                </a:solidFill>
                <a:effectLst/>
                <a:latin typeface="ElsevierGulliver"/>
              </a:rPr>
              <a:t>Paramedian sagittal image (</a:t>
            </a:r>
            <a:r>
              <a:rPr lang="en-US" b="0" i="1" u="none" strike="noStrike" dirty="0">
                <a:solidFill>
                  <a:srgbClr val="1F1F1F"/>
                </a:solidFill>
                <a:effectLst/>
                <a:latin typeface="ElsevierGulliver"/>
              </a:rPr>
              <a:t>A</a:t>
            </a:r>
            <a:r>
              <a:rPr lang="en-US" b="0" i="0" u="none" strike="noStrike" dirty="0">
                <a:solidFill>
                  <a:srgbClr val="1F1F1F"/>
                </a:solidFill>
                <a:effectLst/>
                <a:latin typeface="ElsevierGulliver"/>
              </a:rPr>
              <a:t>) showing the </a:t>
            </a:r>
            <a:r>
              <a:rPr lang="en-US" b="0" i="0" u="sng" strike="noStrike" dirty="0">
                <a:solidFill>
                  <a:srgbClr val="1F1F1F"/>
                </a:solidFill>
                <a:effectLst/>
                <a:latin typeface="ElsevierGulliver"/>
                <a:hlinkClick r:id="rId3" tooltip="Learn more about hyoid bone from ScienceDirect's AI-generated Topic Pages"/>
              </a:rPr>
              <a:t>hyoid bone</a:t>
            </a:r>
            <a:r>
              <a:rPr lang="en-US" b="0" i="0" u="none" strike="noStrike" dirty="0">
                <a:solidFill>
                  <a:srgbClr val="1F1F1F"/>
                </a:solidFill>
                <a:effectLst/>
                <a:latin typeface="ElsevierGulliver"/>
              </a:rPr>
              <a:t>(h), </a:t>
            </a:r>
            <a:r>
              <a:rPr lang="en-US" b="0" i="0" u="sng" strike="noStrike" dirty="0">
                <a:solidFill>
                  <a:srgbClr val="1F1F1F"/>
                </a:solidFill>
                <a:effectLst/>
                <a:latin typeface="ElsevierGulliver"/>
                <a:hlinkClick r:id="rId4" tooltip="Learn more about epiglottis from ScienceDirect's AI-generated Topic Pages"/>
              </a:rPr>
              <a:t>epiglottis</a:t>
            </a:r>
            <a:r>
              <a:rPr lang="en-US" b="0" i="0" u="none" strike="noStrike" dirty="0">
                <a:solidFill>
                  <a:srgbClr val="1F1F1F"/>
                </a:solidFill>
                <a:effectLst/>
                <a:latin typeface="ElsevierGulliver"/>
              </a:rPr>
              <a:t> (e), </a:t>
            </a:r>
            <a:r>
              <a:rPr lang="en-US" b="0" i="0" u="sng" strike="noStrike" dirty="0">
                <a:solidFill>
                  <a:srgbClr val="1F1F1F"/>
                </a:solidFill>
                <a:effectLst/>
                <a:latin typeface="ElsevierGulliver"/>
                <a:hlinkClick r:id="rId5" tooltip="Learn more about thyroid from ScienceDirect's AI-generated Topic Pages"/>
              </a:rPr>
              <a:t>thyroid</a:t>
            </a:r>
            <a:r>
              <a:rPr lang="en-US" b="0" i="0" u="none" strike="noStrike" dirty="0">
                <a:solidFill>
                  <a:srgbClr val="1F1F1F"/>
                </a:solidFill>
                <a:effectLst/>
                <a:latin typeface="ElsevierGulliver"/>
              </a:rPr>
              <a:t> (t), cricoid (c), and arytenoid (a) cartilages and pre-epiglottic space (</a:t>
            </a:r>
            <a:r>
              <a:rPr lang="en-US" b="0" i="1" u="none" strike="noStrike" dirty="0">
                <a:solidFill>
                  <a:srgbClr val="1F1F1F"/>
                </a:solidFill>
                <a:effectLst/>
                <a:latin typeface="ElsevierGulliver"/>
              </a:rPr>
              <a:t>asterisk</a:t>
            </a:r>
            <a:r>
              <a:rPr lang="en-US" b="0" i="0" u="none" strike="noStrike" dirty="0">
                <a:solidFill>
                  <a:srgbClr val="1F1F1F"/>
                </a:solidFill>
                <a:effectLst/>
                <a:latin typeface="ElsevierGulliver"/>
              </a:rPr>
              <a:t>). Thick white arrow indicates the cricoarytenoid joint; thin white arrow indicates the posterior hypopharyngeal wall; black arrow indicates the </a:t>
            </a:r>
            <a:r>
              <a:rPr lang="en-US" b="0" i="0" u="sng" strike="noStrike" dirty="0">
                <a:solidFill>
                  <a:srgbClr val="1F1F1F"/>
                </a:solidFill>
                <a:effectLst/>
                <a:latin typeface="ElsevierGulliver"/>
                <a:hlinkClick r:id="rId6" tooltip="Learn more about thyrohyoid membrane from ScienceDirect's AI-generated Topic Pages"/>
              </a:rPr>
              <a:t>thyrohyoid membrane</a:t>
            </a:r>
            <a:r>
              <a:rPr lang="en-US" b="0" i="0" u="none" strike="noStrike" dirty="0">
                <a:solidFill>
                  <a:srgbClr val="1F1F1F"/>
                </a:solidFill>
                <a:effectLst/>
                <a:latin typeface="ElsevierGulliver"/>
              </a:rPr>
              <a:t>; double white arrow indicates the </a:t>
            </a:r>
            <a:r>
              <a:rPr lang="en-US" b="0" i="0" u="none" strike="noStrike" dirty="0" err="1">
                <a:solidFill>
                  <a:srgbClr val="1F1F1F"/>
                </a:solidFill>
                <a:effectLst/>
                <a:latin typeface="ElsevierGulliver"/>
              </a:rPr>
              <a:t>thyroepiglottic</a:t>
            </a:r>
            <a:r>
              <a:rPr lang="en-US" b="0" i="0" u="none" strike="noStrike" dirty="0">
                <a:solidFill>
                  <a:srgbClr val="1F1F1F"/>
                </a:solidFill>
                <a:effectLst/>
                <a:latin typeface="ElsevierGulliver"/>
              </a:rPr>
              <a:t> ligament located inferiorly to the epiglottis; gray arrow indicates the cricothyroid membrane; and dashed white lines indicate the axial planes of images B to E. (</a:t>
            </a:r>
            <a:r>
              <a:rPr lang="en-US" b="0" i="1" u="none" strike="noStrike" dirty="0">
                <a:solidFill>
                  <a:srgbClr val="1F1F1F"/>
                </a:solidFill>
                <a:effectLst/>
                <a:latin typeface="ElsevierGulliver"/>
              </a:rPr>
              <a:t>B</a:t>
            </a:r>
            <a:r>
              <a:rPr lang="en-US" b="0" i="0" u="none" strike="noStrike" dirty="0">
                <a:solidFill>
                  <a:srgbClr val="1F1F1F"/>
                </a:solidFill>
                <a:effectLst/>
                <a:latin typeface="ElsevierGulliver"/>
              </a:rPr>
              <a:t>) Upper supraglottic region. The pre-epiglottic space (</a:t>
            </a:r>
            <a:r>
              <a:rPr lang="en-US" b="0" i="1" u="none" strike="noStrike" dirty="0">
                <a:solidFill>
                  <a:srgbClr val="1F1F1F"/>
                </a:solidFill>
                <a:effectLst/>
                <a:latin typeface="ElsevierGulliver"/>
              </a:rPr>
              <a:t>black asterisk</a:t>
            </a:r>
            <a:r>
              <a:rPr lang="en-US" b="0" i="0" u="none" strike="noStrike" dirty="0">
                <a:solidFill>
                  <a:srgbClr val="1F1F1F"/>
                </a:solidFill>
                <a:effectLst/>
                <a:latin typeface="ElsevierGulliver"/>
              </a:rPr>
              <a:t>) is located anteriorly to the epiglottis (e). No clear boundary with the </a:t>
            </a:r>
            <a:r>
              <a:rPr lang="en-US" b="0" i="0" u="none" strike="noStrike" dirty="0" err="1">
                <a:solidFill>
                  <a:srgbClr val="1F1F1F"/>
                </a:solidFill>
                <a:effectLst/>
                <a:latin typeface="ElsevierGulliver"/>
              </a:rPr>
              <a:t>paraglottic</a:t>
            </a:r>
            <a:r>
              <a:rPr lang="en-US" b="0" i="0" u="none" strike="noStrike" dirty="0">
                <a:solidFill>
                  <a:srgbClr val="1F1F1F"/>
                </a:solidFill>
                <a:effectLst/>
                <a:latin typeface="ElsevierGulliver"/>
              </a:rPr>
              <a:t> space (</a:t>
            </a:r>
            <a:r>
              <a:rPr lang="en-US" b="0" i="1" u="none" strike="noStrike" dirty="0">
                <a:solidFill>
                  <a:srgbClr val="1F1F1F"/>
                </a:solidFill>
                <a:effectLst/>
                <a:latin typeface="ElsevierGulliver"/>
              </a:rPr>
              <a:t>white asterisk</a:t>
            </a:r>
            <a:r>
              <a:rPr lang="en-US" b="0" i="0" u="none" strike="noStrike" dirty="0">
                <a:solidFill>
                  <a:srgbClr val="1F1F1F"/>
                </a:solidFill>
                <a:effectLst/>
                <a:latin typeface="ElsevierGulliver"/>
              </a:rPr>
              <a:t>) is present at this level. </a:t>
            </a:r>
            <a:r>
              <a:rPr lang="en-US" b="0" i="0" u="sng" strike="noStrike" dirty="0">
                <a:solidFill>
                  <a:srgbClr val="1F1F1F"/>
                </a:solidFill>
                <a:effectLst/>
                <a:latin typeface="ElsevierGulliver"/>
                <a:hlinkClick r:id="rId7" tooltip="Learn more about Aryepiglottic fold from ScienceDirect's AI-generated Topic Pages"/>
              </a:rPr>
              <a:t>Aryepiglottic fold</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aef</a:t>
            </a:r>
            <a:r>
              <a:rPr lang="en-US" b="0" i="0" u="none" strike="noStrike" dirty="0">
                <a:solidFill>
                  <a:srgbClr val="1F1F1F"/>
                </a:solidFill>
                <a:effectLst/>
                <a:latin typeface="ElsevierGulliver"/>
              </a:rPr>
              <a:t>), posterior hypopharyngeal wall (</a:t>
            </a:r>
            <a:r>
              <a:rPr lang="en-US" b="0" i="1" u="none" strike="noStrike" dirty="0">
                <a:solidFill>
                  <a:srgbClr val="1F1F1F"/>
                </a:solidFill>
                <a:effectLst/>
                <a:latin typeface="ElsevierGulliver"/>
              </a:rPr>
              <a:t>thin arrows</a:t>
            </a:r>
            <a:r>
              <a:rPr lang="en-US" b="0" i="0" u="none" strike="noStrike" dirty="0">
                <a:solidFill>
                  <a:srgbClr val="1F1F1F"/>
                </a:solidFill>
                <a:effectLst/>
                <a:latin typeface="ElsevierGulliver"/>
              </a:rPr>
              <a:t>). (</a:t>
            </a:r>
            <a:r>
              <a:rPr lang="en-US" b="0" i="1" u="none" strike="noStrike" dirty="0">
                <a:solidFill>
                  <a:srgbClr val="1F1F1F"/>
                </a:solidFill>
                <a:effectLst/>
                <a:latin typeface="ElsevierGulliver"/>
              </a:rPr>
              <a:t>C</a:t>
            </a:r>
            <a:r>
              <a:rPr lang="en-US" b="0" i="0" u="none" strike="noStrike" dirty="0">
                <a:solidFill>
                  <a:srgbClr val="1F1F1F"/>
                </a:solidFill>
                <a:effectLst/>
                <a:latin typeface="ElsevierGulliver"/>
              </a:rPr>
              <a:t>) Lower supraglottic region (false cord level). The pre-epiglottic space (</a:t>
            </a:r>
            <a:r>
              <a:rPr lang="en-US" b="0" i="1" u="none" strike="noStrike" dirty="0">
                <a:solidFill>
                  <a:srgbClr val="1F1F1F"/>
                </a:solidFill>
                <a:effectLst/>
                <a:latin typeface="ElsevierGulliver"/>
              </a:rPr>
              <a:t>black asterisk</a:t>
            </a:r>
            <a:r>
              <a:rPr lang="en-US" b="0" i="0" u="none" strike="noStrike" dirty="0">
                <a:solidFill>
                  <a:srgbClr val="1F1F1F"/>
                </a:solidFill>
                <a:effectLst/>
                <a:latin typeface="ElsevierGulliver"/>
              </a:rPr>
              <a:t>) lies laterally to the </a:t>
            </a:r>
            <a:r>
              <a:rPr lang="en-US" b="0" i="0" u="none" strike="noStrike" dirty="0" err="1">
                <a:solidFill>
                  <a:srgbClr val="1F1F1F"/>
                </a:solidFill>
                <a:effectLst/>
                <a:latin typeface="ElsevierGulliver"/>
              </a:rPr>
              <a:t>thyroepiglottic</a:t>
            </a:r>
            <a:r>
              <a:rPr lang="en-US" b="0" i="0" u="none" strike="noStrike" dirty="0">
                <a:solidFill>
                  <a:srgbClr val="1F1F1F"/>
                </a:solidFill>
                <a:effectLst/>
                <a:latin typeface="ElsevierGulliver"/>
              </a:rPr>
              <a:t> ligament (</a:t>
            </a:r>
            <a:r>
              <a:rPr lang="en-US" b="0" i="1" u="none" strike="noStrike" dirty="0">
                <a:solidFill>
                  <a:srgbClr val="1F1F1F"/>
                </a:solidFill>
                <a:effectLst/>
                <a:latin typeface="ElsevierGulliver"/>
              </a:rPr>
              <a:t>thick white arrow</a:t>
            </a:r>
            <a:r>
              <a:rPr lang="en-US" b="0" i="0" u="none" strike="noStrike" dirty="0">
                <a:solidFill>
                  <a:srgbClr val="1F1F1F"/>
                </a:solidFill>
                <a:effectLst/>
                <a:latin typeface="ElsevierGulliver"/>
              </a:rPr>
              <a:t>) and anteriorly to the </a:t>
            </a:r>
            <a:r>
              <a:rPr lang="en-US" b="0" i="0" u="none" strike="noStrike" dirty="0" err="1">
                <a:solidFill>
                  <a:srgbClr val="1F1F1F"/>
                </a:solidFill>
                <a:effectLst/>
                <a:latin typeface="ElsevierGulliver"/>
              </a:rPr>
              <a:t>paraglottic</a:t>
            </a:r>
            <a:r>
              <a:rPr lang="en-US" b="0" i="0" u="none" strike="noStrike" dirty="0">
                <a:solidFill>
                  <a:srgbClr val="1F1F1F"/>
                </a:solidFill>
                <a:effectLst/>
                <a:latin typeface="ElsevierGulliver"/>
              </a:rPr>
              <a:t> space (</a:t>
            </a:r>
            <a:r>
              <a:rPr lang="en-US" b="0" i="1" u="none" strike="noStrike" dirty="0">
                <a:solidFill>
                  <a:srgbClr val="1F1F1F"/>
                </a:solidFill>
                <a:effectLst/>
                <a:latin typeface="ElsevierGulliver"/>
              </a:rPr>
              <a:t>white asterisk</a:t>
            </a:r>
            <a:r>
              <a:rPr lang="en-US" b="0" i="0" u="none" strike="noStrike" dirty="0">
                <a:solidFill>
                  <a:srgbClr val="1F1F1F"/>
                </a:solidFill>
                <a:effectLst/>
                <a:latin typeface="ElsevierGulliver"/>
              </a:rPr>
              <a:t>). The </a:t>
            </a:r>
            <a:r>
              <a:rPr lang="en-US" b="0" i="0" u="none" strike="noStrike" dirty="0" err="1">
                <a:solidFill>
                  <a:srgbClr val="1F1F1F"/>
                </a:solidFill>
                <a:effectLst/>
                <a:latin typeface="ElsevierGulliver"/>
              </a:rPr>
              <a:t>thyroglottic</a:t>
            </a:r>
            <a:r>
              <a:rPr lang="en-US" b="0" i="0" u="none" strike="noStrike" dirty="0">
                <a:solidFill>
                  <a:srgbClr val="1F1F1F"/>
                </a:solidFill>
                <a:effectLst/>
                <a:latin typeface="ElsevierGulliver"/>
              </a:rPr>
              <a:t> ligament (</a:t>
            </a:r>
            <a:r>
              <a:rPr lang="en-US" b="0" i="1" u="none" strike="noStrike" dirty="0">
                <a:solidFill>
                  <a:srgbClr val="1F1F1F"/>
                </a:solidFill>
                <a:effectLst/>
                <a:latin typeface="ElsevierGulliver"/>
              </a:rPr>
              <a:t>thin dashed arrow</a:t>
            </a:r>
            <a:r>
              <a:rPr lang="en-US" b="0" i="0" u="none" strike="noStrike" dirty="0">
                <a:solidFill>
                  <a:srgbClr val="1F1F1F"/>
                </a:solidFill>
                <a:effectLst/>
                <a:latin typeface="ElsevierGulliver"/>
              </a:rPr>
              <a:t>) separates the pre-epiglottic space from the </a:t>
            </a:r>
            <a:r>
              <a:rPr lang="en-US" b="0" i="0" u="none" strike="noStrike" dirty="0" err="1">
                <a:solidFill>
                  <a:srgbClr val="1F1F1F"/>
                </a:solidFill>
                <a:effectLst/>
                <a:latin typeface="ElsevierGulliver"/>
              </a:rPr>
              <a:t>paraglottic</a:t>
            </a:r>
            <a:r>
              <a:rPr lang="en-US" b="0" i="0" u="none" strike="noStrike" dirty="0">
                <a:solidFill>
                  <a:srgbClr val="1F1F1F"/>
                </a:solidFill>
                <a:effectLst/>
                <a:latin typeface="ElsevierGulliver"/>
              </a:rPr>
              <a:t> space. Thyroarytenoid and aryepiglottic muscle fibers (</a:t>
            </a:r>
            <a:r>
              <a:rPr lang="en-US" b="0" i="1" u="none" strike="noStrike" dirty="0">
                <a:solidFill>
                  <a:srgbClr val="1F1F1F"/>
                </a:solidFill>
                <a:effectLst/>
                <a:latin typeface="ElsevierGulliver"/>
              </a:rPr>
              <a:t>thick dashed arrow</a:t>
            </a:r>
            <a:r>
              <a:rPr lang="en-US" b="0" i="0" u="none" strike="noStrike" dirty="0">
                <a:solidFill>
                  <a:srgbClr val="1F1F1F"/>
                </a:solidFill>
                <a:effectLst/>
                <a:latin typeface="ElsevierGulliver"/>
              </a:rPr>
              <a:t>) merge with the </a:t>
            </a:r>
            <a:r>
              <a:rPr lang="en-US" b="0" i="0" u="none" strike="noStrike" dirty="0" err="1">
                <a:solidFill>
                  <a:srgbClr val="1F1F1F"/>
                </a:solidFill>
                <a:effectLst/>
                <a:latin typeface="ElsevierGulliver"/>
              </a:rPr>
              <a:t>thyroglottic</a:t>
            </a:r>
            <a:r>
              <a:rPr lang="en-US" b="0" i="0" u="none" strike="noStrike" dirty="0">
                <a:solidFill>
                  <a:srgbClr val="1F1F1F"/>
                </a:solidFill>
                <a:effectLst/>
                <a:latin typeface="ElsevierGulliver"/>
              </a:rPr>
              <a:t> ligament. </a:t>
            </a:r>
            <a:r>
              <a:rPr lang="en-US" b="0" i="0" u="sng" strike="noStrike" dirty="0">
                <a:solidFill>
                  <a:srgbClr val="1F1F1F"/>
                </a:solidFill>
                <a:effectLst/>
                <a:latin typeface="ElsevierGulliver"/>
                <a:hlinkClick r:id="rId8" tooltip="Learn more about Arytenoid cartilage from ScienceDirect's AI-generated Topic Pages"/>
              </a:rPr>
              <a:t>Arytenoid cartilage</a:t>
            </a:r>
            <a:r>
              <a:rPr lang="en-US" b="0" i="0" u="none" strike="noStrike" dirty="0">
                <a:solidFill>
                  <a:srgbClr val="1F1F1F"/>
                </a:solidFill>
                <a:effectLst/>
                <a:latin typeface="ElsevierGulliver"/>
              </a:rPr>
              <a:t> (a). Collapsed lumen of the </a:t>
            </a:r>
            <a:r>
              <a:rPr lang="en-US" b="0" i="0" u="sng" strike="noStrike" dirty="0">
                <a:solidFill>
                  <a:srgbClr val="1F1F1F"/>
                </a:solidFill>
                <a:effectLst/>
                <a:latin typeface="ElsevierGulliver"/>
                <a:hlinkClick r:id="rId9" tooltip="Learn more about piriform sinuses from ScienceDirect's AI-generated Topic Pages"/>
              </a:rPr>
              <a:t>piriform sinuses</a:t>
            </a:r>
            <a:r>
              <a:rPr lang="en-US" b="0" i="0" u="none" strike="noStrike" dirty="0">
                <a:solidFill>
                  <a:srgbClr val="1F1F1F"/>
                </a:solidFill>
                <a:effectLst/>
                <a:latin typeface="ElsevierGulliver"/>
              </a:rPr>
              <a:t> (</a:t>
            </a:r>
            <a:r>
              <a:rPr lang="en-US" b="0" i="1" u="none" strike="noStrike" dirty="0">
                <a:solidFill>
                  <a:srgbClr val="1F1F1F"/>
                </a:solidFill>
                <a:effectLst/>
                <a:latin typeface="ElsevierGulliver"/>
              </a:rPr>
              <a:t>thin white arrows</a:t>
            </a:r>
            <a:r>
              <a:rPr lang="en-US" b="0" i="0" u="none" strike="noStrike" dirty="0">
                <a:solidFill>
                  <a:srgbClr val="1F1F1F"/>
                </a:solidFill>
                <a:effectLst/>
                <a:latin typeface="ElsevierGulliver"/>
              </a:rPr>
              <a:t>). (</a:t>
            </a:r>
            <a:r>
              <a:rPr lang="en-US" b="0" i="1" u="none" strike="noStrike" dirty="0">
                <a:solidFill>
                  <a:srgbClr val="1F1F1F"/>
                </a:solidFill>
                <a:effectLst/>
                <a:latin typeface="ElsevierGulliver"/>
              </a:rPr>
              <a:t>D</a:t>
            </a:r>
            <a:r>
              <a:rPr lang="en-US" b="0" i="0" u="none" strike="noStrike" dirty="0">
                <a:solidFill>
                  <a:srgbClr val="1F1F1F"/>
                </a:solidFill>
                <a:effectLst/>
                <a:latin typeface="ElsevierGulliver"/>
              </a:rPr>
              <a:t>) True vocal cord level. The thyroarytenoid muscle (tam) makes up the bulk of the true vocal cords. </a:t>
            </a:r>
            <a:r>
              <a:rPr lang="en-US" b="0" i="0" u="none" strike="noStrike" dirty="0" err="1">
                <a:solidFill>
                  <a:srgbClr val="1F1F1F"/>
                </a:solidFill>
                <a:effectLst/>
                <a:latin typeface="ElsevierGulliver"/>
              </a:rPr>
              <a:t>Paraglottic</a:t>
            </a:r>
            <a:r>
              <a:rPr lang="en-US" b="0" i="0" u="none" strike="noStrike" dirty="0">
                <a:solidFill>
                  <a:srgbClr val="1F1F1F"/>
                </a:solidFill>
                <a:effectLst/>
                <a:latin typeface="ElsevierGulliver"/>
              </a:rPr>
              <a:t> space (</a:t>
            </a:r>
            <a:r>
              <a:rPr lang="en-US" b="0" i="1" u="none" strike="noStrike" dirty="0">
                <a:solidFill>
                  <a:srgbClr val="1F1F1F"/>
                </a:solidFill>
                <a:effectLst/>
                <a:latin typeface="ElsevierGulliver"/>
              </a:rPr>
              <a:t>white asterisks</a:t>
            </a:r>
            <a:r>
              <a:rPr lang="en-US" b="0" i="0" u="none" strike="noStrike" dirty="0">
                <a:solidFill>
                  <a:srgbClr val="1F1F1F"/>
                </a:solidFill>
                <a:effectLst/>
                <a:latin typeface="ElsevierGulliver"/>
              </a:rPr>
              <a:t>). Arytenoid cartilage (a) and cricoid cartilage (c) forming the cricoarytenoid joint (</a:t>
            </a:r>
            <a:r>
              <a:rPr lang="en-US" b="0" i="1" u="none" strike="noStrike" dirty="0">
                <a:solidFill>
                  <a:srgbClr val="1F1F1F"/>
                </a:solidFill>
                <a:effectLst/>
                <a:latin typeface="ElsevierGulliver"/>
              </a:rPr>
              <a:t>thick arrow</a:t>
            </a:r>
            <a:r>
              <a:rPr lang="en-US" b="0" i="0" u="none" strike="noStrike" dirty="0">
                <a:solidFill>
                  <a:srgbClr val="1F1F1F"/>
                </a:solidFill>
                <a:effectLst/>
                <a:latin typeface="ElsevierGulliver"/>
              </a:rPr>
              <a:t>). Thyroid cartilage (t). The area surrounded by the thin dashed contours is the TCAS. Dashed arrow points at the </a:t>
            </a:r>
            <a:r>
              <a:rPr lang="en-US" b="0" i="0" u="none" strike="noStrike" dirty="0" err="1">
                <a:solidFill>
                  <a:srgbClr val="1F1F1F"/>
                </a:solidFill>
                <a:effectLst/>
                <a:latin typeface="ElsevierGulliver"/>
              </a:rPr>
              <a:t>retrocricoarytenoid</a:t>
            </a:r>
            <a:r>
              <a:rPr lang="en-US" b="0" i="0" u="none" strike="noStrike" dirty="0">
                <a:solidFill>
                  <a:srgbClr val="1F1F1F"/>
                </a:solidFill>
                <a:effectLst/>
                <a:latin typeface="ElsevierGulliver"/>
              </a:rPr>
              <a:t> region of the hypopharynx and thin solid arrows point at the posterior hypopharyngeal wall. Note that the posterior </a:t>
            </a:r>
            <a:r>
              <a:rPr lang="en-US" b="0" i="0" u="sng" strike="noStrike" dirty="0">
                <a:solidFill>
                  <a:srgbClr val="1F1F1F"/>
                </a:solidFill>
                <a:effectLst/>
                <a:latin typeface="ElsevierGulliver"/>
                <a:hlinkClick r:id="rId10" tooltip="Learn more about parapharyngeal space from ScienceDirect's AI-generated Topic Pages"/>
              </a:rPr>
              <a:t>parapharyngeal space</a:t>
            </a:r>
            <a:r>
              <a:rPr lang="en-US" b="0" i="0" u="none" strike="noStrike" dirty="0">
                <a:solidFill>
                  <a:srgbClr val="1F1F1F"/>
                </a:solidFill>
                <a:effectLst/>
                <a:latin typeface="ElsevierGulliver"/>
              </a:rPr>
              <a:t> is bordered posteriorly by the piriform sinuses. (</a:t>
            </a:r>
            <a:r>
              <a:rPr lang="en-US" b="0" i="1" u="none" strike="noStrike" dirty="0">
                <a:solidFill>
                  <a:srgbClr val="1F1F1F"/>
                </a:solidFill>
                <a:effectLst/>
                <a:latin typeface="ElsevierGulliver"/>
              </a:rPr>
              <a:t>E</a:t>
            </a:r>
            <a:r>
              <a:rPr lang="en-US" b="0" i="0" u="none" strike="noStrike" dirty="0">
                <a:solidFill>
                  <a:srgbClr val="1F1F1F"/>
                </a:solidFill>
                <a:effectLst/>
                <a:latin typeface="ElsevierGulliver"/>
              </a:rPr>
              <a:t>) Subglottic region. Cricoid cartilage (c). Cricothyroid membrane (</a:t>
            </a:r>
            <a:r>
              <a:rPr lang="en-US" b="0" i="1" u="none" strike="noStrike" dirty="0">
                <a:solidFill>
                  <a:srgbClr val="1F1F1F"/>
                </a:solidFill>
                <a:effectLst/>
                <a:latin typeface="ElsevierGulliver"/>
              </a:rPr>
              <a:t>thick arrow</a:t>
            </a:r>
            <a:r>
              <a:rPr lang="en-US" b="0" i="0" u="none" strike="noStrike" dirty="0">
                <a:solidFill>
                  <a:srgbClr val="1F1F1F"/>
                </a:solidFill>
                <a:effectLst/>
                <a:latin typeface="ElsevierGulliver"/>
              </a:rPr>
              <a:t>). Dashed arrows point at the </a:t>
            </a:r>
            <a:r>
              <a:rPr lang="en-US" b="0" i="0" u="none" strike="noStrike" dirty="0" err="1">
                <a:solidFill>
                  <a:srgbClr val="1F1F1F"/>
                </a:solidFill>
                <a:effectLst/>
                <a:latin typeface="ElsevierGulliver"/>
              </a:rPr>
              <a:t>retrocricoarytenoid</a:t>
            </a:r>
            <a:r>
              <a:rPr lang="en-US" b="0" i="0" u="none" strike="noStrike" dirty="0">
                <a:solidFill>
                  <a:srgbClr val="1F1F1F"/>
                </a:solidFill>
                <a:effectLst/>
                <a:latin typeface="ElsevierGulliver"/>
              </a:rPr>
              <a:t> region of the hypopharynx and solid thin arrows point at the posterior hypopharyngeal wall.</a:t>
            </a:r>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13</a:t>
            </a:fld>
            <a:endParaRPr lang="en-VN"/>
          </a:p>
        </p:txBody>
      </p:sp>
    </p:spTree>
    <p:extLst>
      <p:ext uri="{BB962C8B-B14F-4D97-AF65-F5344CB8AC3E}">
        <p14:creationId xmlns:p14="http://schemas.microsoft.com/office/powerpoint/2010/main" val="632023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Khoang cạnh thanh môn đóng vai trò quan trọng trong việc lan rộng khối u dưới niêm mạc, và nó tạo thành đường cao tốc cho sự lây lan của khối u dưới niêm mạc.</a:t>
            </a:r>
          </a:p>
          <a:p>
            <a:r>
              <a:rPr lang="en-VN" dirty="0"/>
              <a:t>Sự xâm lấn khoang cạnh thanh môn xảy ra bất cứ khi nào SCC phát sinh trong băng thanh thất, dây thanh âm giả hoặc dây thanh âm thật lan ra ngoài, hoặc bất cứ khi nào SCC của xoang lê lan ra trước</a:t>
            </a:r>
          </a:p>
          <a:p>
            <a:r>
              <a:rPr lang="en-VN" dirty="0"/>
              <a:t>Nếu khoang cạnh thanh môn bị xâm lấn, SCC được phân loại là giai đoạn T3 theo huóng dẫn AJCC</a:t>
            </a:r>
          </a:p>
        </p:txBody>
      </p:sp>
      <p:sp>
        <p:nvSpPr>
          <p:cNvPr id="4" name="Slide Number Placeholder 3"/>
          <p:cNvSpPr>
            <a:spLocks noGrp="1"/>
          </p:cNvSpPr>
          <p:nvPr>
            <p:ph type="sldNum" sz="quarter" idx="5"/>
          </p:nvPr>
        </p:nvSpPr>
        <p:spPr/>
        <p:txBody>
          <a:bodyPr/>
          <a:lstStyle/>
          <a:p>
            <a:fld id="{72155474-5776-6042-A346-15B04B07B9CC}" type="slidenum">
              <a:rPr lang="en-VN" smtClean="0"/>
              <a:t>14</a:t>
            </a:fld>
            <a:endParaRPr lang="en-VN"/>
          </a:p>
        </p:txBody>
      </p:sp>
    </p:spTree>
    <p:extLst>
      <p:ext uri="{BB962C8B-B14F-4D97-AF65-F5344CB8AC3E}">
        <p14:creationId xmlns:p14="http://schemas.microsoft.com/office/powerpoint/2010/main" val="1199799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Các đặc điểm chính của khối u dưới niêm mạc lan rộng theo khoang cạnh thanh môn:</a:t>
            </a:r>
          </a:p>
          <a:p>
            <a:r>
              <a:rPr lang="en-VN" dirty="0"/>
              <a:t>1. Sự lây lan của khối u vào khoang cạnh thanh môn thường xảy ra theo hướng thẳng đứng ( u xuyên thanh môn)</a:t>
            </a:r>
          </a:p>
          <a:p>
            <a:r>
              <a:rPr lang="en-VN" dirty="0"/>
              <a:t>2. U phía bên lan vào khoang cạnh thanh môn dẫn đến sự xâm lấn sụn giáp.</a:t>
            </a:r>
          </a:p>
          <a:p>
            <a:r>
              <a:rPr lang="en-VN" dirty="0"/>
              <a:t>3. U phía bên lan rộng từ khoang cạnh thanh môn qua dây chằng nhẫn giáp ở dưới và màng giáp móng ở phía trên dẫn đến xâm lấn mô mềm ngoài thanh quản</a:t>
            </a:r>
          </a:p>
          <a:p>
            <a:r>
              <a:rPr lang="en-VN" dirty="0"/>
              <a:t>4. U xâm lấn vào vùng sau của khoang cạnh thanh môn dẫn tới sớm xâm lấn xoang lê, khớp nhẫn phễu, cơ giáp phễu sau.</a:t>
            </a:r>
          </a:p>
        </p:txBody>
      </p:sp>
      <p:sp>
        <p:nvSpPr>
          <p:cNvPr id="4" name="Slide Number Placeholder 3"/>
          <p:cNvSpPr>
            <a:spLocks noGrp="1"/>
          </p:cNvSpPr>
          <p:nvPr>
            <p:ph type="sldNum" sz="quarter" idx="5"/>
          </p:nvPr>
        </p:nvSpPr>
        <p:spPr/>
        <p:txBody>
          <a:bodyPr/>
          <a:lstStyle/>
          <a:p>
            <a:fld id="{72155474-5776-6042-A346-15B04B07B9CC}" type="slidenum">
              <a:rPr lang="en-VN" smtClean="0"/>
              <a:t>15</a:t>
            </a:fld>
            <a:endParaRPr lang="en-VN"/>
          </a:p>
        </p:txBody>
      </p:sp>
    </p:spTree>
    <p:extLst>
      <p:ext uri="{BB962C8B-B14F-4D97-AF65-F5344CB8AC3E}">
        <p14:creationId xmlns:p14="http://schemas.microsoft.com/office/powerpoint/2010/main" val="2075104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/articles/PMC3624744/</a:t>
            </a:r>
          </a:p>
          <a:p>
            <a:r>
              <a:rPr lang="en-US" dirty="0" err="1"/>
              <a:t>Khối</a:t>
            </a:r>
            <a:r>
              <a:rPr lang="en-US" dirty="0"/>
              <a:t> u </a:t>
            </a:r>
            <a:r>
              <a:rPr lang="en-US" dirty="0" err="1"/>
              <a:t>xuyên</a:t>
            </a:r>
            <a:r>
              <a:rPr lang="en-US" dirty="0"/>
              <a:t> </a:t>
            </a:r>
            <a:r>
              <a:rPr lang="en-US" dirty="0" err="1"/>
              <a:t>thanh</a:t>
            </a:r>
            <a:r>
              <a:rPr lang="en-US" dirty="0"/>
              <a:t> </a:t>
            </a:r>
            <a:r>
              <a:rPr lang="en-US" dirty="0" err="1"/>
              <a:t>môn</a:t>
            </a:r>
            <a:r>
              <a:rPr lang="en-US" dirty="0"/>
              <a:t> </a:t>
            </a:r>
            <a:r>
              <a:rPr lang="en-US" dirty="0" err="1"/>
              <a:t>là</a:t>
            </a:r>
            <a:r>
              <a:rPr lang="en-US" dirty="0"/>
              <a:t> u bao </a:t>
            </a:r>
            <a:r>
              <a:rPr lang="en-US" dirty="0" err="1"/>
              <a:t>gồm</a:t>
            </a:r>
            <a:r>
              <a:rPr lang="en-US" dirty="0"/>
              <a:t> </a:t>
            </a:r>
            <a:r>
              <a:rPr lang="en-US" dirty="0" err="1"/>
              <a:t>ở</a:t>
            </a:r>
            <a:r>
              <a:rPr lang="en-US" dirty="0"/>
              <a:t> tang </a:t>
            </a:r>
            <a:r>
              <a:rPr lang="en-US" dirty="0" err="1"/>
              <a:t>thanh</a:t>
            </a:r>
            <a:r>
              <a:rPr lang="en-US" dirty="0"/>
              <a:t> </a:t>
            </a:r>
            <a:r>
              <a:rPr lang="en-US" dirty="0" err="1"/>
              <a:t>môn</a:t>
            </a:r>
            <a:r>
              <a:rPr lang="en-US" dirty="0"/>
              <a:t> </a:t>
            </a:r>
            <a:r>
              <a:rPr lang="en-US" dirty="0" err="1"/>
              <a:t>và</a:t>
            </a:r>
            <a:r>
              <a:rPr lang="en-US" dirty="0"/>
              <a:t> </a:t>
            </a:r>
            <a:r>
              <a:rPr lang="en-US" dirty="0" err="1"/>
              <a:t>thượng</a:t>
            </a:r>
            <a:r>
              <a:rPr lang="en-US" dirty="0"/>
              <a:t> </a:t>
            </a:r>
            <a:r>
              <a:rPr lang="en-US" dirty="0" err="1"/>
              <a:t>thanh</a:t>
            </a:r>
            <a:r>
              <a:rPr lang="en-US" dirty="0"/>
              <a:t> </a:t>
            </a:r>
            <a:r>
              <a:rPr lang="en-US" dirty="0" err="1"/>
              <a:t>môn</a:t>
            </a:r>
            <a:r>
              <a:rPr lang="en-US" dirty="0"/>
              <a:t>, </a:t>
            </a:r>
            <a:r>
              <a:rPr lang="en-US" dirty="0" err="1"/>
              <a:t>có</a:t>
            </a:r>
            <a:r>
              <a:rPr lang="en-US" dirty="0"/>
              <a:t> </a:t>
            </a:r>
            <a:r>
              <a:rPr lang="en-US" dirty="0" err="1"/>
              <a:t>hoặc</a:t>
            </a:r>
            <a:r>
              <a:rPr lang="en-US" dirty="0"/>
              <a:t> </a:t>
            </a:r>
            <a:r>
              <a:rPr lang="en-US" dirty="0" err="1"/>
              <a:t>không</a:t>
            </a:r>
            <a:r>
              <a:rPr lang="en-US" dirty="0"/>
              <a:t> </a:t>
            </a:r>
            <a:r>
              <a:rPr lang="en-US" dirty="0" err="1"/>
              <a:t>có</a:t>
            </a:r>
            <a:r>
              <a:rPr lang="en-US" dirty="0"/>
              <a:t> </a:t>
            </a:r>
            <a:r>
              <a:rPr lang="en-US" dirty="0" err="1"/>
              <a:t>hạ</a:t>
            </a:r>
            <a:r>
              <a:rPr lang="en-US" dirty="0"/>
              <a:t> </a:t>
            </a:r>
            <a:r>
              <a:rPr lang="en-US" dirty="0" err="1"/>
              <a:t>thanh</a:t>
            </a:r>
            <a:r>
              <a:rPr lang="en-US" dirty="0"/>
              <a:t> </a:t>
            </a:r>
            <a:r>
              <a:rPr lang="en-US" dirty="0" err="1"/>
              <a:t>môn</a:t>
            </a:r>
            <a:r>
              <a:rPr lang="en-US" dirty="0"/>
              <a:t>, </a:t>
            </a:r>
            <a:r>
              <a:rPr lang="en-US" dirty="0" err="1"/>
              <a:t>vị</a:t>
            </a:r>
            <a:r>
              <a:rPr lang="en-US" dirty="0"/>
              <a:t> </a:t>
            </a:r>
            <a:r>
              <a:rPr lang="en-US" dirty="0" err="1"/>
              <a:t>trí</a:t>
            </a:r>
            <a:r>
              <a:rPr lang="en-US" dirty="0"/>
              <a:t> </a:t>
            </a:r>
            <a:r>
              <a:rPr lang="en-US" dirty="0" err="1"/>
              <a:t>xuất</a:t>
            </a:r>
            <a:r>
              <a:rPr lang="en-US" dirty="0"/>
              <a:t> </a:t>
            </a:r>
            <a:r>
              <a:rPr lang="en-US" dirty="0" err="1"/>
              <a:t>phát</a:t>
            </a:r>
            <a:r>
              <a:rPr lang="en-US" dirty="0"/>
              <a:t> ko </a:t>
            </a:r>
            <a:r>
              <a:rPr lang="en-US" dirty="0" err="1"/>
              <a:t>rõ</a:t>
            </a:r>
            <a:r>
              <a:rPr lang="en-US" dirty="0"/>
              <a:t> </a:t>
            </a:r>
            <a:r>
              <a:rPr lang="en-US" dirty="0" err="1"/>
              <a:t>ràng</a:t>
            </a:r>
            <a:r>
              <a:rPr lang="en-US" dirty="0"/>
              <a:t>, </a:t>
            </a:r>
            <a:r>
              <a:rPr lang="en-US" dirty="0" err="1"/>
              <a:t>thường</a:t>
            </a:r>
            <a:r>
              <a:rPr lang="en-US" dirty="0"/>
              <a:t> </a:t>
            </a:r>
            <a:r>
              <a:rPr lang="en-US" dirty="0" err="1"/>
              <a:t>xâm</a:t>
            </a:r>
            <a:r>
              <a:rPr lang="en-US" dirty="0"/>
              <a:t> </a:t>
            </a:r>
            <a:r>
              <a:rPr lang="en-US" dirty="0" err="1"/>
              <a:t>lấn</a:t>
            </a:r>
            <a:r>
              <a:rPr lang="en-US" dirty="0"/>
              <a:t> </a:t>
            </a:r>
            <a:r>
              <a:rPr lang="en-US" dirty="0" err="1"/>
              <a:t>khoang</a:t>
            </a:r>
            <a:r>
              <a:rPr lang="en-US" dirty="0"/>
              <a:t> </a:t>
            </a:r>
            <a:r>
              <a:rPr lang="en-US" dirty="0" err="1"/>
              <a:t>cạnh</a:t>
            </a:r>
            <a:r>
              <a:rPr lang="en-US" dirty="0"/>
              <a:t> </a:t>
            </a:r>
            <a:r>
              <a:rPr lang="en-US" dirty="0" err="1"/>
              <a:t>thanh</a:t>
            </a:r>
            <a:r>
              <a:rPr lang="en-US" dirty="0"/>
              <a:t> </a:t>
            </a:r>
            <a:r>
              <a:rPr lang="en-US" dirty="0" err="1"/>
              <a:t>môn</a:t>
            </a:r>
            <a:r>
              <a:rPr lang="en-US" dirty="0"/>
              <a:t>.</a:t>
            </a:r>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16</a:t>
            </a:fld>
            <a:endParaRPr lang="en-VN"/>
          </a:p>
        </p:txBody>
      </p:sp>
    </p:spTree>
    <p:extLst>
      <p:ext uri="{BB962C8B-B14F-4D97-AF65-F5344CB8AC3E}">
        <p14:creationId xmlns:p14="http://schemas.microsoft.com/office/powerpoint/2010/main" val="310829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1F1F1F"/>
                </a:solidFill>
                <a:effectLst/>
                <a:latin typeface="ElsevierGulliver"/>
              </a:rPr>
              <a:t>Fig. 2. Key patterns of tumor spread along the </a:t>
            </a:r>
            <a:r>
              <a:rPr lang="en-US" b="0" i="0" u="none" strike="noStrike" dirty="0" err="1">
                <a:solidFill>
                  <a:srgbClr val="1F1F1F"/>
                </a:solidFill>
                <a:effectLst/>
                <a:latin typeface="ElsevierGulliver"/>
              </a:rPr>
              <a:t>paraglottic</a:t>
            </a:r>
            <a:r>
              <a:rPr lang="en-US" b="0" i="0" u="none" strike="noStrike" dirty="0">
                <a:solidFill>
                  <a:srgbClr val="1F1F1F"/>
                </a:solidFill>
                <a:effectLst/>
                <a:latin typeface="ElsevierGulliver"/>
              </a:rPr>
              <a:t> space and pre-epiglottic space. (</a:t>
            </a:r>
            <a:r>
              <a:rPr lang="en-US" b="0" i="1" u="none" strike="noStrike" dirty="0">
                <a:solidFill>
                  <a:srgbClr val="1F1F1F"/>
                </a:solidFill>
                <a:effectLst/>
                <a:latin typeface="ElsevierGulliver"/>
              </a:rPr>
              <a:t>A</a:t>
            </a:r>
            <a:r>
              <a:rPr lang="en-US" b="0" i="0" u="none" strike="noStrike" dirty="0">
                <a:solidFill>
                  <a:srgbClr val="1F1F1F"/>
                </a:solidFill>
                <a:effectLst/>
                <a:latin typeface="ElsevierGulliver"/>
              </a:rPr>
              <a:t>) Diagram based on a 3D volume rendering reconstruction of laryngeal cartilages showing </a:t>
            </a:r>
            <a:r>
              <a:rPr lang="en-US" b="0" i="0" u="none" strike="noStrike" dirty="0" err="1">
                <a:solidFill>
                  <a:srgbClr val="1F1F1F"/>
                </a:solidFill>
                <a:effectLst/>
                <a:latin typeface="ElsevierGulliver"/>
              </a:rPr>
              <a:t>extralaryngeal</a:t>
            </a:r>
            <a:r>
              <a:rPr lang="en-US" b="0" i="0" u="none" strike="noStrike" dirty="0">
                <a:solidFill>
                  <a:srgbClr val="1F1F1F"/>
                </a:solidFill>
                <a:effectLst/>
                <a:latin typeface="ElsevierGulliver"/>
              </a:rPr>
              <a:t> patterns of spread through the cricothyroid membrane (</a:t>
            </a:r>
            <a:r>
              <a:rPr lang="en-US" b="0" i="1" u="none" strike="noStrike" dirty="0">
                <a:solidFill>
                  <a:srgbClr val="1F1F1F"/>
                </a:solidFill>
                <a:effectLst/>
                <a:latin typeface="ElsevierGulliver"/>
              </a:rPr>
              <a:t>arrows</a:t>
            </a:r>
            <a:r>
              <a:rPr lang="en-US" b="0" i="0" u="none" strike="noStrike" dirty="0">
                <a:solidFill>
                  <a:srgbClr val="1F1F1F"/>
                </a:solidFill>
                <a:effectLst/>
                <a:latin typeface="ElsevierGulliver"/>
              </a:rPr>
              <a:t>) and thyrohyoid membrane (</a:t>
            </a:r>
            <a:r>
              <a:rPr lang="en-US" b="0" i="1" u="none" strike="noStrike" dirty="0">
                <a:solidFill>
                  <a:srgbClr val="1F1F1F"/>
                </a:solidFill>
                <a:effectLst/>
                <a:latin typeface="ElsevierGulliver"/>
              </a:rPr>
              <a:t>dashed arrows</a:t>
            </a:r>
            <a:r>
              <a:rPr lang="en-US" b="0" i="0" u="none" strike="noStrike" dirty="0">
                <a:solidFill>
                  <a:srgbClr val="1F1F1F"/>
                </a:solidFill>
                <a:effectLst/>
                <a:latin typeface="ElsevierGulliver"/>
              </a:rPr>
              <a:t>). The following annotations apply to all figure parts: </a:t>
            </a:r>
            <a:r>
              <a:rPr lang="en-US" b="0" i="0" u="sng" strike="noStrike" dirty="0">
                <a:solidFill>
                  <a:srgbClr val="1F1F1F"/>
                </a:solidFill>
                <a:effectLst/>
                <a:latin typeface="ElsevierGulliver"/>
                <a:hlinkClick r:id="rId3" tooltip="Learn more about hyoid bone from ScienceDirect's AI-generated Topic Pages"/>
              </a:rPr>
              <a:t>hyoid bone</a:t>
            </a:r>
            <a:r>
              <a:rPr lang="en-US" b="0" i="0" u="none" strike="noStrike" dirty="0">
                <a:solidFill>
                  <a:srgbClr val="1F1F1F"/>
                </a:solidFill>
                <a:effectLst/>
                <a:latin typeface="ElsevierGulliver"/>
              </a:rPr>
              <a:t> (h), thyroid cartilage (t), cricoid cartilage (c), epiglottis (e). (</a:t>
            </a:r>
            <a:r>
              <a:rPr lang="en-US" b="0" i="1" u="none" strike="noStrike" dirty="0">
                <a:solidFill>
                  <a:srgbClr val="1F1F1F"/>
                </a:solidFill>
                <a:effectLst/>
                <a:latin typeface="ElsevierGulliver"/>
              </a:rPr>
              <a:t>B</a:t>
            </a:r>
            <a:r>
              <a:rPr lang="en-US" b="0" i="0" u="none" strike="noStrike" dirty="0">
                <a:solidFill>
                  <a:srgbClr val="1F1F1F"/>
                </a:solidFill>
                <a:effectLst/>
                <a:latin typeface="ElsevierGulliver"/>
              </a:rPr>
              <a:t>) Coronal T2 STIR image showing a SCC with intermediate signal intensity (</a:t>
            </a:r>
            <a:r>
              <a:rPr lang="en-US" b="0" i="1" u="none" strike="noStrike" dirty="0">
                <a:solidFill>
                  <a:srgbClr val="1F1F1F"/>
                </a:solidFill>
                <a:effectLst/>
                <a:latin typeface="ElsevierGulliver"/>
              </a:rPr>
              <a:t>white asterisks</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transglottic</a:t>
            </a:r>
            <a:r>
              <a:rPr lang="en-US" b="0" i="0" u="none" strike="noStrike" dirty="0">
                <a:solidFill>
                  <a:srgbClr val="1F1F1F"/>
                </a:solidFill>
                <a:effectLst/>
                <a:latin typeface="ElsevierGulliver"/>
              </a:rPr>
              <a:t> spread along the left </a:t>
            </a:r>
            <a:r>
              <a:rPr lang="en-US" b="0" i="0" u="none" strike="noStrike" dirty="0" err="1">
                <a:solidFill>
                  <a:srgbClr val="1F1F1F"/>
                </a:solidFill>
                <a:effectLst/>
                <a:latin typeface="ElsevierGulliver"/>
              </a:rPr>
              <a:t>paraglottic</a:t>
            </a:r>
            <a:r>
              <a:rPr lang="en-US" b="0" i="0" u="none" strike="noStrike" dirty="0">
                <a:solidFill>
                  <a:srgbClr val="1F1F1F"/>
                </a:solidFill>
                <a:effectLst/>
                <a:latin typeface="ElsevierGulliver"/>
              </a:rPr>
              <a:t> space and extension through the cricothyroid membrane into the </a:t>
            </a:r>
            <a:r>
              <a:rPr lang="en-US" b="0" i="0" u="none" strike="noStrike" dirty="0" err="1">
                <a:solidFill>
                  <a:srgbClr val="1F1F1F"/>
                </a:solidFill>
                <a:effectLst/>
                <a:latin typeface="ElsevierGulliver"/>
              </a:rPr>
              <a:t>extralaryngeal</a:t>
            </a:r>
            <a:r>
              <a:rPr lang="en-US" b="0" i="0" u="none" strike="noStrike" dirty="0">
                <a:solidFill>
                  <a:srgbClr val="1F1F1F"/>
                </a:solidFill>
                <a:effectLst/>
                <a:latin typeface="ElsevierGulliver"/>
              </a:rPr>
              <a:t> soft tissues (</a:t>
            </a:r>
            <a:r>
              <a:rPr lang="en-US" b="0" i="1" u="none" strike="noStrike" dirty="0">
                <a:solidFill>
                  <a:srgbClr val="1F1F1F"/>
                </a:solidFill>
                <a:effectLst/>
                <a:latin typeface="ElsevierGulliver"/>
              </a:rPr>
              <a:t>arrow</a:t>
            </a:r>
            <a:r>
              <a:rPr lang="en-US" b="0" i="0" u="none" strike="noStrike" dirty="0">
                <a:solidFill>
                  <a:srgbClr val="1F1F1F"/>
                </a:solidFill>
                <a:effectLst/>
                <a:latin typeface="ElsevierGulliver"/>
              </a:rPr>
              <a:t>). Note areas of very high signal intensity in the left supraglottic larynx and outside the larynx (</a:t>
            </a:r>
            <a:r>
              <a:rPr lang="en-US" b="0" i="1" u="none" strike="noStrike" dirty="0">
                <a:solidFill>
                  <a:srgbClr val="1F1F1F"/>
                </a:solidFill>
                <a:effectLst/>
                <a:latin typeface="ElsevierGulliver"/>
              </a:rPr>
              <a:t>black asterisks</a:t>
            </a:r>
            <a:r>
              <a:rPr lang="en-US" b="0" i="0" u="none" strike="noStrike" dirty="0">
                <a:solidFill>
                  <a:srgbClr val="1F1F1F"/>
                </a:solidFill>
                <a:effectLst/>
                <a:latin typeface="ElsevierGulliver"/>
              </a:rPr>
              <a:t>) corresponding to peritumoral inflammation. (</a:t>
            </a:r>
            <a:r>
              <a:rPr lang="en-US" b="0" i="1" u="none" strike="noStrike" dirty="0">
                <a:solidFill>
                  <a:srgbClr val="1F1F1F"/>
                </a:solidFill>
                <a:effectLst/>
                <a:latin typeface="ElsevierGulliver"/>
              </a:rPr>
              <a:t>C</a:t>
            </a:r>
            <a:r>
              <a:rPr lang="en-US" b="0" i="0" u="none" strike="noStrike" dirty="0">
                <a:solidFill>
                  <a:srgbClr val="1F1F1F"/>
                </a:solidFill>
                <a:effectLst/>
                <a:latin typeface="ElsevierGulliver"/>
              </a:rPr>
              <a:t>) Coronal T2 STIR image in another patient with a SCC (</a:t>
            </a:r>
            <a:r>
              <a:rPr lang="en-US" b="0" i="1" u="none" strike="noStrike" dirty="0">
                <a:solidFill>
                  <a:srgbClr val="1F1F1F"/>
                </a:solidFill>
                <a:effectLst/>
                <a:latin typeface="ElsevierGulliver"/>
              </a:rPr>
              <a:t>white asterisks</a:t>
            </a:r>
            <a:r>
              <a:rPr lang="en-US" b="0" i="0" u="none" strike="noStrike" dirty="0">
                <a:solidFill>
                  <a:srgbClr val="1F1F1F"/>
                </a:solidFill>
                <a:effectLst/>
                <a:latin typeface="ElsevierGulliver"/>
              </a:rPr>
              <a:t>) with moderately high signal intensity invading the pre-epiglottic space, </a:t>
            </a:r>
            <a:r>
              <a:rPr lang="en-US" b="0" i="0" u="none" strike="noStrike" dirty="0" err="1">
                <a:solidFill>
                  <a:srgbClr val="1F1F1F"/>
                </a:solidFill>
                <a:effectLst/>
                <a:latin typeface="ElsevierGulliver"/>
              </a:rPr>
              <a:t>paraglottic</a:t>
            </a:r>
            <a:r>
              <a:rPr lang="en-US" b="0" i="0" u="none" strike="noStrike" dirty="0">
                <a:solidFill>
                  <a:srgbClr val="1F1F1F"/>
                </a:solidFill>
                <a:effectLst/>
                <a:latin typeface="ElsevierGulliver"/>
              </a:rPr>
              <a:t> space, and right thyroarytenoid muscle (tam). Note lateral tumor spread through the thyrohyoid membrane into the soft tissues of the neck (</a:t>
            </a:r>
            <a:r>
              <a:rPr lang="en-US" b="0" i="1" u="none" strike="noStrike" dirty="0">
                <a:solidFill>
                  <a:srgbClr val="1F1F1F"/>
                </a:solidFill>
                <a:effectLst/>
                <a:latin typeface="ElsevierGulliver"/>
              </a:rPr>
              <a:t>dashed arrow</a:t>
            </a:r>
            <a:r>
              <a:rPr lang="en-US" b="0" i="0" u="none" strike="noStrike" dirty="0">
                <a:solidFill>
                  <a:srgbClr val="1F1F1F"/>
                </a:solidFill>
                <a:effectLst/>
                <a:latin typeface="ElsevierGulliver"/>
              </a:rPr>
              <a:t>) and destruction of the superior border of the right thyroid cartilage (</a:t>
            </a:r>
            <a:r>
              <a:rPr lang="en-US" b="0" i="1" u="none" strike="noStrike" dirty="0">
                <a:solidFill>
                  <a:srgbClr val="1F1F1F"/>
                </a:solidFill>
                <a:effectLst/>
                <a:latin typeface="ElsevierGulliver"/>
              </a:rPr>
              <a:t>arrow</a:t>
            </a:r>
            <a:r>
              <a:rPr lang="en-US" b="0" i="0" u="none" strike="noStrike" dirty="0">
                <a:solidFill>
                  <a:srgbClr val="1F1F1F"/>
                </a:solidFill>
                <a:effectLst/>
                <a:latin typeface="ElsevierGulliver"/>
              </a:rPr>
              <a:t>). Very high signal intensity areas (</a:t>
            </a:r>
            <a:r>
              <a:rPr lang="en-US" b="0" i="1" u="none" strike="noStrike" dirty="0">
                <a:solidFill>
                  <a:srgbClr val="1F1F1F"/>
                </a:solidFill>
                <a:effectLst/>
                <a:latin typeface="ElsevierGulliver"/>
              </a:rPr>
              <a:t>black asterisks</a:t>
            </a:r>
            <a:r>
              <a:rPr lang="en-US" b="0" i="0" u="none" strike="noStrike" dirty="0">
                <a:solidFill>
                  <a:srgbClr val="1F1F1F"/>
                </a:solidFill>
                <a:effectLst/>
                <a:latin typeface="ElsevierGulliver"/>
              </a:rPr>
              <a:t>) surrounding the tumor and corresponding to peritumoral inflammation.</a:t>
            </a:r>
          </a:p>
          <a:p>
            <a:r>
              <a:rPr lang="en-US" b="0" i="0" u="none" strike="noStrike" dirty="0">
                <a:solidFill>
                  <a:srgbClr val="1F1F1F"/>
                </a:solidFill>
                <a:effectLst/>
                <a:latin typeface="ElsevierGulliver"/>
              </a:rPr>
              <a:t>B. </a:t>
            </a:r>
            <a:r>
              <a:rPr lang="en-US" b="0" i="0" u="none" strike="noStrike" dirty="0" err="1">
                <a:solidFill>
                  <a:srgbClr val="1F1F1F"/>
                </a:solidFill>
                <a:effectLst/>
                <a:latin typeface="ElsevierGulliver"/>
              </a:rPr>
              <a:t>Xung</a:t>
            </a:r>
            <a:r>
              <a:rPr lang="en-US" b="0" i="0" u="none" strike="noStrike" dirty="0">
                <a:solidFill>
                  <a:srgbClr val="1F1F1F"/>
                </a:solidFill>
                <a:effectLst/>
                <a:latin typeface="ElsevierGulliver"/>
              </a:rPr>
              <a:t> T2 STIR coronal:  </a:t>
            </a:r>
            <a:r>
              <a:rPr lang="en-US" b="0" i="0" u="none" strike="noStrike" dirty="0" err="1">
                <a:solidFill>
                  <a:srgbClr val="1F1F1F"/>
                </a:solidFill>
                <a:effectLst/>
                <a:latin typeface="ElsevierGulliver"/>
              </a:rPr>
              <a:t>Khối</a:t>
            </a:r>
            <a:r>
              <a:rPr lang="en-US" b="0" i="0" u="none" strike="noStrike" dirty="0">
                <a:solidFill>
                  <a:srgbClr val="1F1F1F"/>
                </a:solidFill>
                <a:effectLst/>
                <a:latin typeface="ElsevierGulliver"/>
              </a:rPr>
              <a:t> u </a:t>
            </a:r>
            <a:r>
              <a:rPr lang="en-US" b="0" i="0" u="none" strike="noStrike" dirty="0" err="1">
                <a:solidFill>
                  <a:srgbClr val="1F1F1F"/>
                </a:solidFill>
                <a:effectLst/>
                <a:latin typeface="ElsevierGulliver"/>
              </a:rPr>
              <a:t>xuyên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thanh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môn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có</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tín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hiệu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trung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gian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xâm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lấn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khoang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cạnh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thanh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môn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lan</a:t>
            </a:r>
            <a:r>
              <a:rPr lang="en-US" b="0" i="0" u="none" strike="noStrike" dirty="0">
                <a:solidFill>
                  <a:srgbClr val="1F1F1F"/>
                </a:solidFill>
                <a:effectLst/>
                <a:latin typeface="ElsevierGulliver"/>
              </a:rPr>
              <a:t> qua </a:t>
            </a:r>
            <a:r>
              <a:rPr lang="en-US" b="0" i="0" u="none" strike="noStrike" dirty="0" err="1">
                <a:solidFill>
                  <a:srgbClr val="1F1F1F"/>
                </a:solidFill>
                <a:effectLst/>
                <a:latin typeface="ElsevierGulliver"/>
              </a:rPr>
              <a:t>màng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nhẫn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giáp</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tới</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mô</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mềm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ngoài</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thanh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quản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Vùng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tăng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mạnh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tín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hiệu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ở</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thượng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thanh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môn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bên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trái</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và</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ngoài</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thanh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quản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là</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vùng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viêm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quanh</a:t>
            </a:r>
            <a:r>
              <a:rPr lang="en-US" b="0" i="0" u="none" strike="noStrike" dirty="0">
                <a:solidFill>
                  <a:srgbClr val="1F1F1F"/>
                </a:solidFill>
                <a:effectLst/>
                <a:latin typeface="ElsevierGulliver"/>
              </a:rPr>
              <a:t> u</a:t>
            </a:r>
          </a:p>
          <a:p>
            <a:r>
              <a:rPr lang="en-VN" dirty="0"/>
              <a:t>C. </a:t>
            </a:r>
            <a:r>
              <a:rPr lang="en-US" b="0" i="0" u="none" strike="noStrike" dirty="0">
                <a:solidFill>
                  <a:srgbClr val="1F1F1F"/>
                </a:solidFill>
                <a:effectLst/>
                <a:latin typeface="ElsevierGulliver"/>
              </a:rPr>
              <a:t>Coronal T2 STIR : SCC </a:t>
            </a:r>
            <a:r>
              <a:rPr lang="en-US" b="0" i="0" u="none" strike="noStrike" dirty="0" err="1">
                <a:solidFill>
                  <a:srgbClr val="1F1F1F"/>
                </a:solidFill>
                <a:effectLst/>
                <a:latin typeface="ElsevierGulliver"/>
              </a:rPr>
              <a:t>xuyên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thanh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môn</a:t>
            </a:r>
            <a:r>
              <a:rPr lang="en-US" b="0" i="0" u="none" strike="noStrike" dirty="0">
                <a:solidFill>
                  <a:srgbClr val="1F1F1F"/>
                </a:solidFill>
                <a:effectLst/>
                <a:latin typeface="ElsevierGulliver"/>
              </a:rPr>
              <a:t> tang </a:t>
            </a:r>
            <a:r>
              <a:rPr lang="en-US" b="0" i="0" u="none" strike="noStrike" dirty="0" err="1">
                <a:solidFill>
                  <a:srgbClr val="1F1F1F"/>
                </a:solidFill>
                <a:effectLst/>
                <a:latin typeface="ElsevierGulliver"/>
              </a:rPr>
              <a:t>nhẹ</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tín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hiệu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xâm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lấn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khoang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cạnh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thanh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môn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cơ</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giáp</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phễu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bên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phải</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lan</a:t>
            </a:r>
            <a:r>
              <a:rPr lang="en-US" b="0" i="0" u="none" strike="noStrike" dirty="0">
                <a:solidFill>
                  <a:srgbClr val="1F1F1F"/>
                </a:solidFill>
                <a:effectLst/>
                <a:latin typeface="ElsevierGulliver"/>
              </a:rPr>
              <a:t> sang </a:t>
            </a:r>
            <a:r>
              <a:rPr lang="en-US" b="0" i="0" u="none" strike="noStrike" dirty="0" err="1">
                <a:solidFill>
                  <a:srgbClr val="1F1F1F"/>
                </a:solidFill>
                <a:effectLst/>
                <a:latin typeface="ElsevierGulliver"/>
              </a:rPr>
              <a:t>bên</a:t>
            </a:r>
            <a:r>
              <a:rPr lang="en-US" b="0" i="0" u="none" strike="noStrike" dirty="0">
                <a:solidFill>
                  <a:srgbClr val="1F1F1F"/>
                </a:solidFill>
                <a:effectLst/>
                <a:latin typeface="ElsevierGulliver"/>
              </a:rPr>
              <a:t> qua </a:t>
            </a:r>
            <a:r>
              <a:rPr lang="en-US" b="0" i="0" u="none" strike="noStrike" dirty="0" err="1">
                <a:solidFill>
                  <a:srgbClr val="1F1F1F"/>
                </a:solidFill>
                <a:effectLst/>
                <a:latin typeface="ElsevierGulliver"/>
              </a:rPr>
              <a:t>màng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giáp</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móng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tới</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mô</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mềm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của</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cổ</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phá</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huỷ</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bờ</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trên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của</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cánh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giáp</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bên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phải</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Vùng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tăng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mạnh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tín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hiệu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quanh</a:t>
            </a:r>
            <a:r>
              <a:rPr lang="en-US" b="0" i="0" u="none" strike="noStrike" dirty="0">
                <a:solidFill>
                  <a:srgbClr val="1F1F1F"/>
                </a:solidFill>
                <a:effectLst/>
                <a:latin typeface="ElsevierGulliver"/>
              </a:rPr>
              <a:t> u </a:t>
            </a:r>
            <a:r>
              <a:rPr lang="en-US" b="0" i="0" u="none" strike="noStrike" dirty="0" err="1">
                <a:solidFill>
                  <a:srgbClr val="1F1F1F"/>
                </a:solidFill>
                <a:effectLst/>
                <a:latin typeface="ElsevierGulliver"/>
              </a:rPr>
              <a:t>là</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vùng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viêm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quanh</a:t>
            </a:r>
            <a:r>
              <a:rPr lang="en-US" b="0" i="0" u="none" strike="noStrike" dirty="0">
                <a:solidFill>
                  <a:srgbClr val="1F1F1F"/>
                </a:solidFill>
                <a:effectLst/>
                <a:latin typeface="ElsevierGulliver"/>
              </a:rPr>
              <a:t> u.</a:t>
            </a:r>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17</a:t>
            </a:fld>
            <a:endParaRPr lang="en-VN"/>
          </a:p>
        </p:txBody>
      </p:sp>
    </p:spTree>
    <p:extLst>
      <p:ext uri="{BB962C8B-B14F-4D97-AF65-F5344CB8AC3E}">
        <p14:creationId xmlns:p14="http://schemas.microsoft.com/office/powerpoint/2010/main" val="3448674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sng" strike="noStrike" dirty="0">
                <a:solidFill>
                  <a:srgbClr val="4C2C92"/>
                </a:solidFill>
                <a:effectLst/>
                <a:latin typeface="Cambria" panose="02040503050406030204" pitchFamily="18" charset="0"/>
                <a:hlinkClick r:id="rId3"/>
              </a:rPr>
              <a:t>Figure 8</a:t>
            </a:r>
            <a:endParaRPr lang="en-US" b="0" i="0" u="none" strike="noStrike" dirty="0">
              <a:solidFill>
                <a:srgbClr val="333333"/>
              </a:solidFill>
              <a:effectLst/>
              <a:latin typeface="Cambria" panose="02040503050406030204" pitchFamily="18" charset="0"/>
            </a:endParaRPr>
          </a:p>
          <a:p>
            <a:pPr algn="l">
              <a:spcBef>
                <a:spcPts val="1000"/>
              </a:spcBef>
            </a:pPr>
            <a:r>
              <a:rPr lang="en-US" b="0" i="0" u="none" strike="noStrike" dirty="0">
                <a:solidFill>
                  <a:srgbClr val="333333"/>
                </a:solidFill>
                <a:effectLst/>
                <a:latin typeface="Cambria" panose="02040503050406030204" pitchFamily="18" charset="0"/>
              </a:rPr>
              <a:t>Supraglottic mass arising from the aryepiglottic fold. Line diagram shows a section through the aryepiglottic fold in the axial plane. The mass in the false cord is seen in red with pathways of spread in black curved arrows</a:t>
            </a:r>
          </a:p>
          <a:p>
            <a:pPr algn="l"/>
            <a:r>
              <a:rPr lang="en-US" b="0" i="0" u="sng" strike="noStrike" dirty="0">
                <a:solidFill>
                  <a:srgbClr val="4C2C92"/>
                </a:solidFill>
                <a:effectLst/>
                <a:latin typeface="Cambria" panose="02040503050406030204" pitchFamily="18" charset="0"/>
                <a:hlinkClick r:id="rId4"/>
              </a:rPr>
              <a:t>Figure 10</a:t>
            </a:r>
            <a:endParaRPr lang="en-US" b="0" i="0" u="none" strike="noStrike" dirty="0">
              <a:solidFill>
                <a:srgbClr val="333333"/>
              </a:solidFill>
              <a:effectLst/>
              <a:latin typeface="Cambria" panose="02040503050406030204" pitchFamily="18" charset="0"/>
            </a:endParaRPr>
          </a:p>
          <a:p>
            <a:pPr algn="l">
              <a:spcBef>
                <a:spcPts val="1000"/>
              </a:spcBef>
            </a:pPr>
            <a:r>
              <a:rPr lang="en-US" b="0" i="0" u="none" strike="noStrike" dirty="0">
                <a:solidFill>
                  <a:srgbClr val="333333"/>
                </a:solidFill>
                <a:effectLst/>
                <a:latin typeface="Cambria" panose="02040503050406030204" pitchFamily="18" charset="0"/>
              </a:rPr>
              <a:t>Supraglottic mass arising from the false cord. Line diagram shows a section through the false cord in the axial plane. The mass in the false cord is seen in red with pathways of spread in black curved arrows</a:t>
            </a:r>
          </a:p>
          <a:p>
            <a:pPr algn="l">
              <a:spcBef>
                <a:spcPts val="1000"/>
              </a:spcBef>
            </a:pPr>
            <a:r>
              <a:rPr lang="en-US" b="0" i="0" u="none" strike="noStrike" dirty="0">
                <a:solidFill>
                  <a:srgbClr val="333333"/>
                </a:solidFill>
                <a:effectLst/>
                <a:latin typeface="Cambria" panose="02040503050406030204" pitchFamily="18" charset="0"/>
              </a:rPr>
              <a:t>https://</a:t>
            </a:r>
            <a:r>
              <a:rPr lang="en-US" b="0" i="0" u="none" strike="noStrike" dirty="0" err="1">
                <a:solidFill>
                  <a:srgbClr val="333333"/>
                </a:solidFill>
                <a:effectLst/>
                <a:latin typeface="Cambria" panose="02040503050406030204" pitchFamily="18" charset="0"/>
              </a:rPr>
              <a:t>www.ncbi.nlm.nih.gov</a:t>
            </a:r>
            <a:r>
              <a:rPr lang="en-US" b="0" i="0" u="none" strike="noStrike" dirty="0">
                <a:solidFill>
                  <a:srgbClr val="333333"/>
                </a:solidFill>
                <a:effectLst/>
                <a:latin typeface="Cambria" panose="02040503050406030204" pitchFamily="18" charset="0"/>
              </a:rPr>
              <a:t>/</a:t>
            </a:r>
            <a:r>
              <a:rPr lang="en-US" b="0" i="0" u="none" strike="noStrike" dirty="0" err="1">
                <a:solidFill>
                  <a:srgbClr val="333333"/>
                </a:solidFill>
                <a:effectLst/>
                <a:latin typeface="Cambria" panose="02040503050406030204" pitchFamily="18" charset="0"/>
              </a:rPr>
              <a:t>pmc</a:t>
            </a:r>
            <a:r>
              <a:rPr lang="en-US" b="0" i="0" u="none" strike="noStrike" dirty="0">
                <a:solidFill>
                  <a:srgbClr val="333333"/>
                </a:solidFill>
                <a:effectLst/>
                <a:latin typeface="Cambria" panose="02040503050406030204" pitchFamily="18" charset="0"/>
              </a:rPr>
              <a:t>/articles/PMC3624744/</a:t>
            </a:r>
          </a:p>
          <a:p>
            <a:r>
              <a:rPr lang="en-VN" dirty="0"/>
              <a:t>Khối u vùng thượng thanh môn vị trí nếp phễu thanh môn và các đường có khả năng lan rộng của khối u</a:t>
            </a:r>
          </a:p>
          <a:p>
            <a:r>
              <a:rPr lang="en-VN" dirty="0"/>
              <a:t>CLVT sau tiêm của BN được chân đoán SCC nếp phêu thanh môn bên phải, xâm lấn khoang cạnh thanh môn, làm hẹp xoang lê bên phải. Sự bất cân xứng của tỷ trọng mô mềm cổ hai bên trái phải cho biết u đã xâm lân ngoài thanh quản.</a:t>
            </a:r>
          </a:p>
        </p:txBody>
      </p:sp>
      <p:sp>
        <p:nvSpPr>
          <p:cNvPr id="4" name="Slide Number Placeholder 3"/>
          <p:cNvSpPr>
            <a:spLocks noGrp="1"/>
          </p:cNvSpPr>
          <p:nvPr>
            <p:ph type="sldNum" sz="quarter" idx="5"/>
          </p:nvPr>
        </p:nvSpPr>
        <p:spPr/>
        <p:txBody>
          <a:bodyPr/>
          <a:lstStyle/>
          <a:p>
            <a:fld id="{72155474-5776-6042-A346-15B04B07B9CC}" type="slidenum">
              <a:rPr lang="en-VN" smtClean="0"/>
              <a:t>18</a:t>
            </a:fld>
            <a:endParaRPr lang="en-VN"/>
          </a:p>
        </p:txBody>
      </p:sp>
    </p:spTree>
    <p:extLst>
      <p:ext uri="{BB962C8B-B14F-4D97-AF65-F5344CB8AC3E}">
        <p14:creationId xmlns:p14="http://schemas.microsoft.com/office/powerpoint/2010/main" val="2853303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/articles/PMC3624744/</a:t>
            </a:r>
          </a:p>
          <a:p>
            <a:r>
              <a:rPr lang="en-US" dirty="0" err="1"/>
              <a:t>Tiếp</a:t>
            </a:r>
            <a:r>
              <a:rPr lang="en-US" dirty="0"/>
              <a:t> </a:t>
            </a:r>
            <a:r>
              <a:rPr lang="en-US" dirty="0" err="1"/>
              <a:t>theo</a:t>
            </a:r>
            <a:r>
              <a:rPr lang="en-US" dirty="0"/>
              <a:t> </a:t>
            </a:r>
            <a:r>
              <a:rPr lang="en-US" dirty="0" err="1"/>
              <a:t>là</a:t>
            </a:r>
            <a:r>
              <a:rPr lang="en-US" dirty="0"/>
              <a:t> </a:t>
            </a:r>
            <a:r>
              <a:rPr lang="en-US" dirty="0" err="1"/>
              <a:t>khối</a:t>
            </a:r>
            <a:r>
              <a:rPr lang="en-US" dirty="0"/>
              <a:t> u </a:t>
            </a:r>
            <a:r>
              <a:rPr lang="en-US" dirty="0" err="1"/>
              <a:t>vùng</a:t>
            </a:r>
            <a:r>
              <a:rPr lang="en-US" dirty="0"/>
              <a:t> </a:t>
            </a:r>
            <a:r>
              <a:rPr lang="en-US" dirty="0" err="1"/>
              <a:t>thượng</a:t>
            </a:r>
            <a:r>
              <a:rPr lang="en-US" dirty="0"/>
              <a:t> </a:t>
            </a:r>
            <a:r>
              <a:rPr lang="en-US" dirty="0" err="1"/>
              <a:t>thanh</a:t>
            </a:r>
            <a:r>
              <a:rPr lang="en-US" dirty="0"/>
              <a:t> </a:t>
            </a:r>
            <a:r>
              <a:rPr lang="en-US" dirty="0" err="1"/>
              <a:t>môn</a:t>
            </a:r>
            <a:r>
              <a:rPr lang="en-US" dirty="0"/>
              <a:t> </a:t>
            </a:r>
            <a:r>
              <a:rPr lang="en-US" dirty="0" err="1"/>
              <a:t>ngang</a:t>
            </a:r>
            <a:r>
              <a:rPr lang="en-US" dirty="0"/>
              <a:t> </a:t>
            </a:r>
            <a:r>
              <a:rPr lang="en-US" dirty="0" err="1"/>
              <a:t>mức</a:t>
            </a:r>
            <a:r>
              <a:rPr lang="en-US" dirty="0"/>
              <a:t> </a:t>
            </a:r>
            <a:r>
              <a:rPr lang="en-US" dirty="0" err="1"/>
              <a:t>dây</a:t>
            </a:r>
            <a:r>
              <a:rPr lang="en-US" dirty="0"/>
              <a:t> </a:t>
            </a:r>
            <a:r>
              <a:rPr lang="en-US" dirty="0" err="1"/>
              <a:t>thanh</a:t>
            </a:r>
            <a:r>
              <a:rPr lang="en-US" dirty="0"/>
              <a:t> </a:t>
            </a:r>
            <a:r>
              <a:rPr lang="en-US" dirty="0" err="1"/>
              <a:t>âm</a:t>
            </a:r>
            <a:r>
              <a:rPr lang="en-US" dirty="0"/>
              <a:t> </a:t>
            </a:r>
            <a:r>
              <a:rPr lang="en-US" dirty="0" err="1"/>
              <a:t>giả</a:t>
            </a:r>
            <a:r>
              <a:rPr lang="en-US" dirty="0"/>
              <a:t> </a:t>
            </a:r>
            <a:r>
              <a:rPr lang="en-US" dirty="0" err="1"/>
              <a:t>và</a:t>
            </a:r>
            <a:r>
              <a:rPr lang="en-US" dirty="0"/>
              <a:t> </a:t>
            </a:r>
            <a:r>
              <a:rPr lang="en-US" dirty="0" err="1"/>
              <a:t>các</a:t>
            </a:r>
            <a:r>
              <a:rPr lang="en-US" dirty="0"/>
              <a:t> </a:t>
            </a:r>
            <a:r>
              <a:rPr lang="en-US" dirty="0" err="1"/>
              <a:t>đường</a:t>
            </a:r>
            <a:r>
              <a:rPr lang="en-US" dirty="0"/>
              <a:t> </a:t>
            </a:r>
            <a:r>
              <a:rPr lang="en-US" dirty="0" err="1"/>
              <a:t>có</a:t>
            </a:r>
            <a:r>
              <a:rPr lang="en-US" dirty="0"/>
              <a:t> </a:t>
            </a:r>
            <a:r>
              <a:rPr lang="en-US" dirty="0" err="1"/>
              <a:t>khả</a:t>
            </a:r>
            <a:r>
              <a:rPr lang="en-US" dirty="0"/>
              <a:t> </a:t>
            </a:r>
            <a:r>
              <a:rPr lang="en-US" dirty="0" err="1"/>
              <a:t>năng</a:t>
            </a:r>
            <a:r>
              <a:rPr lang="en-US" dirty="0"/>
              <a:t> </a:t>
            </a:r>
            <a:r>
              <a:rPr lang="en-US" dirty="0" err="1"/>
              <a:t>lan</a:t>
            </a:r>
            <a:r>
              <a:rPr lang="en-US" dirty="0"/>
              <a:t> </a:t>
            </a:r>
            <a:r>
              <a:rPr lang="en-US" dirty="0" err="1"/>
              <a:t>rộng</a:t>
            </a:r>
            <a:r>
              <a:rPr lang="en-US" dirty="0"/>
              <a:t> </a:t>
            </a:r>
            <a:r>
              <a:rPr lang="en-US" dirty="0" err="1"/>
              <a:t>của</a:t>
            </a:r>
            <a:r>
              <a:rPr lang="en-US" dirty="0"/>
              <a:t> </a:t>
            </a:r>
            <a:r>
              <a:rPr lang="en-US" dirty="0" err="1"/>
              <a:t>khối</a:t>
            </a:r>
            <a:r>
              <a:rPr lang="en-US" dirty="0"/>
              <a:t> u.</a:t>
            </a:r>
          </a:p>
          <a:p>
            <a:r>
              <a:rPr lang="en-US" dirty="0" err="1"/>
              <a:t>Lát</a:t>
            </a:r>
            <a:r>
              <a:rPr lang="en-US" dirty="0"/>
              <a:t> </a:t>
            </a:r>
            <a:r>
              <a:rPr lang="en-US" dirty="0" err="1"/>
              <a:t>cắt</a:t>
            </a:r>
            <a:r>
              <a:rPr lang="en-US" dirty="0"/>
              <a:t> axial </a:t>
            </a:r>
            <a:r>
              <a:rPr lang="en-US" dirty="0" err="1"/>
              <a:t>ngang</a:t>
            </a:r>
            <a:r>
              <a:rPr lang="en-US" dirty="0"/>
              <a:t> </a:t>
            </a:r>
            <a:r>
              <a:rPr lang="en-US" dirty="0" err="1"/>
              <a:t>mức</a:t>
            </a:r>
            <a:r>
              <a:rPr lang="en-US" dirty="0"/>
              <a:t> </a:t>
            </a:r>
            <a:r>
              <a:rPr lang="en-US" dirty="0" err="1"/>
              <a:t>đỉnh</a:t>
            </a:r>
            <a:r>
              <a:rPr lang="en-US" dirty="0"/>
              <a:t> </a:t>
            </a:r>
            <a:r>
              <a:rPr lang="en-US" dirty="0" err="1"/>
              <a:t>sụn</a:t>
            </a:r>
            <a:r>
              <a:rPr lang="en-US" dirty="0"/>
              <a:t> </a:t>
            </a:r>
            <a:r>
              <a:rPr lang="en-US" dirty="0" err="1"/>
              <a:t>phễu</a:t>
            </a:r>
            <a:r>
              <a:rPr lang="en-US" dirty="0"/>
              <a:t>: </a:t>
            </a:r>
            <a:r>
              <a:rPr lang="en-US" dirty="0" err="1"/>
              <a:t>có</a:t>
            </a:r>
            <a:r>
              <a:rPr lang="en-US" dirty="0"/>
              <a:t> </a:t>
            </a:r>
            <a:r>
              <a:rPr lang="en-US" dirty="0" err="1"/>
              <a:t>khối</a:t>
            </a:r>
            <a:r>
              <a:rPr lang="en-US" dirty="0"/>
              <a:t> u </a:t>
            </a:r>
            <a:r>
              <a:rPr lang="en-US" dirty="0" err="1"/>
              <a:t>vị</a:t>
            </a:r>
            <a:r>
              <a:rPr lang="en-US" dirty="0"/>
              <a:t> </a:t>
            </a:r>
            <a:r>
              <a:rPr lang="en-US" dirty="0" err="1"/>
              <a:t>trí</a:t>
            </a:r>
            <a:r>
              <a:rPr lang="en-US" dirty="0"/>
              <a:t> </a:t>
            </a:r>
            <a:r>
              <a:rPr lang="en-US" dirty="0" err="1"/>
              <a:t>dây</a:t>
            </a:r>
            <a:r>
              <a:rPr lang="en-US" dirty="0"/>
              <a:t> </a:t>
            </a:r>
            <a:r>
              <a:rPr lang="en-US" dirty="0" err="1"/>
              <a:t>thanh</a:t>
            </a:r>
            <a:r>
              <a:rPr lang="en-US" dirty="0"/>
              <a:t> </a:t>
            </a:r>
            <a:r>
              <a:rPr lang="en-US" dirty="0" err="1"/>
              <a:t>âm</a:t>
            </a:r>
            <a:r>
              <a:rPr lang="en-US" dirty="0"/>
              <a:t> </a:t>
            </a:r>
            <a:r>
              <a:rPr lang="en-US" dirty="0" err="1"/>
              <a:t>giả</a:t>
            </a:r>
            <a:r>
              <a:rPr lang="en-US" dirty="0"/>
              <a:t> </a:t>
            </a:r>
            <a:r>
              <a:rPr lang="en-US" dirty="0" err="1"/>
              <a:t>bên</a:t>
            </a:r>
            <a:r>
              <a:rPr lang="en-US" dirty="0"/>
              <a:t> </a:t>
            </a:r>
            <a:r>
              <a:rPr lang="en-US" dirty="0" err="1"/>
              <a:t>phải</a:t>
            </a:r>
            <a:r>
              <a:rPr lang="en-US" dirty="0"/>
              <a:t> </a:t>
            </a:r>
            <a:r>
              <a:rPr lang="en-US" dirty="0" err="1"/>
              <a:t>xâm</a:t>
            </a:r>
            <a:r>
              <a:rPr lang="en-US" dirty="0"/>
              <a:t> </a:t>
            </a:r>
            <a:r>
              <a:rPr lang="en-US" dirty="0" err="1"/>
              <a:t>lấn</a:t>
            </a:r>
            <a:r>
              <a:rPr lang="en-US" dirty="0"/>
              <a:t> </a:t>
            </a:r>
            <a:r>
              <a:rPr lang="en-US" dirty="0" err="1"/>
              <a:t>khoang</a:t>
            </a:r>
            <a:r>
              <a:rPr lang="en-US" dirty="0"/>
              <a:t> </a:t>
            </a:r>
            <a:r>
              <a:rPr lang="en-US" dirty="0" err="1"/>
              <a:t>cạnh</a:t>
            </a:r>
            <a:r>
              <a:rPr lang="en-US" dirty="0"/>
              <a:t> </a:t>
            </a:r>
            <a:r>
              <a:rPr lang="en-US" dirty="0" err="1"/>
              <a:t>thanh</a:t>
            </a:r>
            <a:r>
              <a:rPr lang="en-US" dirty="0"/>
              <a:t> </a:t>
            </a:r>
            <a:r>
              <a:rPr lang="en-US" dirty="0" err="1"/>
              <a:t>môn</a:t>
            </a:r>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19</a:t>
            </a:fld>
            <a:endParaRPr lang="en-VN"/>
          </a:p>
        </p:txBody>
      </p:sp>
    </p:spTree>
    <p:extLst>
      <p:ext uri="{BB962C8B-B14F-4D97-AF65-F5344CB8AC3E}">
        <p14:creationId xmlns:p14="http://schemas.microsoft.com/office/powerpoint/2010/main" val="4255794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/articles/PMC3624744/</a:t>
            </a:r>
          </a:p>
          <a:p>
            <a:r>
              <a:rPr lang="en-US" dirty="0"/>
              <a:t>U </a:t>
            </a:r>
            <a:r>
              <a:rPr lang="en-US" dirty="0" err="1"/>
              <a:t>thanh</a:t>
            </a:r>
            <a:r>
              <a:rPr lang="en-US" dirty="0"/>
              <a:t> </a:t>
            </a:r>
            <a:r>
              <a:rPr lang="en-US" dirty="0" err="1"/>
              <a:t>môn</a:t>
            </a:r>
            <a:r>
              <a:rPr lang="en-US" dirty="0"/>
              <a:t> </a:t>
            </a:r>
            <a:r>
              <a:rPr lang="en-US" dirty="0" err="1"/>
              <a:t>ngang</a:t>
            </a:r>
            <a:r>
              <a:rPr lang="en-US" dirty="0"/>
              <a:t> </a:t>
            </a:r>
            <a:r>
              <a:rPr lang="en-US" dirty="0" err="1"/>
              <a:t>mức</a:t>
            </a:r>
            <a:r>
              <a:rPr lang="en-US" dirty="0"/>
              <a:t> </a:t>
            </a:r>
            <a:r>
              <a:rPr lang="en-US" dirty="0" err="1"/>
              <a:t>dây</a:t>
            </a:r>
            <a:r>
              <a:rPr lang="en-US" dirty="0"/>
              <a:t> </a:t>
            </a:r>
            <a:r>
              <a:rPr lang="en-US" dirty="0" err="1"/>
              <a:t>thanh</a:t>
            </a:r>
            <a:r>
              <a:rPr lang="en-US" dirty="0"/>
              <a:t> </a:t>
            </a:r>
            <a:r>
              <a:rPr lang="en-US" dirty="0" err="1"/>
              <a:t>âm</a:t>
            </a:r>
            <a:r>
              <a:rPr lang="en-US" dirty="0"/>
              <a:t> </a:t>
            </a:r>
            <a:r>
              <a:rPr lang="en-US" dirty="0" err="1"/>
              <a:t>thật</a:t>
            </a:r>
            <a:endParaRPr lang="en-US" dirty="0"/>
          </a:p>
          <a:p>
            <a:r>
              <a:rPr lang="en-US" dirty="0" err="1"/>
              <a:t>Lát</a:t>
            </a:r>
            <a:r>
              <a:rPr lang="en-US" dirty="0"/>
              <a:t> </a:t>
            </a:r>
            <a:r>
              <a:rPr lang="en-US" dirty="0" err="1"/>
              <a:t>cắt</a:t>
            </a:r>
            <a:r>
              <a:rPr lang="en-US" dirty="0"/>
              <a:t> </a:t>
            </a:r>
            <a:r>
              <a:rPr lang="en-US" dirty="0" err="1"/>
              <a:t>ngang</a:t>
            </a:r>
            <a:r>
              <a:rPr lang="en-US" dirty="0"/>
              <a:t> </a:t>
            </a:r>
            <a:r>
              <a:rPr lang="en-US" dirty="0" err="1"/>
              <a:t>mức</a:t>
            </a:r>
            <a:r>
              <a:rPr lang="en-US" dirty="0"/>
              <a:t> </a:t>
            </a:r>
            <a:r>
              <a:rPr lang="en-US" dirty="0" err="1"/>
              <a:t>khớp</a:t>
            </a:r>
            <a:r>
              <a:rPr lang="en-US" dirty="0"/>
              <a:t> </a:t>
            </a:r>
            <a:r>
              <a:rPr lang="en-US" dirty="0" err="1"/>
              <a:t>nhẫn</a:t>
            </a:r>
            <a:r>
              <a:rPr lang="en-US" dirty="0"/>
              <a:t> </a:t>
            </a:r>
            <a:r>
              <a:rPr lang="en-US" dirty="0" err="1"/>
              <a:t>phễu</a:t>
            </a:r>
            <a:r>
              <a:rPr lang="en-US" dirty="0"/>
              <a:t>: SCC </a:t>
            </a:r>
            <a:r>
              <a:rPr lang="en-US" dirty="0" err="1"/>
              <a:t>dây</a:t>
            </a:r>
            <a:r>
              <a:rPr lang="en-US" dirty="0"/>
              <a:t> </a:t>
            </a:r>
            <a:r>
              <a:rPr lang="en-US" dirty="0" err="1"/>
              <a:t>thanh</a:t>
            </a:r>
            <a:r>
              <a:rPr lang="en-US" dirty="0"/>
              <a:t> </a:t>
            </a:r>
            <a:r>
              <a:rPr lang="en-US" dirty="0" err="1"/>
              <a:t>âm</a:t>
            </a:r>
            <a:r>
              <a:rPr lang="en-US" dirty="0"/>
              <a:t> </a:t>
            </a:r>
            <a:r>
              <a:rPr lang="en-US" dirty="0" err="1"/>
              <a:t>thật</a:t>
            </a:r>
            <a:r>
              <a:rPr lang="en-US" dirty="0"/>
              <a:t> </a:t>
            </a:r>
            <a:r>
              <a:rPr lang="en-US" dirty="0" err="1"/>
              <a:t>bên</a:t>
            </a:r>
            <a:r>
              <a:rPr lang="en-US" dirty="0"/>
              <a:t> </a:t>
            </a:r>
            <a:r>
              <a:rPr lang="en-US" dirty="0" err="1"/>
              <a:t>trái</a:t>
            </a:r>
            <a:r>
              <a:rPr lang="en-US" dirty="0"/>
              <a:t> </a:t>
            </a:r>
            <a:r>
              <a:rPr lang="en-US" dirty="0" err="1"/>
              <a:t>lan</a:t>
            </a:r>
            <a:r>
              <a:rPr lang="en-US" dirty="0"/>
              <a:t> </a:t>
            </a:r>
            <a:r>
              <a:rPr lang="en-US" dirty="0" err="1"/>
              <a:t>tới</a:t>
            </a:r>
            <a:r>
              <a:rPr lang="en-US" dirty="0"/>
              <a:t> </a:t>
            </a:r>
            <a:r>
              <a:rPr lang="en-US" dirty="0" err="1"/>
              <a:t>mép</a:t>
            </a:r>
            <a:r>
              <a:rPr lang="en-US" dirty="0"/>
              <a:t> </a:t>
            </a:r>
            <a:r>
              <a:rPr lang="en-US" dirty="0" err="1"/>
              <a:t>trước</a:t>
            </a:r>
            <a:r>
              <a:rPr lang="en-US" dirty="0"/>
              <a:t>, </a:t>
            </a:r>
            <a:r>
              <a:rPr lang="en-US" dirty="0" err="1"/>
              <a:t>xâm</a:t>
            </a:r>
            <a:r>
              <a:rPr lang="en-US" dirty="0"/>
              <a:t> </a:t>
            </a:r>
            <a:r>
              <a:rPr lang="en-US" dirty="0" err="1"/>
              <a:t>lấn</a:t>
            </a:r>
            <a:r>
              <a:rPr lang="en-US" dirty="0"/>
              <a:t> </a:t>
            </a:r>
            <a:r>
              <a:rPr lang="en-US" dirty="0" err="1"/>
              <a:t>khoang</a:t>
            </a:r>
            <a:r>
              <a:rPr lang="en-US" dirty="0"/>
              <a:t> </a:t>
            </a:r>
            <a:r>
              <a:rPr lang="en-US" dirty="0" err="1"/>
              <a:t>cạnh</a:t>
            </a:r>
            <a:r>
              <a:rPr lang="en-US" dirty="0"/>
              <a:t> </a:t>
            </a:r>
            <a:r>
              <a:rPr lang="en-US" dirty="0" err="1"/>
              <a:t>thanh</a:t>
            </a:r>
            <a:r>
              <a:rPr lang="en-US" dirty="0"/>
              <a:t> </a:t>
            </a:r>
            <a:r>
              <a:rPr lang="en-US" dirty="0" err="1"/>
              <a:t>môn</a:t>
            </a:r>
            <a:r>
              <a:rPr lang="en-US" dirty="0"/>
              <a:t>. </a:t>
            </a:r>
            <a:r>
              <a:rPr lang="en-US" dirty="0" err="1"/>
              <a:t>Đặc</a:t>
            </a:r>
            <a:r>
              <a:rPr lang="en-US" dirty="0"/>
              <a:t> </a:t>
            </a:r>
            <a:r>
              <a:rPr lang="en-US" dirty="0" err="1"/>
              <a:t>xương</a:t>
            </a:r>
            <a:r>
              <a:rPr lang="en-US" dirty="0"/>
              <a:t> </a:t>
            </a:r>
            <a:r>
              <a:rPr lang="en-US" dirty="0" err="1"/>
              <a:t>cánh</a:t>
            </a:r>
            <a:r>
              <a:rPr lang="en-US" dirty="0"/>
              <a:t> </a:t>
            </a:r>
            <a:r>
              <a:rPr lang="en-US" dirty="0" err="1"/>
              <a:t>sụn</a:t>
            </a:r>
            <a:r>
              <a:rPr lang="en-US" dirty="0"/>
              <a:t> </a:t>
            </a:r>
            <a:r>
              <a:rPr lang="en-US" dirty="0" err="1"/>
              <a:t>giáp</a:t>
            </a:r>
            <a:r>
              <a:rPr lang="en-US" dirty="0"/>
              <a:t> </a:t>
            </a:r>
            <a:r>
              <a:rPr lang="en-US" dirty="0" err="1"/>
              <a:t>và</a:t>
            </a:r>
            <a:r>
              <a:rPr lang="en-US" dirty="0"/>
              <a:t> </a:t>
            </a:r>
            <a:r>
              <a:rPr lang="en-US" dirty="0" err="1"/>
              <a:t>khớp</a:t>
            </a:r>
            <a:r>
              <a:rPr lang="en-US" dirty="0"/>
              <a:t> </a:t>
            </a:r>
            <a:r>
              <a:rPr lang="en-US" dirty="0" err="1"/>
              <a:t>nhẫn</a:t>
            </a:r>
            <a:r>
              <a:rPr lang="en-US" dirty="0"/>
              <a:t> </a:t>
            </a:r>
            <a:r>
              <a:rPr lang="en-US" dirty="0" err="1"/>
              <a:t>phễu</a:t>
            </a:r>
            <a:r>
              <a:rPr lang="en-US" dirty="0"/>
              <a:t> </a:t>
            </a:r>
            <a:r>
              <a:rPr lang="en-US" dirty="0" err="1"/>
              <a:t>bên</a:t>
            </a:r>
            <a:r>
              <a:rPr lang="en-US" dirty="0"/>
              <a:t> </a:t>
            </a:r>
            <a:r>
              <a:rPr lang="en-US" dirty="0" err="1"/>
              <a:t>trái</a:t>
            </a:r>
            <a:r>
              <a:rPr lang="en-US" dirty="0"/>
              <a:t>.</a:t>
            </a:r>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20</a:t>
            </a:fld>
            <a:endParaRPr lang="en-VN"/>
          </a:p>
        </p:txBody>
      </p:sp>
    </p:spTree>
    <p:extLst>
      <p:ext uri="{BB962C8B-B14F-4D97-AF65-F5344CB8AC3E}">
        <p14:creationId xmlns:p14="http://schemas.microsoft.com/office/powerpoint/2010/main" val="2289606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Đây là bảng phân loại giai đoạn T của ung thư thanh quản theo phân loại của AJCC lần thứ 8. </a:t>
            </a:r>
          </a:p>
          <a:p>
            <a:r>
              <a:rPr lang="en-VN" dirty="0"/>
              <a:t>Ở giai đoạn sớm T1, T2, phần lớn BN được phẫu thuật laser xuyên miệng hoặc phẫu thuật cắt thanh quản bán phần giúp bảo tồn chức năng thở và phát âm theo đường sinh lý tự nhiên</a:t>
            </a:r>
          </a:p>
          <a:p>
            <a:r>
              <a:rPr lang="en-VN" dirty="0"/>
              <a:t>Tuy nhiên ở giai đoạn T3, T4 </a:t>
            </a:r>
            <a:r>
              <a:rPr lang="en-US" b="0" i="0" u="none" strike="noStrike" dirty="0" err="1">
                <a:solidFill>
                  <a:srgbClr val="686868"/>
                </a:solidFill>
                <a:effectLst/>
                <a:highlight>
                  <a:srgbClr val="FFFFFF"/>
                </a:highlight>
                <a:latin typeface="HelveticaNeue" panose="02000503000000020004" pitchFamily="2" charset="0"/>
              </a:rPr>
              <a:t>chủ</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yếu</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hiện</a:t>
            </a:r>
            <a:r>
              <a:rPr lang="en-US" b="0" i="0" u="none" strike="noStrike" dirty="0">
                <a:solidFill>
                  <a:srgbClr val="686868"/>
                </a:solidFill>
                <a:effectLst/>
                <a:highlight>
                  <a:srgbClr val="FFFFFF"/>
                </a:highlight>
                <a:latin typeface="HelveticaNeue" panose="02000503000000020004" pitchFamily="2" charset="0"/>
              </a:rPr>
              <a:t> nay </a:t>
            </a:r>
            <a:r>
              <a:rPr lang="en-US" b="0" i="0" u="none" strike="noStrike" dirty="0" err="1">
                <a:solidFill>
                  <a:srgbClr val="686868"/>
                </a:solidFill>
                <a:effectLst/>
                <a:highlight>
                  <a:srgbClr val="FFFFFF"/>
                </a:highlight>
                <a:latin typeface="HelveticaNeue" panose="02000503000000020004" pitchFamily="2" charset="0"/>
              </a:rPr>
              <a:t>ở</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Việt</a:t>
            </a:r>
            <a:r>
              <a:rPr lang="en-US" b="0" i="0" u="none" strike="noStrike" dirty="0">
                <a:solidFill>
                  <a:srgbClr val="686868"/>
                </a:solidFill>
                <a:effectLst/>
                <a:highlight>
                  <a:srgbClr val="FFFFFF"/>
                </a:highlight>
                <a:latin typeface="HelveticaNeue" panose="02000503000000020004" pitchFamily="2" charset="0"/>
              </a:rPr>
              <a:t> Nam </a:t>
            </a:r>
            <a:r>
              <a:rPr lang="en-US" b="0" i="0" u="none" strike="noStrike" dirty="0" err="1">
                <a:solidFill>
                  <a:srgbClr val="686868"/>
                </a:solidFill>
                <a:effectLst/>
                <a:highlight>
                  <a:srgbClr val="FFFFFF"/>
                </a:highlight>
                <a:latin typeface="HelveticaNeue" panose="02000503000000020004" pitchFamily="2" charset="0"/>
              </a:rPr>
              <a:t>vẫn</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là</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cắt</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bỏ</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thanh</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quản</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toàn</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bộ</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kèm</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nạo</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vét</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hạch</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cổ</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phối</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hợp</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với</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xạ</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trị</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sau</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mổ</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ảnh</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hưởng</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nhiều</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đến</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chất</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lượng</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cuộc</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sống</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của</a:t>
            </a:r>
            <a:r>
              <a:rPr lang="en-US" b="0" i="0" u="none" strike="noStrike" dirty="0">
                <a:solidFill>
                  <a:srgbClr val="686868"/>
                </a:solidFill>
                <a:effectLst/>
                <a:highlight>
                  <a:srgbClr val="FFFFFF"/>
                </a:highlight>
                <a:latin typeface="HelveticaNeue" panose="02000503000000020004" pitchFamily="2" charset="0"/>
              </a:rPr>
              <a:t> Bn </a:t>
            </a:r>
            <a:r>
              <a:rPr lang="en-US" b="0" i="0" u="none" strike="noStrike" dirty="0" err="1">
                <a:solidFill>
                  <a:srgbClr val="686868"/>
                </a:solidFill>
                <a:effectLst/>
                <a:highlight>
                  <a:srgbClr val="FFFFFF"/>
                </a:highlight>
                <a:latin typeface="HelveticaNeue" panose="02000503000000020004" pitchFamily="2" charset="0"/>
              </a:rPr>
              <a:t>sau</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phẫu</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thuật</a:t>
            </a:r>
            <a:r>
              <a:rPr lang="en-US" b="0" i="0" u="none" strike="noStrike" dirty="0">
                <a:solidFill>
                  <a:srgbClr val="686868"/>
                </a:solidFill>
                <a:effectLst/>
                <a:highlight>
                  <a:srgbClr val="FFFFFF"/>
                </a:highlight>
                <a:latin typeface="HelveticaNeue" panose="02000503000000020004" pitchFamily="2" charset="0"/>
              </a:rPr>
              <a:t>.</a:t>
            </a:r>
          </a:p>
          <a:p>
            <a:r>
              <a:rPr lang="en-US" b="0" i="0" u="none" strike="noStrike" dirty="0">
                <a:solidFill>
                  <a:srgbClr val="686868"/>
                </a:solidFill>
                <a:effectLst/>
                <a:highlight>
                  <a:srgbClr val="FFFFFF"/>
                </a:highlight>
                <a:latin typeface="HelveticaNeue" panose="02000503000000020004" pitchFamily="2" charset="0"/>
              </a:rPr>
              <a:t>Do </a:t>
            </a:r>
            <a:r>
              <a:rPr lang="en-US" b="0" i="0" u="none" strike="noStrike" dirty="0" err="1">
                <a:solidFill>
                  <a:srgbClr val="686868"/>
                </a:solidFill>
                <a:effectLst/>
                <a:highlight>
                  <a:srgbClr val="FFFFFF"/>
                </a:highlight>
                <a:latin typeface="HelveticaNeue" panose="02000503000000020004" pitchFamily="2" charset="0"/>
              </a:rPr>
              <a:t>vậy</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đánh</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giá</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đúng</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giai</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đoạn</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của</a:t>
            </a:r>
            <a:r>
              <a:rPr lang="en-US" b="0" i="0" u="none" strike="noStrike" dirty="0">
                <a:solidFill>
                  <a:srgbClr val="686868"/>
                </a:solidFill>
                <a:effectLst/>
                <a:highlight>
                  <a:srgbClr val="FFFFFF"/>
                </a:highlight>
                <a:latin typeface="HelveticaNeue" panose="02000503000000020004" pitchFamily="2" charset="0"/>
              </a:rPr>
              <a:t> K </a:t>
            </a:r>
            <a:r>
              <a:rPr lang="en-US" b="0" i="0" u="none" strike="noStrike" dirty="0" err="1">
                <a:solidFill>
                  <a:srgbClr val="686868"/>
                </a:solidFill>
                <a:effectLst/>
                <a:highlight>
                  <a:srgbClr val="FFFFFF"/>
                </a:highlight>
                <a:latin typeface="HelveticaNeue" panose="02000503000000020004" pitchFamily="2" charset="0"/>
              </a:rPr>
              <a:t>thanh</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quản</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đóng</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vai</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trò</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quan</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trọng</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cho</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việc</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lên</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kế</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hoạch</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điều</a:t>
            </a:r>
            <a:r>
              <a:rPr lang="en-US" b="0" i="0" u="none" strike="noStrike" dirty="0">
                <a:solidFill>
                  <a:srgbClr val="686868"/>
                </a:solidFill>
                <a:effectLst/>
                <a:highlight>
                  <a:srgbClr val="FFFFFF"/>
                </a:highlight>
                <a:latin typeface="HelveticaNeue" panose="02000503000000020004" pitchFamily="2" charset="0"/>
              </a:rPr>
              <a:t> </a:t>
            </a:r>
            <a:r>
              <a:rPr lang="en-US" b="0" i="0" u="none" strike="noStrike" dirty="0" err="1">
                <a:solidFill>
                  <a:srgbClr val="686868"/>
                </a:solidFill>
                <a:effectLst/>
                <a:highlight>
                  <a:srgbClr val="FFFFFF"/>
                </a:highlight>
                <a:latin typeface="HelveticaNeue" panose="02000503000000020004" pitchFamily="2" charset="0"/>
              </a:rPr>
              <a:t>trị</a:t>
            </a:r>
            <a:r>
              <a:rPr lang="en-US" b="0" i="0" u="none" strike="noStrike" dirty="0">
                <a:solidFill>
                  <a:srgbClr val="686868"/>
                </a:solidFill>
                <a:effectLst/>
                <a:highlight>
                  <a:srgbClr val="FFFFFF"/>
                </a:highlight>
                <a:latin typeface="HelveticaNeue" panose="02000503000000020004" pitchFamily="2" charset="0"/>
              </a:rPr>
              <a:t>. </a:t>
            </a:r>
            <a:r>
              <a:rPr lang="en-VN" dirty="0"/>
              <a:t>Trong phạm vi bài trình bày ngày hôm nay em xin tập trung phân tích hình ảnh xâm lấn khoang cạnh thanh môn, khoang mỡ trước sụn nắp và xâm lấn sụn thanh quản trong ung thư thanh quản. </a:t>
            </a:r>
          </a:p>
        </p:txBody>
      </p:sp>
      <p:sp>
        <p:nvSpPr>
          <p:cNvPr id="4" name="Slide Number Placeholder 3"/>
          <p:cNvSpPr>
            <a:spLocks noGrp="1"/>
          </p:cNvSpPr>
          <p:nvPr>
            <p:ph type="sldNum" sz="quarter" idx="5"/>
          </p:nvPr>
        </p:nvSpPr>
        <p:spPr/>
        <p:txBody>
          <a:bodyPr/>
          <a:lstStyle/>
          <a:p>
            <a:fld id="{72155474-5776-6042-A346-15B04B07B9CC}" type="slidenum">
              <a:rPr lang="en-VN" smtClean="0"/>
              <a:t>3</a:t>
            </a:fld>
            <a:endParaRPr lang="en-VN"/>
          </a:p>
        </p:txBody>
      </p:sp>
    </p:spTree>
    <p:extLst>
      <p:ext uri="{BB962C8B-B14F-4D97-AF65-F5344CB8AC3E}">
        <p14:creationId xmlns:p14="http://schemas.microsoft.com/office/powerpoint/2010/main" val="3253769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Khoang mỡ trước sụn nắp đóng vai trò quan trọng trong phân giai đoạn T của u thanh quản. Nếu xâm lấn khoang mỡ trước sụn nắp, SCC được phân loại giai đoạn T3 theo AJCC</a:t>
            </a:r>
          </a:p>
        </p:txBody>
      </p:sp>
      <p:sp>
        <p:nvSpPr>
          <p:cNvPr id="4" name="Slide Number Placeholder 3"/>
          <p:cNvSpPr>
            <a:spLocks noGrp="1"/>
          </p:cNvSpPr>
          <p:nvPr>
            <p:ph type="sldNum" sz="quarter" idx="5"/>
          </p:nvPr>
        </p:nvSpPr>
        <p:spPr/>
        <p:txBody>
          <a:bodyPr/>
          <a:lstStyle/>
          <a:p>
            <a:fld id="{72155474-5776-6042-A346-15B04B07B9CC}" type="slidenum">
              <a:rPr lang="en-VN" smtClean="0"/>
              <a:t>21</a:t>
            </a:fld>
            <a:endParaRPr lang="en-VN"/>
          </a:p>
        </p:txBody>
      </p:sp>
    </p:spTree>
    <p:extLst>
      <p:ext uri="{BB962C8B-B14F-4D97-AF65-F5344CB8AC3E}">
        <p14:creationId xmlns:p14="http://schemas.microsoft.com/office/powerpoint/2010/main" val="2506900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Các đặc điểm chính của khối u dưới niêm mạc lan rộng theo khoang mỡ trước sụn nắp: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VN" dirty="0"/>
              <a:t>Không có ranh giới rõ ràng giữa khoang mỡ trước sụn nắp và khoang cạnh thanh môn ở phía sau trên. Khi 1 khối u xâm lấn khoang mỡ trước sụn nắp có thể xâm lấn khoang cạnh thanh môn và ngược lại</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VN" dirty="0"/>
              <a:t>Khối u ở phía trước bên lan rộng từ khoang mỡ trước sụn nắp qua màng móng giáp dẫn đến xâm lấn mô mềm ngoài thanh quản.</a:t>
            </a:r>
          </a:p>
          <a:p>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22</a:t>
            </a:fld>
            <a:endParaRPr lang="en-VN"/>
          </a:p>
        </p:txBody>
      </p:sp>
    </p:spTree>
    <p:extLst>
      <p:ext uri="{BB962C8B-B14F-4D97-AF65-F5344CB8AC3E}">
        <p14:creationId xmlns:p14="http://schemas.microsoft.com/office/powerpoint/2010/main" val="1646221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r>
              <a:rPr lang="en-VN" dirty="0"/>
              <a:t>át cắt sagital ở 1 BN u xuyên thanh môn đã xâm lấn khoang mỡ trước sụn nắp</a:t>
            </a:r>
          </a:p>
          <a:p>
            <a:r>
              <a:rPr lang="en-US" dirty="0"/>
              <a:t>L</a:t>
            </a:r>
            <a:r>
              <a:rPr lang="en-VN" dirty="0"/>
              <a:t>át cắt axial ở 1 Bn u thượng thanh môn: khối u ở vị trí nếp phễu thanh môn bên trái xâm lấn khoang mỡ trước sụn nắp và khoang cạnh thanh môn.</a:t>
            </a:r>
          </a:p>
          <a:p>
            <a:r>
              <a:rPr lang="en-VN" dirty="0"/>
              <a:t>Khoang cạnh thanh môn và khoang mỡ trước sụn nắp bình thường chứa mỡ, một ít mô liên kết và mạch máu nhỏ, do vậy sau tiêm có thể ngấm thuốc nhẹ.</a:t>
            </a:r>
          </a:p>
          <a:p>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23</a:t>
            </a:fld>
            <a:endParaRPr lang="en-VN"/>
          </a:p>
        </p:txBody>
      </p:sp>
    </p:spTree>
    <p:extLst>
      <p:ext uri="{BB962C8B-B14F-4D97-AF65-F5344CB8AC3E}">
        <p14:creationId xmlns:p14="http://schemas.microsoft.com/office/powerpoint/2010/main" val="1712969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Sự xâm lấn sụn giáp và sụn phễu cũng ảnh hưởng tới phân giai đoạn T của K hạ họng thanh quản</a:t>
            </a:r>
          </a:p>
          <a:p>
            <a:r>
              <a:rPr lang="en-VN" dirty="0"/>
              <a:t>SCC thanh quản xâm lấn vỏ trong sụn giáp -&gt; giai đoạn T3, nhưng khi xâm lấn qua vỏ ngoài sụn giáp hoặc xâm lấn sụn nhẫn -&gt; T4a</a:t>
            </a:r>
          </a:p>
          <a:p>
            <a:r>
              <a:rPr lang="en-VN" dirty="0"/>
              <a:t>SCC hạ họng xâm lấn sụn giáp hoăc sụn nhẫn -&gt; T4a không phụ thuộc vào mức độ xâm lấn sụn.</a:t>
            </a:r>
          </a:p>
        </p:txBody>
      </p:sp>
      <p:sp>
        <p:nvSpPr>
          <p:cNvPr id="4" name="Slide Number Placeholder 3"/>
          <p:cNvSpPr>
            <a:spLocks noGrp="1"/>
          </p:cNvSpPr>
          <p:nvPr>
            <p:ph type="sldNum" sz="quarter" idx="5"/>
          </p:nvPr>
        </p:nvSpPr>
        <p:spPr/>
        <p:txBody>
          <a:bodyPr/>
          <a:lstStyle/>
          <a:p>
            <a:fld id="{72155474-5776-6042-A346-15B04B07B9CC}" type="slidenum">
              <a:rPr lang="en-VN" smtClean="0"/>
              <a:t>24</a:t>
            </a:fld>
            <a:endParaRPr lang="en-VN"/>
          </a:p>
        </p:txBody>
      </p:sp>
    </p:spTree>
    <p:extLst>
      <p:ext uri="{BB962C8B-B14F-4D97-AF65-F5344CB8AC3E}">
        <p14:creationId xmlns:p14="http://schemas.microsoft.com/office/powerpoint/2010/main" val="2147937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Cơ chế ung thư xâm nhập vào sụn thanh quản bao gồm các bước sau: </a:t>
            </a:r>
          </a:p>
          <a:p>
            <a:pPr marL="228600" indent="-228600">
              <a:buAutoNum type="arabicPeriod"/>
            </a:pPr>
            <a:r>
              <a:rPr lang="en-VN" dirty="0"/>
              <a:t>Giai đoạn viêm (phù nề và tăng tưới máu): sụn nằm ngay cạnh khối u, giai đoạn này xảy ra trước khi khối u thực sự xâm lấn</a:t>
            </a:r>
          </a:p>
          <a:p>
            <a:pPr marL="228600" indent="-228600">
              <a:buAutoNum type="arabicPeriod"/>
            </a:pPr>
            <a:r>
              <a:rPr lang="en-VN" dirty="0"/>
              <a:t>Giai đoạn tạo xương với sự hình thành xương mới</a:t>
            </a:r>
          </a:p>
          <a:p>
            <a:pPr marL="228600" indent="-228600">
              <a:buAutoNum type="arabicPeriod"/>
            </a:pPr>
            <a:r>
              <a:rPr lang="en-VN" dirty="0"/>
              <a:t>G</a:t>
            </a:r>
            <a:r>
              <a:rPr lang="en-US" dirty="0" err="1"/>
              <a:t>iai</a:t>
            </a:r>
            <a:r>
              <a:rPr lang="en-US" dirty="0"/>
              <a:t> </a:t>
            </a:r>
            <a:r>
              <a:rPr lang="en-US" dirty="0" err="1"/>
              <a:t>đoạn</a:t>
            </a:r>
            <a:r>
              <a:rPr lang="en-US" dirty="0"/>
              <a:t> </a:t>
            </a:r>
            <a:r>
              <a:rPr lang="en-US" dirty="0" err="1"/>
              <a:t>huỷ</a:t>
            </a:r>
            <a:r>
              <a:rPr lang="en-US" dirty="0"/>
              <a:t> </a:t>
            </a:r>
            <a:r>
              <a:rPr lang="en-US" dirty="0" err="1"/>
              <a:t>xương</a:t>
            </a:r>
            <a:r>
              <a:rPr lang="en-US" dirty="0"/>
              <a:t>: </a:t>
            </a:r>
            <a:r>
              <a:rPr lang="en-US" dirty="0" err="1"/>
              <a:t>xương</a:t>
            </a:r>
            <a:r>
              <a:rPr lang="en-US" dirty="0"/>
              <a:t> </a:t>
            </a:r>
            <a:r>
              <a:rPr lang="en-US" dirty="0" err="1"/>
              <a:t>mói</a:t>
            </a:r>
            <a:r>
              <a:rPr lang="en-US" dirty="0"/>
              <a:t> </a:t>
            </a:r>
            <a:r>
              <a:rPr lang="en-US" dirty="0" err="1"/>
              <a:t>được</a:t>
            </a:r>
            <a:r>
              <a:rPr lang="en-US" dirty="0"/>
              <a:t> </a:t>
            </a:r>
            <a:r>
              <a:rPr lang="en-US" dirty="0" err="1"/>
              <a:t>hình</a:t>
            </a:r>
            <a:r>
              <a:rPr lang="en-US" dirty="0"/>
              <a:t> </a:t>
            </a:r>
            <a:r>
              <a:rPr lang="en-US" dirty="0" err="1"/>
              <a:t>thành</a:t>
            </a:r>
            <a:r>
              <a:rPr lang="en-US" dirty="0"/>
              <a:t> </a:t>
            </a:r>
            <a:r>
              <a:rPr lang="en-US" dirty="0" err="1"/>
              <a:t>bị</a:t>
            </a:r>
            <a:r>
              <a:rPr lang="en-US" dirty="0"/>
              <a:t> </a:t>
            </a:r>
            <a:r>
              <a:rPr lang="en-US" dirty="0" err="1"/>
              <a:t>ăn</a:t>
            </a:r>
            <a:r>
              <a:rPr lang="en-US" dirty="0"/>
              <a:t> </a:t>
            </a:r>
            <a:r>
              <a:rPr lang="en-US" dirty="0" err="1"/>
              <a:t>mòn</a:t>
            </a:r>
            <a:r>
              <a:rPr lang="en-US" dirty="0"/>
              <a:t> </a:t>
            </a:r>
            <a:r>
              <a:rPr lang="en-US" dirty="0" err="1"/>
              <a:t>và</a:t>
            </a:r>
            <a:r>
              <a:rPr lang="en-US" dirty="0"/>
              <a:t> </a:t>
            </a:r>
            <a:r>
              <a:rPr lang="en-US" dirty="0" err="1"/>
              <a:t>bị</a:t>
            </a:r>
            <a:r>
              <a:rPr lang="en-US" dirty="0"/>
              <a:t> </a:t>
            </a:r>
            <a:r>
              <a:rPr lang="en-US" dirty="0" err="1"/>
              <a:t>xâm</a:t>
            </a:r>
            <a:r>
              <a:rPr lang="en-US" dirty="0"/>
              <a:t> </a:t>
            </a:r>
            <a:r>
              <a:rPr lang="en-US" dirty="0" err="1"/>
              <a:t>nhập</a:t>
            </a:r>
            <a:r>
              <a:rPr lang="en-US" dirty="0"/>
              <a:t> </a:t>
            </a:r>
            <a:r>
              <a:rPr lang="en-US" dirty="0" err="1"/>
              <a:t>bởi</a:t>
            </a:r>
            <a:r>
              <a:rPr lang="en-US" dirty="0"/>
              <a:t> </a:t>
            </a:r>
            <a:r>
              <a:rPr lang="en-US" dirty="0" err="1"/>
              <a:t>tế</a:t>
            </a:r>
            <a:r>
              <a:rPr lang="en-US" dirty="0"/>
              <a:t> </a:t>
            </a:r>
            <a:r>
              <a:rPr lang="en-US" dirty="0" err="1"/>
              <a:t>bào</a:t>
            </a:r>
            <a:r>
              <a:rPr lang="en-US" dirty="0"/>
              <a:t> u</a:t>
            </a:r>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25</a:t>
            </a:fld>
            <a:endParaRPr lang="en-VN"/>
          </a:p>
        </p:txBody>
      </p:sp>
    </p:spTree>
    <p:extLst>
      <p:ext uri="{BB962C8B-B14F-4D97-AF65-F5344CB8AC3E}">
        <p14:creationId xmlns:p14="http://schemas.microsoft.com/office/powerpoint/2010/main" val="2515498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Both"/>
            </a:pPr>
            <a:r>
              <a:rPr lang="en-US" b="0" i="0" u="none" strike="noStrike" dirty="0">
                <a:solidFill>
                  <a:srgbClr val="1F1F1F"/>
                </a:solidFill>
                <a:effectLst/>
                <a:latin typeface="ElsevierGulliver"/>
              </a:rPr>
              <a:t>Whole organ histologic slice at the false cord level. The thyroid cartilage is composed of hyaline </a:t>
            </a:r>
            <a:r>
              <a:rPr lang="en-US" b="0" i="0" u="none" strike="noStrike" dirty="0" err="1">
                <a:solidFill>
                  <a:srgbClr val="1F1F1F"/>
                </a:solidFill>
                <a:effectLst/>
                <a:latin typeface="ElsevierGulliver"/>
              </a:rPr>
              <a:t>nonossified</a:t>
            </a:r>
            <a:r>
              <a:rPr lang="en-US" b="0" i="0" u="none" strike="noStrike" dirty="0">
                <a:solidFill>
                  <a:srgbClr val="1F1F1F"/>
                </a:solidFill>
                <a:effectLst/>
                <a:latin typeface="ElsevierGulliver"/>
              </a:rPr>
              <a:t> cartilage (</a:t>
            </a:r>
            <a:r>
              <a:rPr lang="en-US" b="0" i="1" u="none" strike="noStrike" dirty="0">
                <a:solidFill>
                  <a:srgbClr val="1F1F1F"/>
                </a:solidFill>
                <a:effectLst/>
                <a:latin typeface="ElsevierGulliver"/>
              </a:rPr>
              <a:t>white asterisk</a:t>
            </a:r>
            <a:r>
              <a:rPr lang="en-US" b="0" i="0" u="none" strike="noStrike" dirty="0">
                <a:solidFill>
                  <a:srgbClr val="1F1F1F"/>
                </a:solidFill>
                <a:effectLst/>
                <a:latin typeface="ElsevierGulliver"/>
              </a:rPr>
              <a:t>) and of ossified cartilage, which has a cortex (</a:t>
            </a:r>
            <a:r>
              <a:rPr lang="en-US" b="0" i="1" u="none" strike="noStrike" dirty="0">
                <a:solidFill>
                  <a:srgbClr val="1F1F1F"/>
                </a:solidFill>
                <a:effectLst/>
                <a:latin typeface="ElsevierGulliver"/>
              </a:rPr>
              <a:t>white arrows</a:t>
            </a:r>
            <a:r>
              <a:rPr lang="en-US" b="0" i="0" u="none" strike="noStrike" dirty="0">
                <a:solidFill>
                  <a:srgbClr val="1F1F1F"/>
                </a:solidFill>
                <a:effectLst/>
                <a:latin typeface="ElsevierGulliver"/>
              </a:rPr>
              <a:t>) and a marrow cavity containing </a:t>
            </a:r>
            <a:r>
              <a:rPr lang="en-US" b="0" i="0" u="sng" strike="noStrike" dirty="0">
                <a:solidFill>
                  <a:srgbClr val="1F1F1F"/>
                </a:solidFill>
                <a:effectLst/>
                <a:latin typeface="ElsevierGulliver"/>
                <a:hlinkClick r:id="rId3" tooltip="Learn more about adipose tissue from ScienceDirect's AI-generated Topic Pages"/>
              </a:rPr>
              <a:t>adipose tissue</a:t>
            </a:r>
            <a:r>
              <a:rPr lang="en-US" b="0" i="0" u="none" strike="noStrike" dirty="0">
                <a:solidFill>
                  <a:srgbClr val="1F1F1F"/>
                </a:solidFill>
                <a:effectLst/>
                <a:latin typeface="ElsevierGulliver"/>
              </a:rPr>
              <a:t> and bone </a:t>
            </a:r>
            <a:r>
              <a:rPr lang="en-US" b="0" i="0" u="sng" strike="noStrike" dirty="0">
                <a:solidFill>
                  <a:srgbClr val="1F1F1F"/>
                </a:solidFill>
                <a:effectLst/>
                <a:latin typeface="ElsevierGulliver"/>
                <a:hlinkClick r:id="rId4" tooltip="Learn more about trabeculae from ScienceDirect's AI-generated Topic Pages"/>
              </a:rPr>
              <a:t>trabeculae</a:t>
            </a:r>
            <a:r>
              <a:rPr lang="en-US" b="0" i="0" u="none" strike="noStrike" dirty="0">
                <a:solidFill>
                  <a:srgbClr val="1F1F1F"/>
                </a:solidFill>
                <a:effectLst/>
                <a:latin typeface="ElsevierGulliver"/>
              </a:rPr>
              <a:t> (</a:t>
            </a:r>
            <a:r>
              <a:rPr lang="en-US" b="0" i="1" u="none" strike="noStrike" dirty="0">
                <a:solidFill>
                  <a:srgbClr val="1F1F1F"/>
                </a:solidFill>
                <a:effectLst/>
                <a:latin typeface="ElsevierGulliver"/>
              </a:rPr>
              <a:t>large black asterisk</a:t>
            </a:r>
            <a:r>
              <a:rPr lang="en-US" b="0" i="0" u="none" strike="noStrike" dirty="0">
                <a:solidFill>
                  <a:srgbClr val="1F1F1F"/>
                </a:solidFill>
                <a:effectLst/>
                <a:latin typeface="ElsevierGulliver"/>
              </a:rPr>
              <a:t>). Small black asterisks indicate the posterior </a:t>
            </a:r>
            <a:r>
              <a:rPr lang="en-US" b="0" i="0" u="none" strike="noStrike" dirty="0" err="1">
                <a:solidFill>
                  <a:srgbClr val="1F1F1F"/>
                </a:solidFill>
                <a:effectLst/>
                <a:latin typeface="ElsevierGulliver"/>
              </a:rPr>
              <a:t>paraglottic</a:t>
            </a:r>
            <a:r>
              <a:rPr lang="en-US" b="0" i="0" u="none" strike="noStrike" dirty="0">
                <a:solidFill>
                  <a:srgbClr val="1F1F1F"/>
                </a:solidFill>
                <a:effectLst/>
                <a:latin typeface="ElsevierGulliver"/>
              </a:rPr>
              <a:t> space. Thyroarytenoid muscle fibers (tam) merged with the </a:t>
            </a:r>
            <a:r>
              <a:rPr lang="en-US" b="0" i="0" u="none" strike="noStrike" dirty="0" err="1">
                <a:solidFill>
                  <a:srgbClr val="1F1F1F"/>
                </a:solidFill>
                <a:effectLst/>
                <a:latin typeface="ElsevierGulliver"/>
              </a:rPr>
              <a:t>thyroglottic</a:t>
            </a:r>
            <a:r>
              <a:rPr lang="en-US" b="0" i="0" u="none" strike="noStrike" dirty="0">
                <a:solidFill>
                  <a:srgbClr val="1F1F1F"/>
                </a:solidFill>
                <a:effectLst/>
                <a:latin typeface="ElsevierGulliver"/>
              </a:rPr>
              <a:t> ligament laterally, body of the arytenoid cartilage (a) and vocal process (v). Axial T2 (</a:t>
            </a:r>
            <a:r>
              <a:rPr lang="en-US" b="0" i="1" u="none" strike="noStrike" dirty="0">
                <a:solidFill>
                  <a:srgbClr val="1F1F1F"/>
                </a:solidFill>
                <a:effectLst/>
                <a:latin typeface="ElsevierGulliver"/>
              </a:rPr>
              <a:t>B</a:t>
            </a:r>
            <a:r>
              <a:rPr lang="en-US" b="0" i="0" u="none" strike="noStrike" dirty="0">
                <a:solidFill>
                  <a:srgbClr val="1F1F1F"/>
                </a:solidFill>
                <a:effectLst/>
                <a:latin typeface="ElsevierGulliver"/>
              </a:rPr>
              <a:t>), T1 (</a:t>
            </a:r>
            <a:r>
              <a:rPr lang="en-US" b="0" i="1" u="none" strike="noStrike" dirty="0">
                <a:solidFill>
                  <a:srgbClr val="1F1F1F"/>
                </a:solidFill>
                <a:effectLst/>
                <a:latin typeface="ElsevierGulliver"/>
              </a:rPr>
              <a:t>C</a:t>
            </a:r>
            <a:r>
              <a:rPr lang="en-US" b="0" i="0" u="none" strike="noStrike" dirty="0">
                <a:solidFill>
                  <a:srgbClr val="1F1F1F"/>
                </a:solidFill>
                <a:effectLst/>
                <a:latin typeface="ElsevierGulliver"/>
              </a:rPr>
              <a:t>), contrast-enhanced T1 (</a:t>
            </a:r>
            <a:r>
              <a:rPr lang="en-US" b="0" i="1" u="none" strike="noStrike" dirty="0">
                <a:solidFill>
                  <a:srgbClr val="1F1F1F"/>
                </a:solidFill>
                <a:effectLst/>
                <a:latin typeface="ElsevierGulliver"/>
              </a:rPr>
              <a:t>D</a:t>
            </a:r>
            <a:r>
              <a:rPr lang="en-US" b="0" i="0" u="none" strike="noStrike" dirty="0">
                <a:solidFill>
                  <a:srgbClr val="1F1F1F"/>
                </a:solidFill>
                <a:effectLst/>
                <a:latin typeface="ElsevierGulliver"/>
              </a:rPr>
              <a:t>), b1000 (</a:t>
            </a:r>
            <a:r>
              <a:rPr lang="en-US" b="0" i="1" u="none" strike="noStrike" dirty="0">
                <a:solidFill>
                  <a:srgbClr val="1F1F1F"/>
                </a:solidFill>
                <a:effectLst/>
                <a:latin typeface="ElsevierGulliver"/>
              </a:rPr>
              <a:t>E</a:t>
            </a:r>
            <a:r>
              <a:rPr lang="en-US" b="0" i="0" u="none" strike="noStrike" dirty="0">
                <a:solidFill>
                  <a:srgbClr val="1F1F1F"/>
                </a:solidFill>
                <a:effectLst/>
                <a:latin typeface="ElsevierGulliver"/>
              </a:rPr>
              <a:t>), and ADC map (</a:t>
            </a:r>
            <a:r>
              <a:rPr lang="en-US" b="0" i="1" u="none" strike="noStrike" dirty="0">
                <a:solidFill>
                  <a:srgbClr val="1F1F1F"/>
                </a:solidFill>
                <a:effectLst/>
                <a:latin typeface="ElsevierGulliver"/>
              </a:rPr>
              <a:t>F</a:t>
            </a:r>
            <a:r>
              <a:rPr lang="en-US" b="0" i="0" u="none" strike="noStrike" dirty="0">
                <a:solidFill>
                  <a:srgbClr val="1F1F1F"/>
                </a:solidFill>
                <a:effectLst/>
                <a:latin typeface="ElsevierGulliver"/>
              </a:rPr>
              <a:t>) at the false cord level. </a:t>
            </a:r>
            <a:r>
              <a:rPr lang="en-US" b="0" i="0" u="none" strike="noStrike" dirty="0" err="1">
                <a:solidFill>
                  <a:srgbClr val="1F1F1F"/>
                </a:solidFill>
                <a:effectLst/>
                <a:latin typeface="ElsevierGulliver"/>
              </a:rPr>
              <a:t>Nonossified</a:t>
            </a:r>
            <a:r>
              <a:rPr lang="en-US" b="0" i="0" u="none" strike="noStrike" dirty="0">
                <a:solidFill>
                  <a:srgbClr val="1F1F1F"/>
                </a:solidFill>
                <a:effectLst/>
                <a:latin typeface="ElsevierGulliver"/>
              </a:rPr>
              <a:t> </a:t>
            </a:r>
            <a:r>
              <a:rPr lang="en-US" b="0" i="0" u="sng" strike="noStrike" dirty="0">
                <a:solidFill>
                  <a:srgbClr val="1F1F1F"/>
                </a:solidFill>
                <a:effectLst/>
                <a:latin typeface="ElsevierGulliver"/>
                <a:hlinkClick r:id="rId5" tooltip="Learn more about hyaline cartilage from ScienceDirect's AI-generated Topic Pages"/>
              </a:rPr>
              <a:t>hyaline cartilage</a:t>
            </a:r>
            <a:r>
              <a:rPr lang="en-US" b="0" i="0" u="none" strike="noStrike" dirty="0">
                <a:solidFill>
                  <a:srgbClr val="1F1F1F"/>
                </a:solidFill>
                <a:effectLst/>
                <a:latin typeface="ElsevierGulliver"/>
              </a:rPr>
              <a:t> (</a:t>
            </a:r>
            <a:r>
              <a:rPr lang="en-US" b="0" i="1" u="none" strike="noStrike" dirty="0">
                <a:solidFill>
                  <a:srgbClr val="1F1F1F"/>
                </a:solidFill>
                <a:effectLst/>
                <a:latin typeface="ElsevierGulliver"/>
              </a:rPr>
              <a:t>white asterisks</a:t>
            </a:r>
            <a:r>
              <a:rPr lang="en-US" b="0" i="0" u="none" strike="noStrike" dirty="0">
                <a:solidFill>
                  <a:srgbClr val="1F1F1F"/>
                </a:solidFill>
                <a:effectLst/>
                <a:latin typeface="ElsevierGulliver"/>
              </a:rPr>
              <a:t> in </a:t>
            </a:r>
            <a:r>
              <a:rPr lang="en-US" b="0" i="1" u="none" strike="noStrike" dirty="0">
                <a:solidFill>
                  <a:srgbClr val="1F1F1F"/>
                </a:solidFill>
                <a:effectLst/>
                <a:latin typeface="ElsevierGulliver"/>
              </a:rPr>
              <a:t>B</a:t>
            </a:r>
            <a:r>
              <a:rPr lang="en-US" b="0" i="0" u="none" strike="noStrike" dirty="0">
                <a:solidFill>
                  <a:srgbClr val="1F1F1F"/>
                </a:solidFill>
                <a:effectLst/>
                <a:latin typeface="ElsevierGulliver"/>
              </a:rPr>
              <a:t>, </a:t>
            </a:r>
            <a:r>
              <a:rPr lang="en-US" b="0" i="1" u="none" strike="noStrike" dirty="0">
                <a:solidFill>
                  <a:srgbClr val="1F1F1F"/>
                </a:solidFill>
                <a:effectLst/>
                <a:latin typeface="ElsevierGulliver"/>
              </a:rPr>
              <a:t>C</a:t>
            </a:r>
            <a:r>
              <a:rPr lang="en-US" b="0" i="0" u="none" strike="noStrike" dirty="0">
                <a:solidFill>
                  <a:srgbClr val="1F1F1F"/>
                </a:solidFill>
                <a:effectLst/>
                <a:latin typeface="ElsevierGulliver"/>
              </a:rPr>
              <a:t>, and </a:t>
            </a:r>
            <a:r>
              <a:rPr lang="en-US" b="0" i="1" u="none" strike="noStrike" dirty="0">
                <a:solidFill>
                  <a:srgbClr val="1F1F1F"/>
                </a:solidFill>
                <a:effectLst/>
                <a:latin typeface="ElsevierGulliver"/>
              </a:rPr>
              <a:t>D</a:t>
            </a:r>
            <a:r>
              <a:rPr lang="en-US" b="0" i="0" u="none" strike="noStrike" dirty="0">
                <a:solidFill>
                  <a:srgbClr val="1F1F1F"/>
                </a:solidFill>
                <a:effectLst/>
                <a:latin typeface="ElsevierGulliver"/>
              </a:rPr>
              <a:t>) and cortex of ossified cartilage (</a:t>
            </a:r>
            <a:r>
              <a:rPr lang="en-US" b="0" i="1" u="none" strike="noStrike" dirty="0">
                <a:solidFill>
                  <a:srgbClr val="1F1F1F"/>
                </a:solidFill>
                <a:effectLst/>
                <a:latin typeface="ElsevierGulliver"/>
              </a:rPr>
              <a:t>white arrows</a:t>
            </a:r>
            <a:r>
              <a:rPr lang="en-US" b="0" i="0" u="none" strike="noStrike" dirty="0">
                <a:solidFill>
                  <a:srgbClr val="1F1F1F"/>
                </a:solidFill>
                <a:effectLst/>
                <a:latin typeface="ElsevierGulliver"/>
              </a:rPr>
              <a:t> in </a:t>
            </a:r>
            <a:r>
              <a:rPr lang="en-US" b="0" i="1" u="none" strike="noStrike" dirty="0">
                <a:solidFill>
                  <a:srgbClr val="1F1F1F"/>
                </a:solidFill>
                <a:effectLst/>
                <a:latin typeface="ElsevierGulliver"/>
              </a:rPr>
              <a:t>B</a:t>
            </a:r>
            <a:r>
              <a:rPr lang="en-US" b="0" i="0" u="none" strike="noStrike" dirty="0">
                <a:solidFill>
                  <a:srgbClr val="1F1F1F"/>
                </a:solidFill>
                <a:effectLst/>
                <a:latin typeface="ElsevierGulliver"/>
              </a:rPr>
              <a:t>, </a:t>
            </a:r>
            <a:r>
              <a:rPr lang="en-US" b="0" i="1" u="none" strike="noStrike" dirty="0">
                <a:solidFill>
                  <a:srgbClr val="1F1F1F"/>
                </a:solidFill>
                <a:effectLst/>
                <a:latin typeface="ElsevierGulliver"/>
              </a:rPr>
              <a:t>C</a:t>
            </a:r>
            <a:r>
              <a:rPr lang="en-US" b="0" i="0" u="none" strike="noStrike" dirty="0">
                <a:solidFill>
                  <a:srgbClr val="1F1F1F"/>
                </a:solidFill>
                <a:effectLst/>
                <a:latin typeface="ElsevierGulliver"/>
              </a:rPr>
              <a:t>, and </a:t>
            </a:r>
            <a:r>
              <a:rPr lang="en-US" b="0" i="1" u="none" strike="noStrike" dirty="0">
                <a:solidFill>
                  <a:srgbClr val="1F1F1F"/>
                </a:solidFill>
                <a:effectLst/>
                <a:latin typeface="ElsevierGulliver"/>
              </a:rPr>
              <a:t>D</a:t>
            </a:r>
            <a:r>
              <a:rPr lang="en-US" b="0" i="0" u="none" strike="noStrike" dirty="0">
                <a:solidFill>
                  <a:srgbClr val="1F1F1F"/>
                </a:solidFill>
                <a:effectLst/>
                <a:latin typeface="ElsevierGulliver"/>
              </a:rPr>
              <a:t>) with a very low signal intensity on all sequences. The marrow of ossified cartilage (</a:t>
            </a:r>
            <a:r>
              <a:rPr lang="en-US" b="0" i="1" u="none" strike="noStrike" dirty="0">
                <a:solidFill>
                  <a:srgbClr val="1F1F1F"/>
                </a:solidFill>
                <a:effectLst/>
                <a:latin typeface="ElsevierGulliver"/>
              </a:rPr>
              <a:t>black asterisks</a:t>
            </a:r>
            <a:r>
              <a:rPr lang="en-US" b="0" i="0" u="none" strike="noStrike" dirty="0">
                <a:solidFill>
                  <a:srgbClr val="1F1F1F"/>
                </a:solidFill>
                <a:effectLst/>
                <a:latin typeface="ElsevierGulliver"/>
              </a:rPr>
              <a:t> in </a:t>
            </a:r>
            <a:r>
              <a:rPr lang="en-US" b="0" i="1" u="none" strike="noStrike" dirty="0">
                <a:solidFill>
                  <a:srgbClr val="1F1F1F"/>
                </a:solidFill>
                <a:effectLst/>
                <a:latin typeface="ElsevierGulliver"/>
              </a:rPr>
              <a:t>B</a:t>
            </a:r>
            <a:r>
              <a:rPr lang="en-US" b="0" i="0" u="none" strike="noStrike" dirty="0">
                <a:solidFill>
                  <a:srgbClr val="1F1F1F"/>
                </a:solidFill>
                <a:effectLst/>
                <a:latin typeface="ElsevierGulliver"/>
              </a:rPr>
              <a:t>, </a:t>
            </a:r>
            <a:r>
              <a:rPr lang="en-US" b="0" i="1" u="none" strike="noStrike" dirty="0">
                <a:solidFill>
                  <a:srgbClr val="1F1F1F"/>
                </a:solidFill>
                <a:effectLst/>
                <a:latin typeface="ElsevierGulliver"/>
              </a:rPr>
              <a:t>C</a:t>
            </a:r>
            <a:r>
              <a:rPr lang="en-US" b="0" i="0" u="none" strike="noStrike" dirty="0">
                <a:solidFill>
                  <a:srgbClr val="1F1F1F"/>
                </a:solidFill>
                <a:effectLst/>
                <a:latin typeface="ElsevierGulliver"/>
              </a:rPr>
              <a:t>, and </a:t>
            </a:r>
            <a:r>
              <a:rPr lang="en-US" b="0" i="1" u="none" strike="noStrike" dirty="0">
                <a:solidFill>
                  <a:srgbClr val="1F1F1F"/>
                </a:solidFill>
                <a:effectLst/>
                <a:latin typeface="ElsevierGulliver"/>
              </a:rPr>
              <a:t>D</a:t>
            </a:r>
            <a:r>
              <a:rPr lang="en-US" b="0" i="0" u="none" strike="noStrike" dirty="0">
                <a:solidFill>
                  <a:srgbClr val="1F1F1F"/>
                </a:solidFill>
                <a:effectLst/>
                <a:latin typeface="ElsevierGulliver"/>
              </a:rPr>
              <a:t>) has the signal intensity of fat and does not enhance. b1000 image (</a:t>
            </a:r>
            <a:r>
              <a:rPr lang="en-US" b="0" i="1" u="none" strike="noStrike" dirty="0">
                <a:solidFill>
                  <a:srgbClr val="1F1F1F"/>
                </a:solidFill>
                <a:effectLst/>
                <a:latin typeface="ElsevierGulliver"/>
              </a:rPr>
              <a:t>E</a:t>
            </a:r>
            <a:r>
              <a:rPr lang="en-US" b="0" i="0" u="none" strike="noStrike" dirty="0">
                <a:solidFill>
                  <a:srgbClr val="1F1F1F"/>
                </a:solidFill>
                <a:effectLst/>
                <a:latin typeface="ElsevierGulliver"/>
              </a:rPr>
              <a:t>) and ADC map (</a:t>
            </a:r>
            <a:r>
              <a:rPr lang="en-US" b="0" i="1" u="none" strike="noStrike" dirty="0">
                <a:solidFill>
                  <a:srgbClr val="1F1F1F"/>
                </a:solidFill>
                <a:effectLst/>
                <a:latin typeface="ElsevierGulliver"/>
              </a:rPr>
              <a:t>F</a:t>
            </a:r>
            <a:r>
              <a:rPr lang="en-US" b="0" i="0" u="none" strike="noStrike" dirty="0">
                <a:solidFill>
                  <a:srgbClr val="1F1F1F"/>
                </a:solidFill>
                <a:effectLst/>
                <a:latin typeface="ElsevierGulliver"/>
              </a:rPr>
              <a:t>) show that cartilages have a low signal intensity (</a:t>
            </a:r>
            <a:r>
              <a:rPr lang="en-US" b="0" i="1" u="none" strike="noStrike" dirty="0">
                <a:solidFill>
                  <a:srgbClr val="1F1F1F"/>
                </a:solidFill>
                <a:effectLst/>
                <a:latin typeface="ElsevierGulliver"/>
              </a:rPr>
              <a:t>arrows</a:t>
            </a:r>
            <a:r>
              <a:rPr lang="en-US" b="0" i="0" u="none" strike="noStrike" dirty="0">
                <a:solidFill>
                  <a:srgbClr val="1F1F1F"/>
                </a:solidFill>
                <a:effectLst/>
                <a:latin typeface="ElsevierGulliver"/>
              </a:rPr>
              <a:t> in </a:t>
            </a:r>
            <a:r>
              <a:rPr lang="en-US" b="0" i="1" u="none" strike="noStrike" dirty="0">
                <a:solidFill>
                  <a:srgbClr val="1F1F1F"/>
                </a:solidFill>
                <a:effectLst/>
                <a:latin typeface="ElsevierGulliver"/>
              </a:rPr>
              <a:t>E</a:t>
            </a:r>
            <a:r>
              <a:rPr lang="en-US" b="0" i="0" u="none" strike="noStrike" dirty="0">
                <a:solidFill>
                  <a:srgbClr val="1F1F1F"/>
                </a:solidFill>
                <a:effectLst/>
                <a:latin typeface="ElsevierGulliver"/>
              </a:rPr>
              <a:t> and </a:t>
            </a:r>
            <a:r>
              <a:rPr lang="en-US" b="0" i="1" u="none" strike="noStrike" dirty="0">
                <a:solidFill>
                  <a:srgbClr val="1F1F1F"/>
                </a:solidFill>
                <a:effectLst/>
                <a:latin typeface="ElsevierGulliver"/>
              </a:rPr>
              <a:t>F</a:t>
            </a:r>
            <a:r>
              <a:rPr lang="en-US" b="0" i="0" u="none" strike="noStrike" dirty="0">
                <a:solidFill>
                  <a:srgbClr val="1F1F1F"/>
                </a:solidFill>
                <a:effectLst/>
                <a:latin typeface="ElsevierGulliver"/>
              </a:rPr>
              <a:t>). Dashed arrows in B, C, and D point at fibers of the thyroarytenoid muscle merging with the </a:t>
            </a:r>
            <a:r>
              <a:rPr lang="en-US" b="0" i="0" u="none" strike="noStrike" dirty="0" err="1">
                <a:solidFill>
                  <a:srgbClr val="1F1F1F"/>
                </a:solidFill>
                <a:effectLst/>
                <a:latin typeface="ElsevierGulliver"/>
              </a:rPr>
              <a:t>thyroglottic</a:t>
            </a:r>
            <a:r>
              <a:rPr lang="en-US" b="0" i="0" u="none" strike="noStrike" dirty="0">
                <a:solidFill>
                  <a:srgbClr val="1F1F1F"/>
                </a:solidFill>
                <a:effectLst/>
                <a:latin typeface="ElsevierGulliver"/>
              </a:rPr>
              <a:t> ligament.</a:t>
            </a:r>
          </a:p>
          <a:p>
            <a:pPr marL="228600" indent="-228600">
              <a:buAutoNum type="alphaUcParenBoth"/>
            </a:pP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thanh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quản</a:t>
            </a:r>
            <a:r>
              <a:rPr lang="en-US" b="0" i="0" u="none" strike="noStrike" dirty="0">
                <a:solidFill>
                  <a:srgbClr val="1F1F1F"/>
                </a:solidFill>
                <a:effectLst/>
                <a:latin typeface="ElsevierGulliver"/>
              </a:rPr>
              <a:t> bao </a:t>
            </a:r>
            <a:r>
              <a:rPr lang="en-US" b="0" i="0" u="none" strike="noStrike" dirty="0" err="1">
                <a:solidFill>
                  <a:srgbClr val="1F1F1F"/>
                </a:solidFill>
                <a:effectLst/>
                <a:latin typeface="ElsevierGulliver"/>
              </a:rPr>
              <a:t>gồm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các</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giáp</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nhẫn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phễu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đều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là</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các</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hyaline </a:t>
            </a:r>
            <a:r>
              <a:rPr lang="en-US" b="0" i="0" u="none" strike="noStrike" dirty="0" err="1">
                <a:solidFill>
                  <a:srgbClr val="1F1F1F"/>
                </a:solidFill>
                <a:effectLst/>
                <a:latin typeface="ElsevierGulliver"/>
              </a:rPr>
              <a:t>có</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khả</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năng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cốt</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hoá</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tăng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theo</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tuổi</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nắp</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là</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elastic </a:t>
            </a:r>
            <a:r>
              <a:rPr lang="en-US" b="0" i="0" u="none" strike="noStrike" dirty="0" err="1">
                <a:solidFill>
                  <a:srgbClr val="1F1F1F"/>
                </a:solidFill>
                <a:effectLst/>
                <a:latin typeface="ElsevierGulliver"/>
              </a:rPr>
              <a:t>không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cốt</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hoá</a:t>
            </a:r>
            <a:r>
              <a:rPr lang="en-US" b="0" i="0" u="none" strike="noStrike" dirty="0">
                <a:solidFill>
                  <a:srgbClr val="1F1F1F"/>
                </a:solidFill>
                <a:effectLst/>
                <a:latin typeface="ElsevierGulliver"/>
              </a:rPr>
              <a:t> . </a:t>
            </a:r>
            <a:r>
              <a:rPr lang="en-US" b="0" i="0" u="none" strike="noStrike" dirty="0" err="1">
                <a:solidFill>
                  <a:srgbClr val="1F1F1F"/>
                </a:solidFill>
                <a:effectLst/>
                <a:latin typeface="ElsevierGulliver"/>
              </a:rPr>
              <a:t>Phần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không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cốt</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hoá</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có</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tỷ</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trọng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tương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đương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mô</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mềm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nên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khó</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phân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biệt</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ranh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giới</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với</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khối</a:t>
            </a:r>
            <a:r>
              <a:rPr lang="en-US" b="0" i="0" u="none" strike="noStrike" dirty="0">
                <a:solidFill>
                  <a:srgbClr val="1F1F1F"/>
                </a:solidFill>
                <a:effectLst/>
                <a:latin typeface="ElsevierGulliver"/>
              </a:rPr>
              <a:t> u </a:t>
            </a:r>
            <a:r>
              <a:rPr lang="en-US" b="0" i="0" u="none" strike="noStrike" dirty="0" err="1">
                <a:solidFill>
                  <a:srgbClr val="1F1F1F"/>
                </a:solidFill>
                <a:effectLst/>
                <a:latin typeface="ElsevierGulliver"/>
              </a:rPr>
              <a:t>trên</a:t>
            </a:r>
            <a:r>
              <a:rPr lang="en-US" b="0" i="0" u="none" strike="noStrike" dirty="0">
                <a:solidFill>
                  <a:srgbClr val="1F1F1F"/>
                </a:solidFill>
                <a:effectLst/>
                <a:latin typeface="ElsevierGulliver"/>
              </a:rPr>
              <a:t> CLVT. </a:t>
            </a:r>
            <a:r>
              <a:rPr lang="en-US" b="0" i="0" u="none" strike="noStrike" dirty="0" err="1">
                <a:solidFill>
                  <a:srgbClr val="1F1F1F"/>
                </a:solidFill>
                <a:effectLst/>
                <a:latin typeface="ElsevierGulliver"/>
              </a:rPr>
              <a:t>Phần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cốt</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hoá</a:t>
            </a:r>
            <a:r>
              <a:rPr lang="en-US" b="0" i="0" u="none" strike="noStrike" dirty="0">
                <a:solidFill>
                  <a:srgbClr val="1F1F1F"/>
                </a:solidFill>
                <a:effectLst/>
                <a:latin typeface="ElsevierGulliver"/>
              </a:rPr>
              <a:t> bao </a:t>
            </a:r>
            <a:r>
              <a:rPr lang="en-US" b="0" i="0" u="none" strike="noStrike" dirty="0" err="1">
                <a:solidFill>
                  <a:srgbClr val="1F1F1F"/>
                </a:solidFill>
                <a:effectLst/>
                <a:latin typeface="ElsevierGulliver"/>
              </a:rPr>
              <a:t>gồm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vỏ</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xương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ở</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ngoài</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và</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tuỷ</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ở</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trung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tâm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chứa</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mỡ</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và</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các</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bè</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xương</a:t>
            </a:r>
            <a:r>
              <a:rPr lang="en-US" b="0" i="0" u="none" strike="noStrike" dirty="0">
                <a:solidFill>
                  <a:srgbClr val="1F1F1F"/>
                </a:solidFill>
                <a:effectLst/>
                <a:latin typeface="ElsevierGulliver"/>
              </a:rPr>
              <a:t>.</a:t>
            </a:r>
          </a:p>
          <a:p>
            <a:pPr marL="228600" indent="-228600">
              <a:buAutoNum type="alphaUcParenBoth"/>
            </a:pPr>
            <a:r>
              <a:rPr lang="en-US" b="0" i="0" u="none" strike="noStrike" dirty="0" err="1">
                <a:solidFill>
                  <a:srgbClr val="1F1F1F"/>
                </a:solidFill>
                <a:effectLst/>
                <a:latin typeface="ElsevierGulliver"/>
              </a:rPr>
              <a:t>Lát</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cắt</a:t>
            </a:r>
            <a:r>
              <a:rPr lang="en-US" b="0" i="0" u="none" strike="noStrike" dirty="0">
                <a:solidFill>
                  <a:srgbClr val="1F1F1F"/>
                </a:solidFill>
                <a:effectLst/>
                <a:latin typeface="ElsevierGulliver"/>
              </a:rPr>
              <a:t> axial </a:t>
            </a:r>
            <a:r>
              <a:rPr lang="en-US" b="0" i="0" u="none" strike="noStrike" dirty="0" err="1">
                <a:solidFill>
                  <a:srgbClr val="1F1F1F"/>
                </a:solidFill>
                <a:effectLst/>
                <a:latin typeface="ElsevierGulliver"/>
              </a:rPr>
              <a:t>ngang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mức</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dây</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thanh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âm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giả</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xung</a:t>
            </a:r>
            <a:r>
              <a:rPr lang="en-US" b="0" i="0" u="none" strike="noStrike" dirty="0">
                <a:solidFill>
                  <a:srgbClr val="1F1F1F"/>
                </a:solidFill>
                <a:effectLst/>
                <a:latin typeface="ElsevierGulliver"/>
              </a:rPr>
              <a:t> T2, T1, T1 </a:t>
            </a:r>
            <a:r>
              <a:rPr lang="en-US" b="0" i="0" u="none" strike="noStrike" dirty="0" err="1">
                <a:solidFill>
                  <a:srgbClr val="1F1F1F"/>
                </a:solidFill>
                <a:effectLst/>
                <a:latin typeface="ElsevierGulliver"/>
              </a:rPr>
              <a:t>sau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tiêm</a:t>
            </a:r>
            <a:r>
              <a:rPr lang="en-US" b="0" i="0" u="none" strike="noStrike" dirty="0">
                <a:solidFill>
                  <a:srgbClr val="1F1F1F"/>
                </a:solidFill>
                <a:effectLst/>
                <a:latin typeface="ElsevierGulliver"/>
              </a:rPr>
              <a:t>, DWI, ADC: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hyalin </a:t>
            </a:r>
            <a:r>
              <a:rPr lang="en-US" b="0" i="0" u="none" strike="noStrike" dirty="0" err="1">
                <a:solidFill>
                  <a:srgbClr val="1F1F1F"/>
                </a:solidFill>
                <a:effectLst/>
                <a:latin typeface="ElsevierGulliver"/>
              </a:rPr>
              <a:t>không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cốt</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hoá</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và</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vỏ</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của</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phần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cốt</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hoá</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giảm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mạnh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tín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hiệu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trên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tất</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cả</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các</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chuỗi</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xung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Tuỷ</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của</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cốt</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hoá</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có</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tín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hiệu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của</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mỡ</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và</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không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ngấm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thuốc</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thanh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quản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bình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thường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không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hạn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chế</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khuếch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tán</a:t>
            </a:r>
            <a:r>
              <a:rPr lang="en-US" b="0" i="0" u="none" strike="noStrike" dirty="0">
                <a:solidFill>
                  <a:srgbClr val="1F1F1F"/>
                </a:solidFill>
                <a:effectLst/>
                <a:latin typeface="ElsevierGulliver"/>
              </a:rPr>
              <a:t>.</a:t>
            </a:r>
          </a:p>
        </p:txBody>
      </p:sp>
      <p:sp>
        <p:nvSpPr>
          <p:cNvPr id="4" name="Slide Number Placeholder 3"/>
          <p:cNvSpPr>
            <a:spLocks noGrp="1"/>
          </p:cNvSpPr>
          <p:nvPr>
            <p:ph type="sldNum" sz="quarter" idx="5"/>
          </p:nvPr>
        </p:nvSpPr>
        <p:spPr/>
        <p:txBody>
          <a:bodyPr/>
          <a:lstStyle/>
          <a:p>
            <a:fld id="{72155474-5776-6042-A346-15B04B07B9CC}" type="slidenum">
              <a:rPr lang="en-VN" smtClean="0"/>
              <a:t>26</a:t>
            </a:fld>
            <a:endParaRPr lang="en-VN"/>
          </a:p>
        </p:txBody>
      </p:sp>
    </p:spTree>
    <p:extLst>
      <p:ext uri="{BB962C8B-B14F-4D97-AF65-F5344CB8AC3E}">
        <p14:creationId xmlns:p14="http://schemas.microsoft.com/office/powerpoint/2010/main" val="2787871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Diagnostic Imaging in Head and neck cancer.</a:t>
            </a:r>
          </a:p>
          <a:p>
            <a:r>
              <a:rPr lang="en-VN" dirty="0"/>
              <a:t>Trên CLVT đặc xương của sụn thanh quản được định nghĩa là dày vỏ xương hoặc tăng tỷ trọng của tuỷ xương</a:t>
            </a:r>
          </a:p>
          <a:p>
            <a:r>
              <a:rPr lang="en-VN" dirty="0"/>
              <a:t>đặc xương không đối xứng khi so sánh 1 sụn phễu với cái còn lại, hoặc 1 bên của sụn nhẫn/ sụn giáp với bên đối diện có độ nhạy cao nhưng không đặc hiệu cho sự xâm lấn sụn thanh quản khi đánh giá trên CLVT</a:t>
            </a:r>
          </a:p>
          <a:p>
            <a:r>
              <a:rPr lang="en-VN" dirty="0"/>
              <a:t>Đặc biệt với sụn giáp, đặc xương không đối xứng ở 2 bên cánh sụn giáp mà ko có ăn mòn hay huỷ xương thì không nên chẩn đoán là xâm lấn sụn </a:t>
            </a:r>
          </a:p>
          <a:p>
            <a:r>
              <a:rPr lang="vi-VN" dirty="0"/>
              <a:t>Cả sự xâm lấn sụn giai đoạn sớm và những thay đổi viêm ở sụn thanh quản do vùng lân cận khối u đều có thể biểu hiện bằng sự gia tăng cốt hóa sụn (xơ cứng) trên CT</a:t>
            </a:r>
          </a:p>
          <a:p>
            <a:r>
              <a:rPr lang="vi-VN" dirty="0"/>
              <a:t>CLVT hạn chế trong việc đánh giá xâm lấn sụn thanh quản.</a:t>
            </a:r>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27</a:t>
            </a:fld>
            <a:endParaRPr lang="en-VN"/>
          </a:p>
        </p:txBody>
      </p:sp>
    </p:spTree>
    <p:extLst>
      <p:ext uri="{BB962C8B-B14F-4D97-AF65-F5344CB8AC3E}">
        <p14:creationId xmlns:p14="http://schemas.microsoft.com/office/powerpoint/2010/main" val="268288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Tiêu chuẩn chẩn đoán xâm lấn sụn thanh quản trên CLVT: dấu hiệu rõ ràng nhất là khi khối u phá huỷ sụn và xâm lấn ngoài thanh quản</a:t>
            </a:r>
          </a:p>
          <a:p>
            <a:pPr marL="171450" indent="-171450">
              <a:buFontTx/>
              <a:buChar char="-"/>
            </a:pPr>
            <a:r>
              <a:rPr lang="en-VN" dirty="0"/>
              <a:t>Sụn cốt hoá có dấu hiệu bị ăn mòn xương hoặc huỷ xương</a:t>
            </a:r>
          </a:p>
          <a:p>
            <a:pPr marL="171450" indent="-171450">
              <a:buFontTx/>
              <a:buChar char="-"/>
            </a:pPr>
            <a:r>
              <a:rPr lang="en-VN" dirty="0"/>
              <a:t>Với sụn nhẫn và sụn giáp: đặc xương rõ ở vỏ trong hoặc vỏ ngoài, hoặc tăng tỷ trọng của tuỷ xương cũng được coi là xâm lấn sụn. Dấu hiệu này ko áp dụng với sụn giáp.</a:t>
            </a:r>
          </a:p>
        </p:txBody>
      </p:sp>
      <p:sp>
        <p:nvSpPr>
          <p:cNvPr id="4" name="Slide Number Placeholder 3"/>
          <p:cNvSpPr>
            <a:spLocks noGrp="1"/>
          </p:cNvSpPr>
          <p:nvPr>
            <p:ph type="sldNum" sz="quarter" idx="5"/>
          </p:nvPr>
        </p:nvSpPr>
        <p:spPr/>
        <p:txBody>
          <a:bodyPr/>
          <a:lstStyle/>
          <a:p>
            <a:fld id="{72155474-5776-6042-A346-15B04B07B9CC}" type="slidenum">
              <a:rPr lang="en-VN" smtClean="0"/>
              <a:t>28</a:t>
            </a:fld>
            <a:endParaRPr lang="en-VN"/>
          </a:p>
        </p:txBody>
      </p:sp>
    </p:spTree>
    <p:extLst>
      <p:ext uri="{BB962C8B-B14F-4D97-AF65-F5344CB8AC3E}">
        <p14:creationId xmlns:p14="http://schemas.microsoft.com/office/powerpoint/2010/main" val="3705151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r>
              <a:rPr lang="en-VN" dirty="0"/>
              <a:t>iêu chuẩn chẩn đoán xâm lấn sụn thanh quản trên MRI với cả sụn cốt hoá và sụn không cốt hoá.</a:t>
            </a:r>
          </a:p>
          <a:p>
            <a:r>
              <a:rPr lang="en-US" dirty="0"/>
              <a:t>T</a:t>
            </a:r>
            <a:r>
              <a:rPr lang="en-VN" dirty="0"/>
              <a:t>heo tiêu chuẩn cũ: sụn bị xâm lấn giảm tín hiệu trên t1W, tín hiệu trung gian hoặc tăng trên T2W, ngấm thuốc bất kì sau tiêm</a:t>
            </a:r>
          </a:p>
          <a:p>
            <a:r>
              <a:rPr lang="en-VN" dirty="0"/>
              <a:t>Theo tiêu chuẩn mới: sụn bị xâm lấn giảm tín hiệu trên T1W, tín hiệu tương đương với khối u trên T2W, sau tiêm ngấm thuốc tương đương u. </a:t>
            </a:r>
          </a:p>
          <a:p>
            <a:r>
              <a:rPr lang="en-VN" dirty="0"/>
              <a:t>Sụn trong giai đoạn viêm quanh u giảm tín hiệu trên T1W, tăng tín hiệu mạnh hơn u trên T2W và ngấm thuốc mạnh hơn khối u. </a:t>
            </a:r>
          </a:p>
        </p:txBody>
      </p:sp>
      <p:sp>
        <p:nvSpPr>
          <p:cNvPr id="4" name="Slide Number Placeholder 3"/>
          <p:cNvSpPr>
            <a:spLocks noGrp="1"/>
          </p:cNvSpPr>
          <p:nvPr>
            <p:ph type="sldNum" sz="quarter" idx="5"/>
          </p:nvPr>
        </p:nvSpPr>
        <p:spPr/>
        <p:txBody>
          <a:bodyPr/>
          <a:lstStyle/>
          <a:p>
            <a:fld id="{72155474-5776-6042-A346-15B04B07B9CC}" type="slidenum">
              <a:rPr lang="en-VN" smtClean="0"/>
              <a:t>29</a:t>
            </a:fld>
            <a:endParaRPr lang="en-VN"/>
          </a:p>
        </p:txBody>
      </p:sp>
    </p:spTree>
    <p:extLst>
      <p:ext uri="{BB962C8B-B14F-4D97-AF65-F5344CB8AC3E}">
        <p14:creationId xmlns:p14="http://schemas.microsoft.com/office/powerpoint/2010/main" val="1799588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1F1F1F"/>
                </a:solidFill>
                <a:effectLst/>
                <a:latin typeface="ElsevierGulliver"/>
              </a:rPr>
              <a:t>Đây</a:t>
            </a:r>
            <a:r>
              <a:rPr lang="en-US" b="0" i="0" dirty="0">
                <a:solidFill>
                  <a:srgbClr val="1F1F1F"/>
                </a:solidFill>
                <a:effectLst/>
                <a:latin typeface="ElsevierGulliver"/>
              </a:rPr>
              <a:t> </a:t>
            </a:r>
            <a:r>
              <a:rPr lang="en-US" b="0" i="0" dirty="0" err="1">
                <a:solidFill>
                  <a:srgbClr val="1F1F1F"/>
                </a:solidFill>
                <a:effectLst/>
                <a:latin typeface="ElsevierGulliver"/>
              </a:rPr>
              <a:t>là</a:t>
            </a:r>
            <a:r>
              <a:rPr lang="en-US" b="0" i="0" dirty="0">
                <a:solidFill>
                  <a:srgbClr val="1F1F1F"/>
                </a:solidFill>
                <a:effectLst/>
                <a:latin typeface="ElsevierGulliver"/>
              </a:rPr>
              <a:t> </a:t>
            </a:r>
            <a:r>
              <a:rPr lang="en-US" b="0" i="0" dirty="0" err="1">
                <a:solidFill>
                  <a:srgbClr val="1F1F1F"/>
                </a:solidFill>
                <a:effectLst/>
                <a:latin typeface="ElsevierGulliver"/>
              </a:rPr>
              <a:t>ví</a:t>
            </a:r>
            <a:r>
              <a:rPr lang="en-US" b="0" i="0" dirty="0">
                <a:solidFill>
                  <a:srgbClr val="1F1F1F"/>
                </a:solidFill>
                <a:effectLst/>
                <a:latin typeface="ElsevierGulliver"/>
              </a:rPr>
              <a:t> </a:t>
            </a:r>
            <a:r>
              <a:rPr lang="en-US" b="0" i="0" dirty="0" err="1">
                <a:solidFill>
                  <a:srgbClr val="1F1F1F"/>
                </a:solidFill>
                <a:effectLst/>
                <a:latin typeface="ElsevierGulliver"/>
              </a:rPr>
              <a:t>dụ</a:t>
            </a:r>
            <a:r>
              <a:rPr lang="en-US" b="0" i="0" dirty="0">
                <a:solidFill>
                  <a:srgbClr val="1F1F1F"/>
                </a:solidFill>
                <a:effectLst/>
                <a:latin typeface="ElsevierGulliver"/>
              </a:rPr>
              <a:t> </a:t>
            </a:r>
            <a:r>
              <a:rPr lang="en-US" b="0" i="0" dirty="0" err="1">
                <a:solidFill>
                  <a:srgbClr val="1F1F1F"/>
                </a:solidFill>
                <a:effectLst/>
                <a:latin typeface="ElsevierGulliver"/>
              </a:rPr>
              <a:t>về</a:t>
            </a:r>
            <a:r>
              <a:rPr lang="en-US" b="0" i="0" dirty="0">
                <a:solidFill>
                  <a:srgbClr val="1F1F1F"/>
                </a:solidFill>
                <a:effectLst/>
                <a:latin typeface="ElsevierGulliver"/>
              </a:rPr>
              <a:t> </a:t>
            </a:r>
            <a:r>
              <a:rPr lang="en-US" b="0" i="0" dirty="0" err="1">
                <a:solidFill>
                  <a:srgbClr val="1F1F1F"/>
                </a:solidFill>
                <a:effectLst/>
                <a:latin typeface="ElsevierGulliver"/>
              </a:rPr>
              <a:t>khối</a:t>
            </a:r>
            <a:r>
              <a:rPr lang="en-US" b="0" i="0" dirty="0">
                <a:solidFill>
                  <a:srgbClr val="1F1F1F"/>
                </a:solidFill>
                <a:effectLst/>
                <a:latin typeface="ElsevierGulliver"/>
              </a:rPr>
              <a:t> u </a:t>
            </a:r>
            <a:r>
              <a:rPr lang="en-US" b="0" i="0" dirty="0" err="1">
                <a:solidFill>
                  <a:srgbClr val="1F1F1F"/>
                </a:solidFill>
                <a:effectLst/>
                <a:latin typeface="ElsevierGulliver"/>
              </a:rPr>
              <a:t>hạ</a:t>
            </a:r>
            <a:r>
              <a:rPr lang="en-US" b="0" i="0" dirty="0">
                <a:solidFill>
                  <a:srgbClr val="1F1F1F"/>
                </a:solidFill>
                <a:effectLst/>
                <a:latin typeface="ElsevierGulliver"/>
              </a:rPr>
              <a:t> </a:t>
            </a:r>
            <a:r>
              <a:rPr lang="en-US" b="0" i="0" dirty="0" err="1">
                <a:solidFill>
                  <a:srgbClr val="1F1F1F"/>
                </a:solidFill>
                <a:effectLst/>
                <a:latin typeface="ElsevierGulliver"/>
              </a:rPr>
              <a:t>thanh</a:t>
            </a:r>
            <a:r>
              <a:rPr lang="en-US" b="0" i="0" dirty="0">
                <a:solidFill>
                  <a:srgbClr val="1F1F1F"/>
                </a:solidFill>
                <a:effectLst/>
                <a:latin typeface="ElsevierGulliver"/>
              </a:rPr>
              <a:t> </a:t>
            </a:r>
            <a:r>
              <a:rPr lang="en-US" b="0" i="0" dirty="0" err="1">
                <a:solidFill>
                  <a:srgbClr val="1F1F1F"/>
                </a:solidFill>
                <a:effectLst/>
                <a:latin typeface="ElsevierGulliver"/>
              </a:rPr>
              <a:t>môn</a:t>
            </a:r>
            <a:r>
              <a:rPr lang="en-US" b="0" i="0" dirty="0">
                <a:solidFill>
                  <a:srgbClr val="1F1F1F"/>
                </a:solidFill>
                <a:effectLst/>
                <a:latin typeface="ElsevierGulliver"/>
              </a:rPr>
              <a:t> </a:t>
            </a:r>
            <a:r>
              <a:rPr lang="en-US" b="0" i="0" dirty="0" err="1">
                <a:solidFill>
                  <a:srgbClr val="1F1F1F"/>
                </a:solidFill>
                <a:effectLst/>
                <a:latin typeface="ElsevierGulliver"/>
              </a:rPr>
              <a:t>ở</a:t>
            </a:r>
            <a:r>
              <a:rPr lang="en-US" b="0" i="0" dirty="0">
                <a:solidFill>
                  <a:srgbClr val="1F1F1F"/>
                </a:solidFill>
                <a:effectLst/>
                <a:latin typeface="ElsevierGulliver"/>
              </a:rPr>
              <a:t> 1 BN </a:t>
            </a:r>
            <a:r>
              <a:rPr lang="en-US" b="0" i="0" dirty="0" err="1">
                <a:solidFill>
                  <a:srgbClr val="1F1F1F"/>
                </a:solidFill>
                <a:effectLst/>
                <a:latin typeface="ElsevierGulliver"/>
              </a:rPr>
              <a:t>đã</a:t>
            </a:r>
            <a:r>
              <a:rPr lang="en-US" b="0" i="0" dirty="0">
                <a:solidFill>
                  <a:srgbClr val="1F1F1F"/>
                </a:solidFill>
                <a:effectLst/>
                <a:latin typeface="ElsevierGulliver"/>
              </a:rPr>
              <a:t> </a:t>
            </a:r>
            <a:r>
              <a:rPr lang="en-US" b="0" i="0" dirty="0" err="1">
                <a:solidFill>
                  <a:srgbClr val="1F1F1F"/>
                </a:solidFill>
                <a:effectLst/>
                <a:latin typeface="ElsevierGulliver"/>
              </a:rPr>
              <a:t>có</a:t>
            </a:r>
            <a:r>
              <a:rPr lang="en-US" b="0" i="0" dirty="0">
                <a:solidFill>
                  <a:srgbClr val="1F1F1F"/>
                </a:solidFill>
                <a:effectLst/>
                <a:latin typeface="ElsevierGulliver"/>
              </a:rPr>
              <a:t> </a:t>
            </a:r>
            <a:r>
              <a:rPr lang="en-US" b="0" i="0" dirty="0" err="1">
                <a:solidFill>
                  <a:srgbClr val="1F1F1F"/>
                </a:solidFill>
                <a:effectLst/>
                <a:latin typeface="ElsevierGulliver"/>
              </a:rPr>
              <a:t>xâm</a:t>
            </a:r>
            <a:r>
              <a:rPr lang="en-US" b="0" i="0" dirty="0">
                <a:solidFill>
                  <a:srgbClr val="1F1F1F"/>
                </a:solidFill>
                <a:effectLst/>
                <a:latin typeface="ElsevierGulliver"/>
              </a:rPr>
              <a:t> </a:t>
            </a:r>
            <a:r>
              <a:rPr lang="en-US" b="0" i="0" dirty="0" err="1">
                <a:solidFill>
                  <a:srgbClr val="1F1F1F"/>
                </a:solidFill>
                <a:effectLst/>
                <a:latin typeface="ElsevierGulliver"/>
              </a:rPr>
              <a:t>lấn</a:t>
            </a:r>
            <a:r>
              <a:rPr lang="en-US" b="0" i="0" dirty="0">
                <a:solidFill>
                  <a:srgbClr val="1F1F1F"/>
                </a:solidFill>
                <a:effectLst/>
                <a:latin typeface="ElsevierGulliver"/>
              </a:rPr>
              <a:t> </a:t>
            </a:r>
            <a:r>
              <a:rPr lang="en-US" b="0" i="0" dirty="0" err="1">
                <a:solidFill>
                  <a:srgbClr val="1F1F1F"/>
                </a:solidFill>
                <a:effectLst/>
                <a:latin typeface="ElsevierGulliver"/>
              </a:rPr>
              <a:t>sụn</a:t>
            </a:r>
            <a:r>
              <a:rPr lang="en-US" b="0" i="0" dirty="0">
                <a:solidFill>
                  <a:srgbClr val="1F1F1F"/>
                </a:solidFill>
                <a:effectLst/>
                <a:latin typeface="ElsevierGulliver"/>
              </a:rPr>
              <a:t> </a:t>
            </a:r>
            <a:r>
              <a:rPr lang="en-US" b="0" i="0" dirty="0" err="1">
                <a:solidFill>
                  <a:srgbClr val="1F1F1F"/>
                </a:solidFill>
                <a:effectLst/>
                <a:latin typeface="ElsevierGulliver"/>
              </a:rPr>
              <a:t>và</a:t>
            </a:r>
            <a:r>
              <a:rPr lang="en-US" b="0" i="0" dirty="0">
                <a:solidFill>
                  <a:srgbClr val="1F1F1F"/>
                </a:solidFill>
                <a:effectLst/>
                <a:latin typeface="ElsevierGulliver"/>
              </a:rPr>
              <a:t> </a:t>
            </a:r>
            <a:r>
              <a:rPr lang="en-US" b="0" i="0" dirty="0" err="1">
                <a:solidFill>
                  <a:srgbClr val="1F1F1F"/>
                </a:solidFill>
                <a:effectLst/>
                <a:latin typeface="ElsevierGulliver"/>
              </a:rPr>
              <a:t>ngoài</a:t>
            </a:r>
            <a:r>
              <a:rPr lang="en-US" b="0" i="0" dirty="0">
                <a:solidFill>
                  <a:srgbClr val="1F1F1F"/>
                </a:solidFill>
                <a:effectLst/>
                <a:latin typeface="ElsevierGulliver"/>
              </a:rPr>
              <a:t> </a:t>
            </a:r>
            <a:r>
              <a:rPr lang="en-US" b="0" i="0" dirty="0" err="1">
                <a:solidFill>
                  <a:srgbClr val="1F1F1F"/>
                </a:solidFill>
                <a:effectLst/>
                <a:latin typeface="ElsevierGulliver"/>
              </a:rPr>
              <a:t>thanh</a:t>
            </a:r>
            <a:r>
              <a:rPr lang="en-US" b="0" i="0" dirty="0">
                <a:solidFill>
                  <a:srgbClr val="1F1F1F"/>
                </a:solidFill>
                <a:effectLst/>
                <a:latin typeface="ElsevierGulliver"/>
              </a:rPr>
              <a:t> </a:t>
            </a:r>
            <a:r>
              <a:rPr lang="en-US" b="0" i="0" dirty="0" err="1">
                <a:solidFill>
                  <a:srgbClr val="1F1F1F"/>
                </a:solidFill>
                <a:effectLst/>
                <a:latin typeface="ElsevierGulliver"/>
              </a:rPr>
              <a:t>quản</a:t>
            </a:r>
            <a:r>
              <a:rPr lang="en-US" b="0" i="0" dirty="0">
                <a:solidFill>
                  <a:srgbClr val="1F1F1F"/>
                </a:solidFill>
                <a:effectLst/>
                <a:latin typeface="ElsevierGulliver"/>
              </a:rPr>
              <a:t> </a:t>
            </a:r>
            <a:r>
              <a:rPr lang="en-US" b="0" i="0" dirty="0" err="1">
                <a:solidFill>
                  <a:srgbClr val="1F1F1F"/>
                </a:solidFill>
                <a:effectLst/>
                <a:latin typeface="ElsevierGulliver"/>
              </a:rPr>
              <a:t>nhưng</a:t>
            </a:r>
            <a:r>
              <a:rPr lang="en-US" b="0" i="0" dirty="0">
                <a:solidFill>
                  <a:srgbClr val="1F1F1F"/>
                </a:solidFill>
                <a:effectLst/>
                <a:latin typeface="ElsevierGulliver"/>
              </a:rPr>
              <a:t> </a:t>
            </a:r>
            <a:r>
              <a:rPr lang="en-US" b="0" i="0" dirty="0" err="1">
                <a:solidFill>
                  <a:srgbClr val="1F1F1F"/>
                </a:solidFill>
                <a:effectLst/>
                <a:latin typeface="ElsevierGulliver"/>
              </a:rPr>
              <a:t>đã</a:t>
            </a:r>
            <a:r>
              <a:rPr lang="en-US" b="0" i="0" dirty="0">
                <a:solidFill>
                  <a:srgbClr val="1F1F1F"/>
                </a:solidFill>
                <a:effectLst/>
                <a:latin typeface="ElsevierGulliver"/>
              </a:rPr>
              <a:t> </a:t>
            </a:r>
            <a:r>
              <a:rPr lang="en-US" b="0" i="0" dirty="0" err="1">
                <a:solidFill>
                  <a:srgbClr val="1F1F1F"/>
                </a:solidFill>
                <a:effectLst/>
                <a:latin typeface="ElsevierGulliver"/>
              </a:rPr>
              <a:t>bị</a:t>
            </a:r>
            <a:r>
              <a:rPr lang="en-US" b="0" i="0" dirty="0">
                <a:solidFill>
                  <a:srgbClr val="1F1F1F"/>
                </a:solidFill>
                <a:effectLst/>
                <a:latin typeface="ElsevierGulliver"/>
              </a:rPr>
              <a:t> miss </a:t>
            </a:r>
            <a:r>
              <a:rPr lang="en-US" b="0" i="0" dirty="0" err="1">
                <a:solidFill>
                  <a:srgbClr val="1F1F1F"/>
                </a:solidFill>
                <a:effectLst/>
                <a:latin typeface="ElsevierGulliver"/>
              </a:rPr>
              <a:t>trên</a:t>
            </a:r>
            <a:r>
              <a:rPr lang="en-US" b="0" i="0" dirty="0">
                <a:solidFill>
                  <a:srgbClr val="1F1F1F"/>
                </a:solidFill>
                <a:effectLst/>
                <a:latin typeface="ElsevierGulliver"/>
              </a:rPr>
              <a:t> CLVT </a:t>
            </a:r>
            <a:r>
              <a:rPr lang="en-US" b="0" i="0" dirty="0" err="1">
                <a:solidFill>
                  <a:srgbClr val="1F1F1F"/>
                </a:solidFill>
                <a:effectLst/>
                <a:latin typeface="ElsevierGulliver"/>
              </a:rPr>
              <a:t>và</a:t>
            </a:r>
            <a:r>
              <a:rPr lang="en-US" b="0" i="0" dirty="0">
                <a:solidFill>
                  <a:srgbClr val="1F1F1F"/>
                </a:solidFill>
                <a:effectLst/>
                <a:latin typeface="ElsevierGulliver"/>
              </a:rPr>
              <a:t> </a:t>
            </a:r>
            <a:r>
              <a:rPr lang="en-US" b="0" i="0" dirty="0" err="1">
                <a:solidFill>
                  <a:srgbClr val="1F1F1F"/>
                </a:solidFill>
                <a:effectLst/>
                <a:latin typeface="ElsevierGulliver"/>
              </a:rPr>
              <a:t>được</a:t>
            </a:r>
            <a:r>
              <a:rPr lang="en-US" b="0" i="0" dirty="0">
                <a:solidFill>
                  <a:srgbClr val="1F1F1F"/>
                </a:solidFill>
                <a:effectLst/>
                <a:latin typeface="ElsevierGulliver"/>
              </a:rPr>
              <a:t> </a:t>
            </a:r>
            <a:r>
              <a:rPr lang="en-US" b="0" i="0" dirty="0" err="1">
                <a:solidFill>
                  <a:srgbClr val="1F1F1F"/>
                </a:solidFill>
                <a:effectLst/>
                <a:latin typeface="ElsevierGulliver"/>
              </a:rPr>
              <a:t>chỉ</a:t>
            </a:r>
            <a:r>
              <a:rPr lang="en-US" b="0" i="0" dirty="0">
                <a:solidFill>
                  <a:srgbClr val="1F1F1F"/>
                </a:solidFill>
                <a:effectLst/>
                <a:latin typeface="ElsevierGulliver"/>
              </a:rPr>
              <a:t> </a:t>
            </a:r>
            <a:r>
              <a:rPr lang="en-US" b="0" i="0" dirty="0" err="1">
                <a:solidFill>
                  <a:srgbClr val="1F1F1F"/>
                </a:solidFill>
                <a:effectLst/>
                <a:latin typeface="ElsevierGulliver"/>
              </a:rPr>
              <a:t>ra</a:t>
            </a:r>
            <a:r>
              <a:rPr lang="en-US" b="0" i="0" dirty="0">
                <a:solidFill>
                  <a:srgbClr val="1F1F1F"/>
                </a:solidFill>
                <a:effectLst/>
                <a:latin typeface="ElsevierGulliver"/>
              </a:rPr>
              <a:t> </a:t>
            </a:r>
            <a:r>
              <a:rPr lang="en-US" b="0" i="0" dirty="0" err="1">
                <a:solidFill>
                  <a:srgbClr val="1F1F1F"/>
                </a:solidFill>
                <a:effectLst/>
                <a:latin typeface="ElsevierGulliver"/>
              </a:rPr>
              <a:t>trên</a:t>
            </a:r>
            <a:r>
              <a:rPr lang="en-US" b="0" i="0" dirty="0">
                <a:solidFill>
                  <a:srgbClr val="1F1F1F"/>
                </a:solidFill>
                <a:effectLst/>
                <a:latin typeface="ElsevierGulliver"/>
              </a:rPr>
              <a:t> MRI.</a:t>
            </a:r>
          </a:p>
          <a:p>
            <a:r>
              <a:rPr lang="en-US" b="0" i="0" dirty="0" err="1">
                <a:solidFill>
                  <a:srgbClr val="1F1F1F"/>
                </a:solidFill>
                <a:effectLst/>
                <a:latin typeface="ElsevierGulliver"/>
              </a:rPr>
              <a:t>Khối</a:t>
            </a:r>
            <a:r>
              <a:rPr lang="en-US" b="0" i="0" dirty="0">
                <a:solidFill>
                  <a:srgbClr val="1F1F1F"/>
                </a:solidFill>
                <a:effectLst/>
                <a:latin typeface="ElsevierGulliver"/>
              </a:rPr>
              <a:t> u </a:t>
            </a:r>
            <a:r>
              <a:rPr lang="en-US" b="0" i="0" dirty="0" err="1">
                <a:solidFill>
                  <a:srgbClr val="1F1F1F"/>
                </a:solidFill>
                <a:effectLst/>
                <a:latin typeface="ElsevierGulliver"/>
              </a:rPr>
              <a:t>chiếm</a:t>
            </a:r>
            <a:r>
              <a:rPr lang="en-US" b="0" i="0" dirty="0">
                <a:solidFill>
                  <a:srgbClr val="1F1F1F"/>
                </a:solidFill>
                <a:effectLst/>
                <a:latin typeface="ElsevierGulliver"/>
              </a:rPr>
              <a:t> </a:t>
            </a:r>
            <a:r>
              <a:rPr lang="en-US" b="0" i="0" dirty="0" err="1">
                <a:solidFill>
                  <a:srgbClr val="1F1F1F"/>
                </a:solidFill>
                <a:effectLst/>
                <a:latin typeface="ElsevierGulliver"/>
              </a:rPr>
              <a:t>gần</a:t>
            </a:r>
            <a:r>
              <a:rPr lang="en-US" b="0" i="0" dirty="0">
                <a:solidFill>
                  <a:srgbClr val="1F1F1F"/>
                </a:solidFill>
                <a:effectLst/>
                <a:latin typeface="ElsevierGulliver"/>
              </a:rPr>
              <a:t> </a:t>
            </a:r>
            <a:r>
              <a:rPr lang="en-US" b="0" i="0" dirty="0" err="1">
                <a:solidFill>
                  <a:srgbClr val="1F1F1F"/>
                </a:solidFill>
                <a:effectLst/>
                <a:latin typeface="ElsevierGulliver"/>
              </a:rPr>
              <a:t>hết</a:t>
            </a:r>
            <a:r>
              <a:rPr lang="en-US" b="0" i="0" dirty="0">
                <a:solidFill>
                  <a:srgbClr val="1F1F1F"/>
                </a:solidFill>
                <a:effectLst/>
                <a:latin typeface="ElsevierGulliver"/>
              </a:rPr>
              <a:t> chu vi </a:t>
            </a:r>
            <a:r>
              <a:rPr lang="en-US" b="0" i="0" dirty="0" err="1">
                <a:solidFill>
                  <a:srgbClr val="1F1F1F"/>
                </a:solidFill>
                <a:effectLst/>
                <a:latin typeface="ElsevierGulliver"/>
              </a:rPr>
              <a:t>hạ</a:t>
            </a:r>
            <a:r>
              <a:rPr lang="en-US" b="0" i="0" dirty="0">
                <a:solidFill>
                  <a:srgbClr val="1F1F1F"/>
                </a:solidFill>
                <a:effectLst/>
                <a:latin typeface="ElsevierGulliver"/>
              </a:rPr>
              <a:t> </a:t>
            </a:r>
            <a:r>
              <a:rPr lang="en-US" b="0" i="0" dirty="0" err="1">
                <a:solidFill>
                  <a:srgbClr val="1F1F1F"/>
                </a:solidFill>
                <a:effectLst/>
                <a:latin typeface="ElsevierGulliver"/>
              </a:rPr>
              <a:t>thanh</a:t>
            </a:r>
            <a:r>
              <a:rPr lang="en-US" b="0" i="0" dirty="0">
                <a:solidFill>
                  <a:srgbClr val="1F1F1F"/>
                </a:solidFill>
                <a:effectLst/>
                <a:latin typeface="ElsevierGulliver"/>
              </a:rPr>
              <a:t> </a:t>
            </a:r>
            <a:r>
              <a:rPr lang="en-US" b="0" i="0" dirty="0" err="1">
                <a:solidFill>
                  <a:srgbClr val="1F1F1F"/>
                </a:solidFill>
                <a:effectLst/>
                <a:latin typeface="ElsevierGulliver"/>
              </a:rPr>
              <a:t>môn</a:t>
            </a:r>
            <a:r>
              <a:rPr lang="en-US" b="0" i="0" dirty="0">
                <a:solidFill>
                  <a:srgbClr val="1F1F1F"/>
                </a:solidFill>
                <a:effectLst/>
                <a:latin typeface="ElsevierGulliver"/>
              </a:rPr>
              <a:t>. </a:t>
            </a:r>
            <a:r>
              <a:rPr lang="en-US" b="0" i="0" dirty="0" err="1">
                <a:solidFill>
                  <a:srgbClr val="1F1F1F"/>
                </a:solidFill>
                <a:effectLst/>
                <a:latin typeface="ElsevierGulliver"/>
              </a:rPr>
              <a:t>Sụn</a:t>
            </a:r>
            <a:r>
              <a:rPr lang="en-US" b="0" i="0" dirty="0">
                <a:solidFill>
                  <a:srgbClr val="1F1F1F"/>
                </a:solidFill>
                <a:effectLst/>
                <a:latin typeface="ElsevierGulliver"/>
              </a:rPr>
              <a:t> </a:t>
            </a:r>
            <a:r>
              <a:rPr lang="en-US" b="0" i="0" dirty="0" err="1">
                <a:solidFill>
                  <a:srgbClr val="1F1F1F"/>
                </a:solidFill>
                <a:effectLst/>
                <a:latin typeface="ElsevierGulliver"/>
              </a:rPr>
              <a:t>nhẫn</a:t>
            </a:r>
            <a:r>
              <a:rPr lang="en-US" b="0" i="0" dirty="0">
                <a:solidFill>
                  <a:srgbClr val="1F1F1F"/>
                </a:solidFill>
                <a:effectLst/>
                <a:latin typeface="ElsevierGulliver"/>
              </a:rPr>
              <a:t> </a:t>
            </a:r>
            <a:r>
              <a:rPr lang="en-US" b="0" i="0" dirty="0" err="1">
                <a:solidFill>
                  <a:srgbClr val="1F1F1F"/>
                </a:solidFill>
                <a:effectLst/>
                <a:latin typeface="ElsevierGulliver"/>
              </a:rPr>
              <a:t>cốt</a:t>
            </a:r>
            <a:r>
              <a:rPr lang="en-US" b="0" i="0" dirty="0">
                <a:solidFill>
                  <a:srgbClr val="1F1F1F"/>
                </a:solidFill>
                <a:effectLst/>
                <a:latin typeface="ElsevierGulliver"/>
              </a:rPr>
              <a:t> </a:t>
            </a:r>
            <a:r>
              <a:rPr lang="en-US" b="0" i="0" dirty="0" err="1">
                <a:solidFill>
                  <a:srgbClr val="1F1F1F"/>
                </a:solidFill>
                <a:effectLst/>
                <a:latin typeface="ElsevierGulliver"/>
              </a:rPr>
              <a:t>hoá</a:t>
            </a:r>
            <a:r>
              <a:rPr lang="en-US" b="0" i="0" dirty="0">
                <a:solidFill>
                  <a:srgbClr val="1F1F1F"/>
                </a:solidFill>
                <a:effectLst/>
                <a:latin typeface="ElsevierGulliver"/>
              </a:rPr>
              <a:t> </a:t>
            </a:r>
            <a:r>
              <a:rPr lang="en-US" b="0" i="0" dirty="0" err="1">
                <a:solidFill>
                  <a:srgbClr val="1F1F1F"/>
                </a:solidFill>
                <a:effectLst/>
                <a:latin typeface="ElsevierGulliver"/>
              </a:rPr>
              <a:t>ít</a:t>
            </a:r>
            <a:r>
              <a:rPr lang="en-US" b="0" i="0" dirty="0">
                <a:solidFill>
                  <a:srgbClr val="1F1F1F"/>
                </a:solidFill>
                <a:effectLst/>
                <a:latin typeface="ElsevierGulliver"/>
              </a:rPr>
              <a:t> </a:t>
            </a:r>
            <a:r>
              <a:rPr lang="en-US" b="0" i="0" dirty="0" err="1">
                <a:solidFill>
                  <a:srgbClr val="1F1F1F"/>
                </a:solidFill>
                <a:effectLst/>
                <a:latin typeface="ElsevierGulliver"/>
              </a:rPr>
              <a:t>và</a:t>
            </a:r>
            <a:r>
              <a:rPr lang="en-US" b="0" i="0" dirty="0">
                <a:solidFill>
                  <a:srgbClr val="1F1F1F"/>
                </a:solidFill>
                <a:effectLst/>
                <a:latin typeface="ElsevierGulliver"/>
              </a:rPr>
              <a:t> ko </a:t>
            </a:r>
            <a:r>
              <a:rPr lang="en-US" b="0" i="0" dirty="0" err="1">
                <a:solidFill>
                  <a:srgbClr val="1F1F1F"/>
                </a:solidFill>
                <a:effectLst/>
                <a:latin typeface="ElsevierGulliver"/>
              </a:rPr>
              <a:t>có</a:t>
            </a:r>
            <a:r>
              <a:rPr lang="en-US" b="0" i="0" dirty="0">
                <a:solidFill>
                  <a:srgbClr val="1F1F1F"/>
                </a:solidFill>
                <a:effectLst/>
                <a:latin typeface="ElsevierGulliver"/>
              </a:rPr>
              <a:t> </a:t>
            </a:r>
            <a:r>
              <a:rPr lang="en-US" b="0" i="0" dirty="0" err="1">
                <a:solidFill>
                  <a:srgbClr val="1F1F1F"/>
                </a:solidFill>
                <a:effectLst/>
                <a:latin typeface="ElsevierGulliver"/>
              </a:rPr>
              <a:t>dấu</a:t>
            </a:r>
            <a:r>
              <a:rPr lang="en-US" b="0" i="0" dirty="0">
                <a:solidFill>
                  <a:srgbClr val="1F1F1F"/>
                </a:solidFill>
                <a:effectLst/>
                <a:latin typeface="ElsevierGulliver"/>
              </a:rPr>
              <a:t> </a:t>
            </a:r>
            <a:r>
              <a:rPr lang="en-US" b="0" i="0" dirty="0" err="1">
                <a:solidFill>
                  <a:srgbClr val="1F1F1F"/>
                </a:solidFill>
                <a:effectLst/>
                <a:latin typeface="ElsevierGulliver"/>
              </a:rPr>
              <a:t>hiệu</a:t>
            </a:r>
            <a:r>
              <a:rPr lang="en-US" b="0" i="0" dirty="0">
                <a:solidFill>
                  <a:srgbClr val="1F1F1F"/>
                </a:solidFill>
                <a:effectLst/>
                <a:latin typeface="ElsevierGulliver"/>
              </a:rPr>
              <a:t> </a:t>
            </a:r>
            <a:r>
              <a:rPr lang="en-US" b="0" i="0" dirty="0" err="1">
                <a:solidFill>
                  <a:srgbClr val="1F1F1F"/>
                </a:solidFill>
                <a:effectLst/>
                <a:latin typeface="ElsevierGulliver"/>
              </a:rPr>
              <a:t>của</a:t>
            </a:r>
            <a:r>
              <a:rPr lang="en-US" b="0" i="0" dirty="0">
                <a:solidFill>
                  <a:srgbClr val="1F1F1F"/>
                </a:solidFill>
                <a:effectLst/>
                <a:latin typeface="ElsevierGulliver"/>
              </a:rPr>
              <a:t> </a:t>
            </a:r>
            <a:r>
              <a:rPr lang="en-US" b="0" i="0" dirty="0" err="1">
                <a:solidFill>
                  <a:srgbClr val="1F1F1F"/>
                </a:solidFill>
                <a:effectLst/>
                <a:latin typeface="ElsevierGulliver"/>
              </a:rPr>
              <a:t>sự</a:t>
            </a:r>
            <a:r>
              <a:rPr lang="en-US" b="0" i="0" dirty="0">
                <a:solidFill>
                  <a:srgbClr val="1F1F1F"/>
                </a:solidFill>
                <a:effectLst/>
                <a:latin typeface="ElsevierGulliver"/>
              </a:rPr>
              <a:t> </a:t>
            </a:r>
            <a:r>
              <a:rPr lang="en-US" b="0" i="0" dirty="0" err="1">
                <a:solidFill>
                  <a:srgbClr val="1F1F1F"/>
                </a:solidFill>
                <a:effectLst/>
                <a:latin typeface="ElsevierGulliver"/>
              </a:rPr>
              <a:t>xâm</a:t>
            </a:r>
            <a:r>
              <a:rPr lang="en-US" b="0" i="0" dirty="0">
                <a:solidFill>
                  <a:srgbClr val="1F1F1F"/>
                </a:solidFill>
                <a:effectLst/>
                <a:latin typeface="ElsevierGulliver"/>
              </a:rPr>
              <a:t> </a:t>
            </a:r>
            <a:r>
              <a:rPr lang="en-US" b="0" i="0" dirty="0" err="1">
                <a:solidFill>
                  <a:srgbClr val="1F1F1F"/>
                </a:solidFill>
                <a:effectLst/>
                <a:latin typeface="ElsevierGulliver"/>
              </a:rPr>
              <a:t>lấn</a:t>
            </a:r>
            <a:r>
              <a:rPr lang="en-US" b="0" i="0" dirty="0">
                <a:solidFill>
                  <a:srgbClr val="1F1F1F"/>
                </a:solidFill>
                <a:effectLst/>
                <a:latin typeface="ElsevierGulliver"/>
              </a:rPr>
              <a:t> </a:t>
            </a:r>
            <a:r>
              <a:rPr lang="en-US" b="0" i="0" dirty="0" err="1">
                <a:solidFill>
                  <a:srgbClr val="1F1F1F"/>
                </a:solidFill>
                <a:effectLst/>
                <a:latin typeface="ElsevierGulliver"/>
              </a:rPr>
              <a:t>sụn</a:t>
            </a:r>
            <a:r>
              <a:rPr lang="en-US" b="0" i="0" dirty="0">
                <a:solidFill>
                  <a:srgbClr val="1F1F1F"/>
                </a:solidFill>
                <a:effectLst/>
                <a:latin typeface="ElsevierGulliver"/>
              </a:rPr>
              <a:t> </a:t>
            </a:r>
            <a:r>
              <a:rPr lang="en-US" b="0" i="0" dirty="0" err="1">
                <a:solidFill>
                  <a:srgbClr val="1F1F1F"/>
                </a:solidFill>
                <a:effectLst/>
                <a:latin typeface="ElsevierGulliver"/>
              </a:rPr>
              <a:t>trên</a:t>
            </a:r>
            <a:r>
              <a:rPr lang="en-US" b="0" i="0" dirty="0">
                <a:solidFill>
                  <a:srgbClr val="1F1F1F"/>
                </a:solidFill>
                <a:effectLst/>
                <a:latin typeface="ElsevierGulliver"/>
              </a:rPr>
              <a:t> CLVT, </a:t>
            </a:r>
            <a:r>
              <a:rPr lang="en-US" b="0" i="0" dirty="0" err="1">
                <a:solidFill>
                  <a:srgbClr val="1F1F1F"/>
                </a:solidFill>
                <a:effectLst/>
                <a:latin typeface="ElsevierGulliver"/>
              </a:rPr>
              <a:t>mô</a:t>
            </a:r>
            <a:r>
              <a:rPr lang="en-US" b="0" i="0" dirty="0">
                <a:solidFill>
                  <a:srgbClr val="1F1F1F"/>
                </a:solidFill>
                <a:effectLst/>
                <a:latin typeface="ElsevierGulliver"/>
              </a:rPr>
              <a:t> </a:t>
            </a:r>
            <a:r>
              <a:rPr lang="en-US" b="0" i="0" dirty="0" err="1">
                <a:solidFill>
                  <a:srgbClr val="1F1F1F"/>
                </a:solidFill>
                <a:effectLst/>
                <a:latin typeface="ElsevierGulliver"/>
              </a:rPr>
              <a:t>mềm</a:t>
            </a:r>
            <a:r>
              <a:rPr lang="en-US" b="0" i="0" dirty="0">
                <a:solidFill>
                  <a:srgbClr val="1F1F1F"/>
                </a:solidFill>
                <a:effectLst/>
                <a:latin typeface="ElsevierGulliver"/>
              </a:rPr>
              <a:t> </a:t>
            </a:r>
            <a:r>
              <a:rPr lang="en-US" b="0" i="0" dirty="0" err="1">
                <a:solidFill>
                  <a:srgbClr val="1F1F1F"/>
                </a:solidFill>
                <a:effectLst/>
                <a:latin typeface="ElsevierGulliver"/>
              </a:rPr>
              <a:t>cổ</a:t>
            </a:r>
            <a:r>
              <a:rPr lang="en-US" b="0" i="0" dirty="0">
                <a:solidFill>
                  <a:srgbClr val="1F1F1F"/>
                </a:solidFill>
                <a:effectLst/>
                <a:latin typeface="ElsevierGulliver"/>
              </a:rPr>
              <a:t> </a:t>
            </a:r>
            <a:r>
              <a:rPr lang="en-US" b="0" i="0" dirty="0" err="1">
                <a:solidFill>
                  <a:srgbClr val="1F1F1F"/>
                </a:solidFill>
                <a:effectLst/>
                <a:latin typeface="ElsevierGulliver"/>
              </a:rPr>
              <a:t>cũng</a:t>
            </a:r>
            <a:r>
              <a:rPr lang="en-US" b="0" i="0" dirty="0">
                <a:solidFill>
                  <a:srgbClr val="1F1F1F"/>
                </a:solidFill>
                <a:effectLst/>
                <a:latin typeface="ElsevierGulliver"/>
              </a:rPr>
              <a:t> ko </a:t>
            </a:r>
            <a:r>
              <a:rPr lang="en-US" b="0" i="0" dirty="0" err="1">
                <a:solidFill>
                  <a:srgbClr val="1F1F1F"/>
                </a:solidFill>
                <a:effectLst/>
                <a:latin typeface="ElsevierGulliver"/>
              </a:rPr>
              <a:t>thấy</a:t>
            </a:r>
            <a:r>
              <a:rPr lang="en-US" b="0" i="0" dirty="0">
                <a:solidFill>
                  <a:srgbClr val="1F1F1F"/>
                </a:solidFill>
                <a:effectLst/>
                <a:latin typeface="ElsevierGulliver"/>
              </a:rPr>
              <a:t> </a:t>
            </a:r>
            <a:r>
              <a:rPr lang="en-US" b="0" i="0" dirty="0" err="1">
                <a:solidFill>
                  <a:srgbClr val="1F1F1F"/>
                </a:solidFill>
                <a:effectLst/>
                <a:latin typeface="ElsevierGulliver"/>
              </a:rPr>
              <a:t>có</a:t>
            </a:r>
            <a:r>
              <a:rPr lang="en-US" b="0" i="0" dirty="0">
                <a:solidFill>
                  <a:srgbClr val="1F1F1F"/>
                </a:solidFill>
                <a:effectLst/>
                <a:latin typeface="ElsevierGulliver"/>
              </a:rPr>
              <a:t> </a:t>
            </a:r>
            <a:r>
              <a:rPr lang="en-US" b="0" i="0" dirty="0" err="1">
                <a:solidFill>
                  <a:srgbClr val="1F1F1F"/>
                </a:solidFill>
                <a:effectLst/>
                <a:latin typeface="ElsevierGulliver"/>
              </a:rPr>
              <a:t>bất</a:t>
            </a:r>
            <a:r>
              <a:rPr lang="en-US" b="0" i="0" dirty="0">
                <a:solidFill>
                  <a:srgbClr val="1F1F1F"/>
                </a:solidFill>
                <a:effectLst/>
                <a:latin typeface="ElsevierGulliver"/>
              </a:rPr>
              <a:t> </a:t>
            </a:r>
            <a:r>
              <a:rPr lang="en-US" b="0" i="0" dirty="0" err="1">
                <a:solidFill>
                  <a:srgbClr val="1F1F1F"/>
                </a:solidFill>
                <a:effectLst/>
                <a:latin typeface="ElsevierGulliver"/>
              </a:rPr>
              <a:t>thường</a:t>
            </a:r>
            <a:r>
              <a:rPr lang="en-US" b="0" i="0" dirty="0">
                <a:solidFill>
                  <a:srgbClr val="1F1F1F"/>
                </a:solidFill>
                <a:effectLst/>
                <a:latin typeface="ElsevierGulliver"/>
              </a:rPr>
              <a:t>. MRI </a:t>
            </a:r>
            <a:r>
              <a:rPr lang="en-US" b="0" i="0" dirty="0" err="1">
                <a:solidFill>
                  <a:srgbClr val="1F1F1F"/>
                </a:solidFill>
                <a:effectLst/>
                <a:latin typeface="ElsevierGulliver"/>
              </a:rPr>
              <a:t>ở</a:t>
            </a:r>
            <a:r>
              <a:rPr lang="en-US" b="0" i="0" dirty="0">
                <a:solidFill>
                  <a:srgbClr val="1F1F1F"/>
                </a:solidFill>
                <a:effectLst/>
                <a:latin typeface="ElsevierGulliver"/>
              </a:rPr>
              <a:t> </a:t>
            </a:r>
            <a:r>
              <a:rPr lang="en-US" b="0" i="0" dirty="0" err="1">
                <a:solidFill>
                  <a:srgbClr val="1F1F1F"/>
                </a:solidFill>
                <a:effectLst/>
                <a:latin typeface="ElsevierGulliver"/>
              </a:rPr>
              <a:t>cùng</a:t>
            </a:r>
            <a:r>
              <a:rPr lang="en-US" b="0" i="0" dirty="0">
                <a:solidFill>
                  <a:srgbClr val="1F1F1F"/>
                </a:solidFill>
                <a:effectLst/>
                <a:latin typeface="ElsevierGulliver"/>
              </a:rPr>
              <a:t> </a:t>
            </a:r>
            <a:r>
              <a:rPr lang="en-US" b="0" i="0" dirty="0" err="1">
                <a:solidFill>
                  <a:srgbClr val="1F1F1F"/>
                </a:solidFill>
                <a:effectLst/>
                <a:latin typeface="ElsevierGulliver"/>
              </a:rPr>
              <a:t>lát</a:t>
            </a:r>
            <a:r>
              <a:rPr lang="en-US" b="0" i="0" dirty="0">
                <a:solidFill>
                  <a:srgbClr val="1F1F1F"/>
                </a:solidFill>
                <a:effectLst/>
                <a:latin typeface="ElsevierGulliver"/>
              </a:rPr>
              <a:t> </a:t>
            </a:r>
            <a:r>
              <a:rPr lang="en-US" b="0" i="0" dirty="0" err="1">
                <a:solidFill>
                  <a:srgbClr val="1F1F1F"/>
                </a:solidFill>
                <a:effectLst/>
                <a:latin typeface="ElsevierGulliver"/>
              </a:rPr>
              <a:t>cắt</a:t>
            </a:r>
            <a:r>
              <a:rPr lang="en-US" b="0" i="0" dirty="0">
                <a:solidFill>
                  <a:srgbClr val="1F1F1F"/>
                </a:solidFill>
                <a:effectLst/>
                <a:latin typeface="ElsevierGulliver"/>
              </a:rPr>
              <a:t> </a:t>
            </a:r>
            <a:r>
              <a:rPr lang="en-US" b="0" i="0" dirty="0" err="1">
                <a:solidFill>
                  <a:srgbClr val="1F1F1F"/>
                </a:solidFill>
                <a:effectLst/>
                <a:latin typeface="ElsevierGulliver"/>
              </a:rPr>
              <a:t>cũng</a:t>
            </a:r>
            <a:r>
              <a:rPr lang="en-US" b="0" i="0" dirty="0">
                <a:solidFill>
                  <a:srgbClr val="1F1F1F"/>
                </a:solidFill>
                <a:effectLst/>
                <a:latin typeface="ElsevierGulliver"/>
              </a:rPr>
              <a:t> </a:t>
            </a:r>
            <a:r>
              <a:rPr lang="en-US" b="0" i="0" dirty="0" err="1">
                <a:solidFill>
                  <a:srgbClr val="1F1F1F"/>
                </a:solidFill>
                <a:effectLst/>
                <a:latin typeface="ElsevierGulliver"/>
              </a:rPr>
              <a:t>ở</a:t>
            </a:r>
            <a:r>
              <a:rPr lang="en-US" b="0" i="0" dirty="0">
                <a:solidFill>
                  <a:srgbClr val="1F1F1F"/>
                </a:solidFill>
                <a:effectLst/>
                <a:latin typeface="ElsevierGulliver"/>
              </a:rPr>
              <a:t> Bn </a:t>
            </a:r>
            <a:r>
              <a:rPr lang="en-US" b="0" i="0" dirty="0" err="1">
                <a:solidFill>
                  <a:srgbClr val="1F1F1F"/>
                </a:solidFill>
                <a:effectLst/>
                <a:latin typeface="ElsevierGulliver"/>
              </a:rPr>
              <a:t>này</a:t>
            </a:r>
            <a:r>
              <a:rPr lang="en-US" b="0" i="0" dirty="0">
                <a:solidFill>
                  <a:srgbClr val="1F1F1F"/>
                </a:solidFill>
                <a:effectLst/>
                <a:latin typeface="ElsevierGulliver"/>
              </a:rPr>
              <a:t> </a:t>
            </a:r>
            <a:r>
              <a:rPr lang="en-US" b="0" i="0" dirty="0" err="1">
                <a:solidFill>
                  <a:srgbClr val="1F1F1F"/>
                </a:solidFill>
                <a:effectLst/>
                <a:latin typeface="ElsevierGulliver"/>
              </a:rPr>
              <a:t>xung</a:t>
            </a:r>
            <a:r>
              <a:rPr lang="en-US" b="0" i="0" dirty="0">
                <a:solidFill>
                  <a:srgbClr val="1F1F1F"/>
                </a:solidFill>
                <a:effectLst/>
                <a:latin typeface="ElsevierGulliver"/>
              </a:rPr>
              <a:t> T2, </a:t>
            </a:r>
            <a:r>
              <a:rPr lang="en-US" b="0" i="0" dirty="0" err="1">
                <a:solidFill>
                  <a:srgbClr val="1F1F1F"/>
                </a:solidFill>
                <a:effectLst/>
                <a:latin typeface="ElsevierGulliver"/>
              </a:rPr>
              <a:t>phần</a:t>
            </a:r>
            <a:r>
              <a:rPr lang="en-US" b="0" i="0" dirty="0">
                <a:solidFill>
                  <a:srgbClr val="1F1F1F"/>
                </a:solidFill>
                <a:effectLst/>
                <a:latin typeface="ElsevierGulliver"/>
              </a:rPr>
              <a:t> </a:t>
            </a:r>
            <a:r>
              <a:rPr lang="en-US" b="0" i="0" dirty="0" err="1">
                <a:solidFill>
                  <a:srgbClr val="1F1F1F"/>
                </a:solidFill>
                <a:effectLst/>
                <a:latin typeface="ElsevierGulliver"/>
              </a:rPr>
              <a:t>sụn</a:t>
            </a:r>
            <a:r>
              <a:rPr lang="en-US" b="0" i="0" dirty="0">
                <a:solidFill>
                  <a:srgbClr val="1F1F1F"/>
                </a:solidFill>
                <a:effectLst/>
                <a:latin typeface="ElsevierGulliver"/>
              </a:rPr>
              <a:t> </a:t>
            </a:r>
            <a:r>
              <a:rPr lang="en-US" b="0" i="0" dirty="0" err="1">
                <a:solidFill>
                  <a:srgbClr val="1F1F1F"/>
                </a:solidFill>
                <a:effectLst/>
                <a:latin typeface="ElsevierGulliver"/>
              </a:rPr>
              <a:t>nhẫn</a:t>
            </a:r>
            <a:r>
              <a:rPr lang="en-US" b="0" i="0" dirty="0">
                <a:solidFill>
                  <a:srgbClr val="1F1F1F"/>
                </a:solidFill>
                <a:effectLst/>
                <a:latin typeface="ElsevierGulliver"/>
              </a:rPr>
              <a:t> </a:t>
            </a:r>
            <a:r>
              <a:rPr lang="en-US" b="0" i="0" dirty="0" err="1">
                <a:solidFill>
                  <a:srgbClr val="1F1F1F"/>
                </a:solidFill>
                <a:effectLst/>
                <a:latin typeface="ElsevierGulliver"/>
              </a:rPr>
              <a:t>phía</a:t>
            </a:r>
            <a:r>
              <a:rPr lang="en-US" b="0" i="0" dirty="0">
                <a:solidFill>
                  <a:srgbClr val="1F1F1F"/>
                </a:solidFill>
                <a:effectLst/>
                <a:latin typeface="ElsevierGulliver"/>
              </a:rPr>
              <a:t> </a:t>
            </a:r>
            <a:r>
              <a:rPr lang="en-US" b="0" i="0" dirty="0" err="1">
                <a:solidFill>
                  <a:srgbClr val="1F1F1F"/>
                </a:solidFill>
                <a:effectLst/>
                <a:latin typeface="ElsevierGulliver"/>
              </a:rPr>
              <a:t>trước</a:t>
            </a:r>
            <a:r>
              <a:rPr lang="en-US" b="0" i="0" dirty="0">
                <a:solidFill>
                  <a:srgbClr val="1F1F1F"/>
                </a:solidFill>
                <a:effectLst/>
                <a:latin typeface="ElsevierGulliver"/>
              </a:rPr>
              <a:t> </a:t>
            </a:r>
            <a:r>
              <a:rPr lang="en-US" b="0" i="0" dirty="0" err="1">
                <a:solidFill>
                  <a:srgbClr val="1F1F1F"/>
                </a:solidFill>
                <a:effectLst/>
                <a:latin typeface="ElsevierGulliver"/>
              </a:rPr>
              <a:t>chưa</a:t>
            </a:r>
            <a:r>
              <a:rPr lang="en-US" b="0" i="0" dirty="0">
                <a:solidFill>
                  <a:srgbClr val="1F1F1F"/>
                </a:solidFill>
                <a:effectLst/>
                <a:latin typeface="ElsevierGulliver"/>
              </a:rPr>
              <a:t> </a:t>
            </a:r>
            <a:r>
              <a:rPr lang="en-US" b="0" i="0" dirty="0" err="1">
                <a:solidFill>
                  <a:srgbClr val="1F1F1F"/>
                </a:solidFill>
                <a:effectLst/>
                <a:latin typeface="ElsevierGulliver"/>
              </a:rPr>
              <a:t>cốt</a:t>
            </a:r>
            <a:r>
              <a:rPr lang="en-US" b="0" i="0" dirty="0">
                <a:solidFill>
                  <a:srgbClr val="1F1F1F"/>
                </a:solidFill>
                <a:effectLst/>
                <a:latin typeface="ElsevierGulliver"/>
              </a:rPr>
              <a:t> </a:t>
            </a:r>
            <a:r>
              <a:rPr lang="en-US" b="0" i="0" dirty="0" err="1">
                <a:solidFill>
                  <a:srgbClr val="1F1F1F"/>
                </a:solidFill>
                <a:effectLst/>
                <a:latin typeface="ElsevierGulliver"/>
              </a:rPr>
              <a:t>hoá</a:t>
            </a:r>
            <a:r>
              <a:rPr lang="en-US" b="0" i="0" dirty="0">
                <a:solidFill>
                  <a:srgbClr val="1F1F1F"/>
                </a:solidFill>
                <a:effectLst/>
                <a:latin typeface="ElsevierGulliver"/>
              </a:rPr>
              <a:t> </a:t>
            </a:r>
            <a:r>
              <a:rPr lang="en-US" b="0" i="0" dirty="0" err="1">
                <a:solidFill>
                  <a:srgbClr val="1F1F1F"/>
                </a:solidFill>
                <a:effectLst/>
                <a:latin typeface="ElsevierGulliver"/>
              </a:rPr>
              <a:t>giảm</a:t>
            </a:r>
            <a:r>
              <a:rPr lang="en-US" b="0" i="0" dirty="0">
                <a:solidFill>
                  <a:srgbClr val="1F1F1F"/>
                </a:solidFill>
                <a:effectLst/>
                <a:latin typeface="ElsevierGulliver"/>
              </a:rPr>
              <a:t> </a:t>
            </a:r>
            <a:r>
              <a:rPr lang="en-US" b="0" i="0" dirty="0" err="1">
                <a:solidFill>
                  <a:srgbClr val="1F1F1F"/>
                </a:solidFill>
                <a:effectLst/>
                <a:latin typeface="ElsevierGulliver"/>
              </a:rPr>
              <a:t>tín</a:t>
            </a:r>
            <a:r>
              <a:rPr lang="en-US" b="0" i="0" dirty="0">
                <a:solidFill>
                  <a:srgbClr val="1F1F1F"/>
                </a:solidFill>
                <a:effectLst/>
                <a:latin typeface="ElsevierGulliver"/>
              </a:rPr>
              <a:t> </a:t>
            </a:r>
            <a:r>
              <a:rPr lang="en-US" b="0" i="0" dirty="0" err="1">
                <a:solidFill>
                  <a:srgbClr val="1F1F1F"/>
                </a:solidFill>
                <a:effectLst/>
                <a:latin typeface="ElsevierGulliver"/>
              </a:rPr>
              <a:t>hiệu</a:t>
            </a:r>
            <a:r>
              <a:rPr lang="en-US" b="0" i="0" dirty="0">
                <a:solidFill>
                  <a:srgbClr val="1F1F1F"/>
                </a:solidFill>
                <a:effectLst/>
                <a:latin typeface="ElsevierGulliver"/>
              </a:rPr>
              <a:t> </a:t>
            </a:r>
            <a:r>
              <a:rPr lang="en-US" b="0" i="0" dirty="0" err="1">
                <a:solidFill>
                  <a:srgbClr val="1F1F1F"/>
                </a:solidFill>
                <a:effectLst/>
                <a:latin typeface="ElsevierGulliver"/>
              </a:rPr>
              <a:t>trên</a:t>
            </a:r>
            <a:r>
              <a:rPr lang="en-US" b="0" i="0" dirty="0">
                <a:solidFill>
                  <a:srgbClr val="1F1F1F"/>
                </a:solidFill>
                <a:effectLst/>
                <a:latin typeface="ElsevierGulliver"/>
              </a:rPr>
              <a:t> T2W, </a:t>
            </a:r>
            <a:r>
              <a:rPr lang="en-US" b="0" i="0" dirty="0" err="1">
                <a:solidFill>
                  <a:srgbClr val="1F1F1F"/>
                </a:solidFill>
                <a:effectLst/>
                <a:latin typeface="ElsevierGulliver"/>
              </a:rPr>
              <a:t>lưu</a:t>
            </a:r>
            <a:r>
              <a:rPr lang="en-US" b="0" i="0" dirty="0">
                <a:solidFill>
                  <a:srgbClr val="1F1F1F"/>
                </a:solidFill>
                <a:effectLst/>
                <a:latin typeface="ElsevierGulliver"/>
              </a:rPr>
              <a:t> </a:t>
            </a:r>
            <a:r>
              <a:rPr lang="en-US" b="0" i="0" dirty="0" err="1">
                <a:solidFill>
                  <a:srgbClr val="1F1F1F"/>
                </a:solidFill>
                <a:effectLst/>
                <a:latin typeface="ElsevierGulliver"/>
              </a:rPr>
              <a:t>ý</a:t>
            </a:r>
            <a:r>
              <a:rPr lang="en-US" b="0" i="0" dirty="0">
                <a:solidFill>
                  <a:srgbClr val="1F1F1F"/>
                </a:solidFill>
                <a:effectLst/>
                <a:latin typeface="ElsevierGulliver"/>
              </a:rPr>
              <a:t> </a:t>
            </a:r>
            <a:r>
              <a:rPr lang="en-US" b="0" i="0" dirty="0" err="1">
                <a:solidFill>
                  <a:srgbClr val="1F1F1F"/>
                </a:solidFill>
                <a:effectLst/>
                <a:latin typeface="ElsevierGulliver"/>
              </a:rPr>
              <a:t>là</a:t>
            </a:r>
            <a:r>
              <a:rPr lang="en-US" b="0" i="0" dirty="0">
                <a:solidFill>
                  <a:srgbClr val="1F1F1F"/>
                </a:solidFill>
                <a:effectLst/>
                <a:latin typeface="ElsevierGulliver"/>
              </a:rPr>
              <a:t> </a:t>
            </a:r>
            <a:r>
              <a:rPr lang="en-US" b="0" i="0" dirty="0" err="1">
                <a:solidFill>
                  <a:srgbClr val="1F1F1F"/>
                </a:solidFill>
                <a:effectLst/>
                <a:latin typeface="ElsevierGulliver"/>
              </a:rPr>
              <a:t>có</a:t>
            </a:r>
            <a:r>
              <a:rPr lang="en-US" b="0" i="0" dirty="0">
                <a:solidFill>
                  <a:srgbClr val="1F1F1F"/>
                </a:solidFill>
                <a:effectLst/>
                <a:latin typeface="ElsevierGulliver"/>
              </a:rPr>
              <a:t> </a:t>
            </a:r>
            <a:r>
              <a:rPr lang="en-US" b="0" i="0" dirty="0" err="1">
                <a:solidFill>
                  <a:srgbClr val="1F1F1F"/>
                </a:solidFill>
                <a:effectLst/>
                <a:latin typeface="ElsevierGulliver"/>
              </a:rPr>
              <a:t>phần</a:t>
            </a:r>
            <a:r>
              <a:rPr lang="en-US" b="0" i="0" dirty="0">
                <a:solidFill>
                  <a:srgbClr val="1F1F1F"/>
                </a:solidFill>
                <a:effectLst/>
                <a:latin typeface="ElsevierGulliver"/>
              </a:rPr>
              <a:t> </a:t>
            </a:r>
            <a:r>
              <a:rPr lang="en-US" b="0" i="0" dirty="0" err="1">
                <a:solidFill>
                  <a:srgbClr val="1F1F1F"/>
                </a:solidFill>
                <a:effectLst/>
                <a:latin typeface="ElsevierGulliver"/>
              </a:rPr>
              <a:t>bờ</a:t>
            </a:r>
            <a:r>
              <a:rPr lang="en-US" b="0" i="0" dirty="0">
                <a:solidFill>
                  <a:srgbClr val="1F1F1F"/>
                </a:solidFill>
                <a:effectLst/>
                <a:latin typeface="ElsevierGulliver"/>
              </a:rPr>
              <a:t> </a:t>
            </a:r>
            <a:r>
              <a:rPr lang="en-US" b="0" i="0" dirty="0" err="1">
                <a:solidFill>
                  <a:srgbClr val="1F1F1F"/>
                </a:solidFill>
                <a:effectLst/>
                <a:latin typeface="ElsevierGulliver"/>
              </a:rPr>
              <a:t>viền</a:t>
            </a:r>
            <a:r>
              <a:rPr lang="en-US" b="0" i="0" dirty="0">
                <a:solidFill>
                  <a:srgbClr val="1F1F1F"/>
                </a:solidFill>
                <a:effectLst/>
                <a:latin typeface="ElsevierGulliver"/>
              </a:rPr>
              <a:t> </a:t>
            </a:r>
            <a:r>
              <a:rPr lang="en-US" b="0" i="0" dirty="0" err="1">
                <a:solidFill>
                  <a:srgbClr val="1F1F1F"/>
                </a:solidFill>
                <a:effectLst/>
                <a:latin typeface="ElsevierGulliver"/>
              </a:rPr>
              <a:t>không</a:t>
            </a:r>
            <a:r>
              <a:rPr lang="en-US" b="0" i="0" dirty="0">
                <a:solidFill>
                  <a:srgbClr val="1F1F1F"/>
                </a:solidFill>
                <a:effectLst/>
                <a:latin typeface="ElsevierGulliver"/>
              </a:rPr>
              <a:t> </a:t>
            </a:r>
            <a:r>
              <a:rPr lang="en-US" b="0" i="0" dirty="0" err="1">
                <a:solidFill>
                  <a:srgbClr val="1F1F1F"/>
                </a:solidFill>
                <a:effectLst/>
                <a:latin typeface="ElsevierGulliver"/>
              </a:rPr>
              <a:t>đều</a:t>
            </a:r>
            <a:r>
              <a:rPr lang="en-US" b="0" i="0" dirty="0">
                <a:solidFill>
                  <a:srgbClr val="1F1F1F"/>
                </a:solidFill>
                <a:effectLst/>
                <a:latin typeface="ElsevierGulliver"/>
              </a:rPr>
              <a:t> </a:t>
            </a:r>
            <a:r>
              <a:rPr lang="en-US" b="0" i="0" dirty="0" err="1">
                <a:solidFill>
                  <a:srgbClr val="1F1F1F"/>
                </a:solidFill>
                <a:effectLst/>
                <a:latin typeface="ElsevierGulliver"/>
              </a:rPr>
              <a:t>ở</a:t>
            </a:r>
            <a:r>
              <a:rPr lang="en-US" b="0" i="0" dirty="0">
                <a:solidFill>
                  <a:srgbClr val="1F1F1F"/>
                </a:solidFill>
                <a:effectLst/>
                <a:latin typeface="ElsevierGulliver"/>
              </a:rPr>
              <a:t> </a:t>
            </a:r>
            <a:r>
              <a:rPr lang="en-US" b="0" i="0" dirty="0" err="1">
                <a:solidFill>
                  <a:srgbClr val="1F1F1F"/>
                </a:solidFill>
                <a:effectLst/>
                <a:latin typeface="ElsevierGulliver"/>
              </a:rPr>
              <a:t>bên</a:t>
            </a:r>
            <a:r>
              <a:rPr lang="en-US" b="0" i="0" dirty="0">
                <a:solidFill>
                  <a:srgbClr val="1F1F1F"/>
                </a:solidFill>
                <a:effectLst/>
                <a:latin typeface="ElsevierGulliver"/>
              </a:rPr>
              <a:t> </a:t>
            </a:r>
            <a:r>
              <a:rPr lang="en-US" b="0" i="0" dirty="0" err="1">
                <a:solidFill>
                  <a:srgbClr val="1F1F1F"/>
                </a:solidFill>
                <a:effectLst/>
                <a:latin typeface="ElsevierGulliver"/>
              </a:rPr>
              <a:t>trái</a:t>
            </a:r>
            <a:r>
              <a:rPr lang="en-US" b="0" i="0" dirty="0">
                <a:solidFill>
                  <a:srgbClr val="1F1F1F"/>
                </a:solidFill>
                <a:effectLst/>
                <a:latin typeface="ElsevierGulliver"/>
              </a:rPr>
              <a:t> </a:t>
            </a:r>
            <a:r>
              <a:rPr lang="en-US" b="0" i="0" dirty="0" err="1">
                <a:solidFill>
                  <a:srgbClr val="1F1F1F"/>
                </a:solidFill>
                <a:effectLst/>
                <a:latin typeface="ElsevierGulliver"/>
              </a:rPr>
              <a:t>gợi</a:t>
            </a:r>
            <a:r>
              <a:rPr lang="en-US" b="0" i="0" dirty="0">
                <a:solidFill>
                  <a:srgbClr val="1F1F1F"/>
                </a:solidFill>
                <a:effectLst/>
                <a:latin typeface="ElsevierGulliver"/>
              </a:rPr>
              <a:t> </a:t>
            </a:r>
            <a:r>
              <a:rPr lang="en-US" b="0" i="0" dirty="0" err="1">
                <a:solidFill>
                  <a:srgbClr val="1F1F1F"/>
                </a:solidFill>
                <a:effectLst/>
                <a:latin typeface="ElsevierGulliver"/>
              </a:rPr>
              <a:t>ý</a:t>
            </a:r>
            <a:r>
              <a:rPr lang="en-US" b="0" i="0" dirty="0">
                <a:solidFill>
                  <a:srgbClr val="1F1F1F"/>
                </a:solidFill>
                <a:effectLst/>
                <a:latin typeface="ElsevierGulliver"/>
              </a:rPr>
              <a:t> </a:t>
            </a:r>
            <a:r>
              <a:rPr lang="en-US" b="0" i="0" dirty="0" err="1">
                <a:solidFill>
                  <a:srgbClr val="1F1F1F"/>
                </a:solidFill>
                <a:effectLst/>
                <a:latin typeface="ElsevierGulliver"/>
              </a:rPr>
              <a:t>có</a:t>
            </a:r>
            <a:r>
              <a:rPr lang="en-US" b="0" i="0" dirty="0">
                <a:solidFill>
                  <a:srgbClr val="1F1F1F"/>
                </a:solidFill>
                <a:effectLst/>
                <a:latin typeface="ElsevierGulliver"/>
              </a:rPr>
              <a:t> </a:t>
            </a:r>
            <a:r>
              <a:rPr lang="en-US" b="0" i="0" dirty="0" err="1">
                <a:solidFill>
                  <a:srgbClr val="1F1F1F"/>
                </a:solidFill>
                <a:effectLst/>
                <a:latin typeface="ElsevierGulliver"/>
              </a:rPr>
              <a:t>sự</a:t>
            </a:r>
            <a:r>
              <a:rPr lang="en-US" b="0" i="0" dirty="0">
                <a:solidFill>
                  <a:srgbClr val="1F1F1F"/>
                </a:solidFill>
                <a:effectLst/>
                <a:latin typeface="ElsevierGulliver"/>
              </a:rPr>
              <a:t> </a:t>
            </a:r>
            <a:r>
              <a:rPr lang="en-US" b="0" i="0" dirty="0" err="1">
                <a:solidFill>
                  <a:srgbClr val="1F1F1F"/>
                </a:solidFill>
                <a:effectLst/>
                <a:latin typeface="ElsevierGulliver"/>
              </a:rPr>
              <a:t>xâm</a:t>
            </a:r>
            <a:r>
              <a:rPr lang="en-US" b="0" i="0" dirty="0">
                <a:solidFill>
                  <a:srgbClr val="1F1F1F"/>
                </a:solidFill>
                <a:effectLst/>
                <a:latin typeface="ElsevierGulliver"/>
              </a:rPr>
              <a:t> </a:t>
            </a:r>
            <a:r>
              <a:rPr lang="en-US" b="0" i="0" dirty="0" err="1">
                <a:solidFill>
                  <a:srgbClr val="1F1F1F"/>
                </a:solidFill>
                <a:effectLst/>
                <a:latin typeface="ElsevierGulliver"/>
              </a:rPr>
              <a:t>lấn</a:t>
            </a:r>
            <a:r>
              <a:rPr lang="en-US" b="0" i="0" dirty="0">
                <a:solidFill>
                  <a:srgbClr val="1F1F1F"/>
                </a:solidFill>
                <a:effectLst/>
                <a:latin typeface="ElsevierGulliver"/>
              </a:rPr>
              <a:t> </a:t>
            </a:r>
            <a:r>
              <a:rPr lang="en-US" b="0" i="0" dirty="0" err="1">
                <a:solidFill>
                  <a:srgbClr val="1F1F1F"/>
                </a:solidFill>
                <a:effectLst/>
                <a:latin typeface="ElsevierGulliver"/>
              </a:rPr>
              <a:t>sụn</a:t>
            </a:r>
            <a:r>
              <a:rPr lang="en-US" b="0" i="0" dirty="0">
                <a:solidFill>
                  <a:srgbClr val="1F1F1F"/>
                </a:solidFill>
                <a:effectLst/>
                <a:latin typeface="ElsevierGulliver"/>
              </a:rPr>
              <a:t> </a:t>
            </a:r>
            <a:r>
              <a:rPr lang="en-US" b="0" i="0" dirty="0" err="1">
                <a:solidFill>
                  <a:srgbClr val="1F1F1F"/>
                </a:solidFill>
                <a:effectLst/>
                <a:latin typeface="ElsevierGulliver"/>
              </a:rPr>
              <a:t>ở</a:t>
            </a:r>
            <a:r>
              <a:rPr lang="en-US" b="0" i="0" dirty="0">
                <a:solidFill>
                  <a:srgbClr val="1F1F1F"/>
                </a:solidFill>
                <a:effectLst/>
                <a:latin typeface="ElsevierGulliver"/>
              </a:rPr>
              <a:t> </a:t>
            </a:r>
            <a:r>
              <a:rPr lang="en-US" b="0" i="0" dirty="0" err="1">
                <a:solidFill>
                  <a:srgbClr val="1F1F1F"/>
                </a:solidFill>
                <a:effectLst/>
                <a:latin typeface="ElsevierGulliver"/>
              </a:rPr>
              <a:t>vị</a:t>
            </a:r>
            <a:r>
              <a:rPr lang="en-US" b="0" i="0" dirty="0">
                <a:solidFill>
                  <a:srgbClr val="1F1F1F"/>
                </a:solidFill>
                <a:effectLst/>
                <a:latin typeface="ElsevierGulliver"/>
              </a:rPr>
              <a:t> </a:t>
            </a:r>
            <a:r>
              <a:rPr lang="en-US" b="0" i="0" dirty="0" err="1">
                <a:solidFill>
                  <a:srgbClr val="1F1F1F"/>
                </a:solidFill>
                <a:effectLst/>
                <a:latin typeface="ElsevierGulliver"/>
              </a:rPr>
              <a:t>trí</a:t>
            </a:r>
            <a:r>
              <a:rPr lang="en-US" b="0" i="0" dirty="0">
                <a:solidFill>
                  <a:srgbClr val="1F1F1F"/>
                </a:solidFill>
                <a:effectLst/>
                <a:latin typeface="ElsevierGulliver"/>
              </a:rPr>
              <a:t> </a:t>
            </a:r>
            <a:r>
              <a:rPr lang="en-US" b="0" i="0" dirty="0" err="1">
                <a:solidFill>
                  <a:srgbClr val="1F1F1F"/>
                </a:solidFill>
                <a:effectLst/>
                <a:latin typeface="ElsevierGulliver"/>
              </a:rPr>
              <a:t>này</a:t>
            </a:r>
            <a:r>
              <a:rPr lang="en-US" b="0" i="0" dirty="0">
                <a:solidFill>
                  <a:srgbClr val="1F1F1F"/>
                </a:solidFill>
                <a:effectLst/>
                <a:latin typeface="ElsevierGulliver"/>
              </a:rPr>
              <a:t>, </a:t>
            </a:r>
            <a:r>
              <a:rPr lang="en-US" b="0" i="0" dirty="0" err="1">
                <a:solidFill>
                  <a:srgbClr val="1F1F1F"/>
                </a:solidFill>
                <a:effectLst/>
                <a:latin typeface="ElsevierGulliver"/>
              </a:rPr>
              <a:t>ngoài</a:t>
            </a:r>
            <a:r>
              <a:rPr lang="en-US" b="0" i="0" dirty="0">
                <a:solidFill>
                  <a:srgbClr val="1F1F1F"/>
                </a:solidFill>
                <a:effectLst/>
                <a:latin typeface="ElsevierGulliver"/>
              </a:rPr>
              <a:t> </a:t>
            </a:r>
            <a:r>
              <a:rPr lang="en-US" b="0" i="0" dirty="0" err="1">
                <a:solidFill>
                  <a:srgbClr val="1F1F1F"/>
                </a:solidFill>
                <a:effectLst/>
                <a:latin typeface="ElsevierGulliver"/>
              </a:rPr>
              <a:t>ra</a:t>
            </a:r>
            <a:r>
              <a:rPr lang="en-US" b="0" i="0" dirty="0">
                <a:solidFill>
                  <a:srgbClr val="1F1F1F"/>
                </a:solidFill>
                <a:effectLst/>
                <a:latin typeface="ElsevierGulliver"/>
              </a:rPr>
              <a:t> </a:t>
            </a:r>
            <a:r>
              <a:rPr lang="en-US" b="0" i="0" dirty="0" err="1">
                <a:solidFill>
                  <a:srgbClr val="1F1F1F"/>
                </a:solidFill>
                <a:effectLst/>
                <a:latin typeface="ElsevierGulliver"/>
              </a:rPr>
              <a:t>mô</a:t>
            </a:r>
            <a:r>
              <a:rPr lang="en-US" b="0" i="0" dirty="0">
                <a:solidFill>
                  <a:srgbClr val="1F1F1F"/>
                </a:solidFill>
                <a:effectLst/>
                <a:latin typeface="ElsevierGulliver"/>
              </a:rPr>
              <a:t> </a:t>
            </a:r>
            <a:r>
              <a:rPr lang="en-US" b="0" i="0" dirty="0" err="1">
                <a:solidFill>
                  <a:srgbClr val="1F1F1F"/>
                </a:solidFill>
                <a:effectLst/>
                <a:latin typeface="ElsevierGulliver"/>
              </a:rPr>
              <a:t>mềm</a:t>
            </a:r>
            <a:r>
              <a:rPr lang="en-US" b="0" i="0" dirty="0">
                <a:solidFill>
                  <a:srgbClr val="1F1F1F"/>
                </a:solidFill>
                <a:effectLst/>
                <a:latin typeface="ElsevierGulliver"/>
              </a:rPr>
              <a:t> </a:t>
            </a:r>
            <a:r>
              <a:rPr lang="en-US" b="0" i="0" dirty="0" err="1">
                <a:solidFill>
                  <a:srgbClr val="1F1F1F"/>
                </a:solidFill>
                <a:effectLst/>
                <a:latin typeface="ElsevierGulliver"/>
              </a:rPr>
              <a:t>hai</a:t>
            </a:r>
            <a:r>
              <a:rPr lang="en-US" b="0" i="0" dirty="0">
                <a:solidFill>
                  <a:srgbClr val="1F1F1F"/>
                </a:solidFill>
                <a:effectLst/>
                <a:latin typeface="ElsevierGulliver"/>
              </a:rPr>
              <a:t> </a:t>
            </a:r>
            <a:r>
              <a:rPr lang="en-US" b="0" i="0" dirty="0" err="1">
                <a:solidFill>
                  <a:srgbClr val="1F1F1F"/>
                </a:solidFill>
                <a:effectLst/>
                <a:latin typeface="ElsevierGulliver"/>
              </a:rPr>
              <a:t>bên</a:t>
            </a:r>
            <a:r>
              <a:rPr lang="en-US" b="0" i="0" dirty="0">
                <a:solidFill>
                  <a:srgbClr val="1F1F1F"/>
                </a:solidFill>
                <a:effectLst/>
                <a:latin typeface="ElsevierGulliver"/>
              </a:rPr>
              <a:t> </a:t>
            </a:r>
            <a:r>
              <a:rPr lang="en-US" b="0" i="0" dirty="0" err="1">
                <a:solidFill>
                  <a:srgbClr val="1F1F1F"/>
                </a:solidFill>
                <a:effectLst/>
                <a:latin typeface="ElsevierGulliver"/>
              </a:rPr>
              <a:t>cũng</a:t>
            </a:r>
            <a:r>
              <a:rPr lang="en-US" b="0" i="0" dirty="0">
                <a:solidFill>
                  <a:srgbClr val="1F1F1F"/>
                </a:solidFill>
                <a:effectLst/>
                <a:latin typeface="ElsevierGulliver"/>
              </a:rPr>
              <a:t> tang </a:t>
            </a:r>
            <a:r>
              <a:rPr lang="en-US" b="0" i="0" dirty="0" err="1">
                <a:solidFill>
                  <a:srgbClr val="1F1F1F"/>
                </a:solidFill>
                <a:effectLst/>
                <a:latin typeface="ElsevierGulliver"/>
              </a:rPr>
              <a:t>tín</a:t>
            </a:r>
            <a:r>
              <a:rPr lang="en-US" b="0" i="0" dirty="0">
                <a:solidFill>
                  <a:srgbClr val="1F1F1F"/>
                </a:solidFill>
                <a:effectLst/>
                <a:latin typeface="ElsevierGulliver"/>
              </a:rPr>
              <a:t> </a:t>
            </a:r>
            <a:r>
              <a:rPr lang="en-US" b="0" i="0" dirty="0" err="1">
                <a:solidFill>
                  <a:srgbClr val="1F1F1F"/>
                </a:solidFill>
                <a:effectLst/>
                <a:latin typeface="ElsevierGulliver"/>
              </a:rPr>
              <a:t>hiệu</a:t>
            </a:r>
            <a:r>
              <a:rPr lang="en-US" b="0" i="0" dirty="0">
                <a:solidFill>
                  <a:srgbClr val="1F1F1F"/>
                </a:solidFill>
                <a:effectLst/>
                <a:latin typeface="ElsevierGulliver"/>
              </a:rPr>
              <a:t>. BN </a:t>
            </a:r>
            <a:r>
              <a:rPr lang="en-US" b="0" i="0" dirty="0" err="1">
                <a:solidFill>
                  <a:srgbClr val="1F1F1F"/>
                </a:solidFill>
                <a:effectLst/>
                <a:latin typeface="ElsevierGulliver"/>
              </a:rPr>
              <a:t>này</a:t>
            </a:r>
            <a:r>
              <a:rPr lang="en-US" b="0" i="0" dirty="0">
                <a:solidFill>
                  <a:srgbClr val="1F1F1F"/>
                </a:solidFill>
                <a:effectLst/>
                <a:latin typeface="ElsevierGulliver"/>
              </a:rPr>
              <a:t> </a:t>
            </a:r>
            <a:r>
              <a:rPr lang="en-US" b="0" i="0" dirty="0" err="1">
                <a:solidFill>
                  <a:srgbClr val="1F1F1F"/>
                </a:solidFill>
                <a:effectLst/>
                <a:latin typeface="ElsevierGulliver"/>
              </a:rPr>
              <a:t>đươc</a:t>
            </a:r>
            <a:r>
              <a:rPr lang="en-US" b="0" i="0" dirty="0">
                <a:solidFill>
                  <a:srgbClr val="1F1F1F"/>
                </a:solidFill>
                <a:effectLst/>
                <a:latin typeface="ElsevierGulliver"/>
              </a:rPr>
              <a:t> </a:t>
            </a:r>
            <a:r>
              <a:rPr lang="en-US" b="0" i="0" dirty="0" err="1">
                <a:solidFill>
                  <a:srgbClr val="1F1F1F"/>
                </a:solidFill>
                <a:effectLst/>
                <a:latin typeface="ElsevierGulliver"/>
              </a:rPr>
              <a:t>phẫu</a:t>
            </a:r>
            <a:r>
              <a:rPr lang="en-US" b="0" i="0" dirty="0">
                <a:solidFill>
                  <a:srgbClr val="1F1F1F"/>
                </a:solidFill>
                <a:effectLst/>
                <a:latin typeface="ElsevierGulliver"/>
              </a:rPr>
              <a:t> </a:t>
            </a:r>
            <a:r>
              <a:rPr lang="en-US" b="0" i="0" dirty="0" err="1">
                <a:solidFill>
                  <a:srgbClr val="1F1F1F"/>
                </a:solidFill>
                <a:effectLst/>
                <a:latin typeface="ElsevierGulliver"/>
              </a:rPr>
              <a:t>thuật</a:t>
            </a:r>
            <a:r>
              <a:rPr lang="en-US" b="0" i="0" dirty="0">
                <a:solidFill>
                  <a:srgbClr val="1F1F1F"/>
                </a:solidFill>
                <a:effectLst/>
                <a:latin typeface="ElsevierGulliver"/>
              </a:rPr>
              <a:t> </a:t>
            </a:r>
            <a:r>
              <a:rPr lang="en-US" b="0" i="0" dirty="0" err="1">
                <a:solidFill>
                  <a:srgbClr val="1F1F1F"/>
                </a:solidFill>
                <a:effectLst/>
                <a:latin typeface="ElsevierGulliver"/>
              </a:rPr>
              <a:t>và</a:t>
            </a:r>
            <a:r>
              <a:rPr lang="en-US" b="0" i="0" dirty="0">
                <a:solidFill>
                  <a:srgbClr val="1F1F1F"/>
                </a:solidFill>
                <a:effectLst/>
                <a:latin typeface="ElsevierGulliver"/>
              </a:rPr>
              <a:t> </a:t>
            </a:r>
            <a:r>
              <a:rPr lang="en-US" b="0" i="0" dirty="0" err="1">
                <a:solidFill>
                  <a:srgbClr val="1F1F1F"/>
                </a:solidFill>
                <a:effectLst/>
                <a:latin typeface="ElsevierGulliver"/>
              </a:rPr>
              <a:t>kqua</a:t>
            </a:r>
            <a:r>
              <a:rPr lang="en-US" b="0" i="0" dirty="0">
                <a:solidFill>
                  <a:srgbClr val="1F1F1F"/>
                </a:solidFill>
                <a:effectLst/>
                <a:latin typeface="ElsevierGulliver"/>
              </a:rPr>
              <a:t> </a:t>
            </a:r>
            <a:r>
              <a:rPr lang="en-US" b="0" i="0" dirty="0" err="1">
                <a:solidFill>
                  <a:srgbClr val="1F1F1F"/>
                </a:solidFill>
                <a:effectLst/>
                <a:latin typeface="ElsevierGulliver"/>
              </a:rPr>
              <a:t>trên</a:t>
            </a:r>
            <a:r>
              <a:rPr lang="en-US" b="0" i="0" dirty="0">
                <a:solidFill>
                  <a:srgbClr val="1F1F1F"/>
                </a:solidFill>
                <a:effectLst/>
                <a:latin typeface="ElsevierGulliver"/>
              </a:rPr>
              <a:t> GPB u </a:t>
            </a:r>
            <a:r>
              <a:rPr lang="en-US" b="0" i="0" dirty="0" err="1">
                <a:solidFill>
                  <a:srgbClr val="1F1F1F"/>
                </a:solidFill>
                <a:effectLst/>
                <a:latin typeface="ElsevierGulliver"/>
              </a:rPr>
              <a:t>hạ</a:t>
            </a:r>
            <a:r>
              <a:rPr lang="en-US" b="0" i="0" dirty="0">
                <a:solidFill>
                  <a:srgbClr val="1F1F1F"/>
                </a:solidFill>
                <a:effectLst/>
                <a:latin typeface="ElsevierGulliver"/>
              </a:rPr>
              <a:t> </a:t>
            </a:r>
            <a:r>
              <a:rPr lang="en-US" b="0" i="0" dirty="0" err="1">
                <a:solidFill>
                  <a:srgbClr val="1F1F1F"/>
                </a:solidFill>
                <a:effectLst/>
                <a:latin typeface="ElsevierGulliver"/>
              </a:rPr>
              <a:t>thanh</a:t>
            </a:r>
            <a:r>
              <a:rPr lang="en-US" b="0" i="0" dirty="0">
                <a:solidFill>
                  <a:srgbClr val="1F1F1F"/>
                </a:solidFill>
                <a:effectLst/>
                <a:latin typeface="ElsevierGulliver"/>
              </a:rPr>
              <a:t> </a:t>
            </a:r>
            <a:r>
              <a:rPr lang="en-US" b="0" i="0" dirty="0" err="1">
                <a:solidFill>
                  <a:srgbClr val="1F1F1F"/>
                </a:solidFill>
                <a:effectLst/>
                <a:latin typeface="ElsevierGulliver"/>
              </a:rPr>
              <a:t>môn</a:t>
            </a:r>
            <a:r>
              <a:rPr lang="en-US" b="0" i="0" dirty="0">
                <a:solidFill>
                  <a:srgbClr val="1F1F1F"/>
                </a:solidFill>
                <a:effectLst/>
                <a:latin typeface="ElsevierGulliver"/>
              </a:rPr>
              <a:t> </a:t>
            </a:r>
            <a:r>
              <a:rPr lang="en-US" b="0" i="0" dirty="0" err="1">
                <a:solidFill>
                  <a:srgbClr val="1F1F1F"/>
                </a:solidFill>
                <a:effectLst/>
                <a:latin typeface="ElsevierGulliver"/>
              </a:rPr>
              <a:t>xâm</a:t>
            </a:r>
            <a:r>
              <a:rPr lang="en-US" b="0" i="0" dirty="0">
                <a:solidFill>
                  <a:srgbClr val="1F1F1F"/>
                </a:solidFill>
                <a:effectLst/>
                <a:latin typeface="ElsevierGulliver"/>
              </a:rPr>
              <a:t> </a:t>
            </a:r>
            <a:r>
              <a:rPr lang="en-US" b="0" i="0" dirty="0" err="1">
                <a:solidFill>
                  <a:srgbClr val="1F1F1F"/>
                </a:solidFill>
                <a:effectLst/>
                <a:latin typeface="ElsevierGulliver"/>
              </a:rPr>
              <a:t>lấn</a:t>
            </a:r>
            <a:r>
              <a:rPr lang="en-US" b="0" i="0" dirty="0">
                <a:solidFill>
                  <a:srgbClr val="1F1F1F"/>
                </a:solidFill>
                <a:effectLst/>
                <a:latin typeface="ElsevierGulliver"/>
              </a:rPr>
              <a:t> </a:t>
            </a:r>
            <a:r>
              <a:rPr lang="en-US" b="0" i="0" dirty="0" err="1">
                <a:solidFill>
                  <a:srgbClr val="1F1F1F"/>
                </a:solidFill>
                <a:effectLst/>
                <a:latin typeface="ElsevierGulliver"/>
              </a:rPr>
              <a:t>phần</a:t>
            </a:r>
            <a:r>
              <a:rPr lang="en-US" b="0" i="0" dirty="0">
                <a:solidFill>
                  <a:srgbClr val="1F1F1F"/>
                </a:solidFill>
                <a:effectLst/>
                <a:latin typeface="ElsevierGulliver"/>
              </a:rPr>
              <a:t> </a:t>
            </a:r>
            <a:r>
              <a:rPr lang="en-US" b="0" i="0" dirty="0" err="1">
                <a:solidFill>
                  <a:srgbClr val="1F1F1F"/>
                </a:solidFill>
                <a:effectLst/>
                <a:latin typeface="ElsevierGulliver"/>
              </a:rPr>
              <a:t>sụn</a:t>
            </a:r>
            <a:r>
              <a:rPr lang="en-US" b="0" i="0" dirty="0">
                <a:solidFill>
                  <a:srgbClr val="1F1F1F"/>
                </a:solidFill>
                <a:effectLst/>
                <a:latin typeface="ElsevierGulliver"/>
              </a:rPr>
              <a:t> </a:t>
            </a:r>
            <a:r>
              <a:rPr lang="en-US" b="0" i="0" dirty="0" err="1">
                <a:solidFill>
                  <a:srgbClr val="1F1F1F"/>
                </a:solidFill>
                <a:effectLst/>
                <a:latin typeface="ElsevierGulliver"/>
              </a:rPr>
              <a:t>nhẫn</a:t>
            </a:r>
            <a:r>
              <a:rPr lang="en-US" b="0" i="0" dirty="0">
                <a:solidFill>
                  <a:srgbClr val="1F1F1F"/>
                </a:solidFill>
                <a:effectLst/>
                <a:latin typeface="ElsevierGulliver"/>
              </a:rPr>
              <a:t> </a:t>
            </a:r>
            <a:r>
              <a:rPr lang="en-US" b="0" i="0" dirty="0" err="1">
                <a:solidFill>
                  <a:srgbClr val="1F1F1F"/>
                </a:solidFill>
                <a:effectLst/>
                <a:latin typeface="ElsevierGulliver"/>
              </a:rPr>
              <a:t>không</a:t>
            </a:r>
            <a:r>
              <a:rPr lang="en-US" b="0" i="0" dirty="0">
                <a:solidFill>
                  <a:srgbClr val="1F1F1F"/>
                </a:solidFill>
                <a:effectLst/>
                <a:latin typeface="ElsevierGulliver"/>
              </a:rPr>
              <a:t> </a:t>
            </a:r>
            <a:r>
              <a:rPr lang="en-US" b="0" i="0" dirty="0" err="1">
                <a:solidFill>
                  <a:srgbClr val="1F1F1F"/>
                </a:solidFill>
                <a:effectLst/>
                <a:latin typeface="ElsevierGulliver"/>
              </a:rPr>
              <a:t>cốt</a:t>
            </a:r>
            <a:r>
              <a:rPr lang="en-US" b="0" i="0" dirty="0">
                <a:solidFill>
                  <a:srgbClr val="1F1F1F"/>
                </a:solidFill>
                <a:effectLst/>
                <a:latin typeface="ElsevierGulliver"/>
              </a:rPr>
              <a:t> </a:t>
            </a:r>
            <a:r>
              <a:rPr lang="en-US" b="0" i="0" dirty="0" err="1">
                <a:solidFill>
                  <a:srgbClr val="1F1F1F"/>
                </a:solidFill>
                <a:effectLst/>
                <a:latin typeface="ElsevierGulliver"/>
              </a:rPr>
              <a:t>hoá</a:t>
            </a:r>
            <a:r>
              <a:rPr lang="en-US" b="0" i="0" dirty="0">
                <a:solidFill>
                  <a:srgbClr val="1F1F1F"/>
                </a:solidFill>
                <a:effectLst/>
                <a:latin typeface="ElsevierGulliver"/>
              </a:rPr>
              <a:t> </a:t>
            </a:r>
            <a:r>
              <a:rPr lang="en-US" b="0" i="0" dirty="0" err="1">
                <a:solidFill>
                  <a:srgbClr val="1F1F1F"/>
                </a:solidFill>
                <a:effectLst/>
                <a:latin typeface="ElsevierGulliver"/>
              </a:rPr>
              <a:t>và</a:t>
            </a:r>
            <a:r>
              <a:rPr lang="en-US" b="0" i="0" dirty="0">
                <a:solidFill>
                  <a:srgbClr val="1F1F1F"/>
                </a:solidFill>
                <a:effectLst/>
                <a:latin typeface="ElsevierGulliver"/>
              </a:rPr>
              <a:t> </a:t>
            </a:r>
            <a:r>
              <a:rPr lang="en-US" b="0" i="0" dirty="0" err="1">
                <a:solidFill>
                  <a:srgbClr val="1F1F1F"/>
                </a:solidFill>
                <a:effectLst/>
                <a:latin typeface="ElsevierGulliver"/>
              </a:rPr>
              <a:t>xâm</a:t>
            </a:r>
            <a:r>
              <a:rPr lang="en-US" b="0" i="0" dirty="0">
                <a:solidFill>
                  <a:srgbClr val="1F1F1F"/>
                </a:solidFill>
                <a:effectLst/>
                <a:latin typeface="ElsevierGulliver"/>
              </a:rPr>
              <a:t> </a:t>
            </a:r>
            <a:r>
              <a:rPr lang="en-US" b="0" i="0" dirty="0" err="1">
                <a:solidFill>
                  <a:srgbClr val="1F1F1F"/>
                </a:solidFill>
                <a:effectLst/>
                <a:latin typeface="ElsevierGulliver"/>
              </a:rPr>
              <a:t>lấn</a:t>
            </a:r>
            <a:r>
              <a:rPr lang="en-US" b="0" i="0" dirty="0">
                <a:solidFill>
                  <a:srgbClr val="1F1F1F"/>
                </a:solidFill>
                <a:effectLst/>
                <a:latin typeface="ElsevierGulliver"/>
              </a:rPr>
              <a:t> </a:t>
            </a:r>
            <a:r>
              <a:rPr lang="en-US" b="0" i="0" dirty="0" err="1">
                <a:solidFill>
                  <a:srgbClr val="1F1F1F"/>
                </a:solidFill>
                <a:effectLst/>
                <a:latin typeface="ElsevierGulliver"/>
              </a:rPr>
              <a:t>ngoài</a:t>
            </a:r>
            <a:r>
              <a:rPr lang="en-US" b="0" i="0" dirty="0">
                <a:solidFill>
                  <a:srgbClr val="1F1F1F"/>
                </a:solidFill>
                <a:effectLst/>
                <a:latin typeface="ElsevierGulliver"/>
              </a:rPr>
              <a:t> </a:t>
            </a:r>
            <a:r>
              <a:rPr lang="en-US" b="0" i="0" dirty="0" err="1">
                <a:solidFill>
                  <a:srgbClr val="1F1F1F"/>
                </a:solidFill>
                <a:effectLst/>
                <a:latin typeface="ElsevierGulliver"/>
              </a:rPr>
              <a:t>thanh</a:t>
            </a:r>
            <a:r>
              <a:rPr lang="en-US" b="0" i="0" dirty="0">
                <a:solidFill>
                  <a:srgbClr val="1F1F1F"/>
                </a:solidFill>
                <a:effectLst/>
                <a:latin typeface="ElsevierGulliver"/>
              </a:rPr>
              <a:t> </a:t>
            </a:r>
            <a:r>
              <a:rPr lang="en-US" b="0" i="0" dirty="0" err="1">
                <a:solidFill>
                  <a:srgbClr val="1F1F1F"/>
                </a:solidFill>
                <a:effectLst/>
                <a:latin typeface="ElsevierGulliver"/>
              </a:rPr>
              <a:t>quản</a:t>
            </a:r>
            <a:r>
              <a:rPr lang="en-US" b="0" i="0" dirty="0">
                <a:solidFill>
                  <a:srgbClr val="1F1F1F"/>
                </a:solidFill>
                <a:effectLst/>
                <a:latin typeface="ElsevierGulliver"/>
              </a:rPr>
              <a:t> qua </a:t>
            </a:r>
            <a:r>
              <a:rPr lang="en-US" b="0" i="0" dirty="0" err="1">
                <a:solidFill>
                  <a:srgbClr val="1F1F1F"/>
                </a:solidFill>
                <a:effectLst/>
                <a:latin typeface="ElsevierGulliver"/>
              </a:rPr>
              <a:t>màng</a:t>
            </a:r>
            <a:r>
              <a:rPr lang="en-US" b="0" i="0" dirty="0">
                <a:solidFill>
                  <a:srgbClr val="1F1F1F"/>
                </a:solidFill>
                <a:effectLst/>
                <a:latin typeface="ElsevierGulliver"/>
              </a:rPr>
              <a:t> </a:t>
            </a:r>
            <a:r>
              <a:rPr lang="en-US" b="0" i="0" dirty="0" err="1">
                <a:solidFill>
                  <a:srgbClr val="1F1F1F"/>
                </a:solidFill>
                <a:effectLst/>
                <a:latin typeface="ElsevierGulliver"/>
              </a:rPr>
              <a:t>nhẫn</a:t>
            </a:r>
            <a:r>
              <a:rPr lang="en-US" b="0" i="0" dirty="0">
                <a:solidFill>
                  <a:srgbClr val="1F1F1F"/>
                </a:solidFill>
                <a:effectLst/>
                <a:latin typeface="ElsevierGulliver"/>
              </a:rPr>
              <a:t> </a:t>
            </a:r>
            <a:r>
              <a:rPr lang="en-US" b="0" i="0" dirty="0" err="1">
                <a:solidFill>
                  <a:srgbClr val="1F1F1F"/>
                </a:solidFill>
                <a:effectLst/>
                <a:latin typeface="ElsevierGulliver"/>
              </a:rPr>
              <a:t>giáp</a:t>
            </a:r>
            <a:endParaRPr lang="en-US" dirty="0"/>
          </a:p>
        </p:txBody>
      </p:sp>
      <p:sp>
        <p:nvSpPr>
          <p:cNvPr id="4" name="Slide Number Placeholder 3"/>
          <p:cNvSpPr>
            <a:spLocks noGrp="1"/>
          </p:cNvSpPr>
          <p:nvPr>
            <p:ph type="sldNum" sz="quarter" idx="5"/>
          </p:nvPr>
        </p:nvSpPr>
        <p:spPr/>
        <p:txBody>
          <a:bodyPr/>
          <a:lstStyle/>
          <a:p>
            <a:fld id="{72155474-5776-6042-A346-15B04B07B9CC}" type="slidenum">
              <a:rPr lang="en-VN" smtClean="0"/>
              <a:t>30</a:t>
            </a:fld>
            <a:endParaRPr lang="en-VN"/>
          </a:p>
        </p:txBody>
      </p:sp>
    </p:spTree>
    <p:extLst>
      <p:ext uri="{BB962C8B-B14F-4D97-AF65-F5344CB8AC3E}">
        <p14:creationId xmlns:p14="http://schemas.microsoft.com/office/powerpoint/2010/main" val="2897301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Về kĩ thuật và protocol chụp </a:t>
            </a:r>
          </a:p>
          <a:p>
            <a:r>
              <a:rPr lang="en-VN" dirty="0"/>
              <a:t>Áp dụng với cả CT và MRI: Bn cần được nằm bất động, thoải mái, thở đều nhẹ nhàng, ko thở sâu, nên há miệng trong quá trình chụp vì ko thể nuốt khi há miệng</a:t>
            </a:r>
          </a:p>
          <a:p>
            <a:r>
              <a:rPr lang="en-VN" dirty="0"/>
              <a:t>BN cần hắng giọng giữa các lần chụp nhằm mục đích làm sạch họng tránh ho trong quá trình chụp</a:t>
            </a:r>
          </a:p>
          <a:p>
            <a:r>
              <a:rPr lang="en-VN" dirty="0"/>
              <a:t>Mặt phẳng axial phải song song với mặt phẳng qua dây thanh âm thật, giúp hình ảnh được cân đối hai bên</a:t>
            </a:r>
          </a:p>
          <a:p>
            <a:r>
              <a:rPr lang="en-VN" dirty="0"/>
              <a:t>FOV nên từ 16-20cm, matrix 512x512</a:t>
            </a:r>
          </a:p>
          <a:p>
            <a:r>
              <a:rPr lang="en-VN" dirty="0"/>
              <a:t>Nghiệm pháp Valsalva nhằm mục đích làm căng vùng xoang lê, được áp dụng khi nghi ngờ u xâm lấn xoang lê và thành sau hạ họng</a:t>
            </a:r>
          </a:p>
          <a:p>
            <a:endParaRPr lang="en-VN" dirty="0"/>
          </a:p>
          <a:p>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4</a:t>
            </a:fld>
            <a:endParaRPr lang="en-VN"/>
          </a:p>
        </p:txBody>
      </p:sp>
    </p:spTree>
    <p:extLst>
      <p:ext uri="{BB962C8B-B14F-4D97-AF65-F5344CB8AC3E}">
        <p14:creationId xmlns:p14="http://schemas.microsoft.com/office/powerpoint/2010/main" val="5537287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Đây là hình ảnh của 1 BN đã được chẩn đoạn SCC thượng thanh môn, trên CLVT có tiêm, khối u xâm lấn khoang cạnh thanh môn và có ranh giới không rõ với cánh trái sụn giáp do có cùng tỷ trọng mô mềm. Với hình ảnh này ko thể chẩn đoạn được u đã xâm lấn sụn hay chưa.</a:t>
            </a:r>
          </a:p>
          <a:p>
            <a:r>
              <a:rPr lang="en-VN" dirty="0"/>
              <a:t>MRI của BN này trên xung t1W sau tiêm, khối u xâm lấn khoang cạnh thanh môn ngấm thuốc mức độ trung bình, trong khi đó cánh sụn giáp giảm mạnh tín hiệu chứng tỏ sụn không cốt hoá vẫn bình thường</a:t>
            </a:r>
          </a:p>
        </p:txBody>
      </p:sp>
      <p:sp>
        <p:nvSpPr>
          <p:cNvPr id="4" name="Slide Number Placeholder 3"/>
          <p:cNvSpPr>
            <a:spLocks noGrp="1"/>
          </p:cNvSpPr>
          <p:nvPr>
            <p:ph type="sldNum" sz="quarter" idx="5"/>
          </p:nvPr>
        </p:nvSpPr>
        <p:spPr/>
        <p:txBody>
          <a:bodyPr/>
          <a:lstStyle/>
          <a:p>
            <a:fld id="{72155474-5776-6042-A346-15B04B07B9CC}" type="slidenum">
              <a:rPr lang="en-VN" smtClean="0"/>
              <a:t>31</a:t>
            </a:fld>
            <a:endParaRPr lang="en-VN"/>
          </a:p>
        </p:txBody>
      </p:sp>
    </p:spTree>
    <p:extLst>
      <p:ext uri="{BB962C8B-B14F-4D97-AF65-F5344CB8AC3E}">
        <p14:creationId xmlns:p14="http://schemas.microsoft.com/office/powerpoint/2010/main" val="813778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1F1F1F"/>
                </a:solidFill>
                <a:effectLst/>
                <a:latin typeface="ElsevierGulliver"/>
              </a:rPr>
              <a:t>Fig. 12. MR imaging as a problem-solving tool for cartilage sclerosis on CT. Patient with a glottic SCC. Contrast-enhanced CT image (</a:t>
            </a:r>
            <a:r>
              <a:rPr lang="en-US" b="0" i="1" u="none" strike="noStrike" dirty="0">
                <a:solidFill>
                  <a:srgbClr val="1F1F1F"/>
                </a:solidFill>
                <a:effectLst/>
                <a:latin typeface="ElsevierGulliver"/>
              </a:rPr>
              <a:t>A</a:t>
            </a:r>
            <a:r>
              <a:rPr lang="en-US" b="0" i="0" u="none" strike="noStrike" dirty="0">
                <a:solidFill>
                  <a:srgbClr val="1F1F1F"/>
                </a:solidFill>
                <a:effectLst/>
                <a:latin typeface="ElsevierGulliver"/>
              </a:rPr>
              <a:t>) reveals subglottic tumor spread (</a:t>
            </a:r>
            <a:r>
              <a:rPr lang="en-US" b="0" i="1" u="none" strike="noStrike" dirty="0">
                <a:solidFill>
                  <a:srgbClr val="1F1F1F"/>
                </a:solidFill>
                <a:effectLst/>
                <a:latin typeface="ElsevierGulliver"/>
              </a:rPr>
              <a:t>asterisk</a:t>
            </a:r>
            <a:r>
              <a:rPr lang="en-US" b="0" i="0" u="none" strike="noStrike" dirty="0">
                <a:solidFill>
                  <a:srgbClr val="1F1F1F"/>
                </a:solidFill>
                <a:effectLst/>
                <a:latin typeface="ElsevierGulliver"/>
              </a:rPr>
              <a:t>) and sclerosis of the adjacent cricoid cartilage (</a:t>
            </a:r>
            <a:r>
              <a:rPr lang="en-US" b="0" i="1" u="none" strike="noStrike" dirty="0">
                <a:solidFill>
                  <a:srgbClr val="1F1F1F"/>
                </a:solidFill>
                <a:effectLst/>
                <a:latin typeface="ElsevierGulliver"/>
              </a:rPr>
              <a:t>arrow</a:t>
            </a:r>
            <a:r>
              <a:rPr lang="en-US" b="0" i="0" u="none" strike="noStrike" dirty="0">
                <a:solidFill>
                  <a:srgbClr val="1F1F1F"/>
                </a:solidFill>
                <a:effectLst/>
                <a:latin typeface="ElsevierGulliver"/>
              </a:rPr>
              <a:t>). Based on CT findings, it is difficult to decide whether sclerosis corresponds to neoplastic invasion or inflammation. Corresponding axial T2 (</a:t>
            </a:r>
            <a:r>
              <a:rPr lang="en-US" b="0" i="1" u="none" strike="noStrike" dirty="0">
                <a:solidFill>
                  <a:srgbClr val="1F1F1F"/>
                </a:solidFill>
                <a:effectLst/>
                <a:latin typeface="ElsevierGulliver"/>
              </a:rPr>
              <a:t>B</a:t>
            </a:r>
            <a:r>
              <a:rPr lang="en-US" b="0" i="0" u="none" strike="noStrike" dirty="0">
                <a:solidFill>
                  <a:srgbClr val="1F1F1F"/>
                </a:solidFill>
                <a:effectLst/>
                <a:latin typeface="ElsevierGulliver"/>
              </a:rPr>
              <a:t>), T1 (</a:t>
            </a:r>
            <a:r>
              <a:rPr lang="en-US" b="0" i="1" u="none" strike="noStrike" dirty="0">
                <a:solidFill>
                  <a:srgbClr val="1F1F1F"/>
                </a:solidFill>
                <a:effectLst/>
                <a:latin typeface="ElsevierGulliver"/>
              </a:rPr>
              <a:t>C</a:t>
            </a:r>
            <a:r>
              <a:rPr lang="en-US" b="0" i="0" u="none" strike="noStrike" dirty="0">
                <a:solidFill>
                  <a:srgbClr val="1F1F1F"/>
                </a:solidFill>
                <a:effectLst/>
                <a:latin typeface="ElsevierGulliver"/>
              </a:rPr>
              <a:t>), b1000 (</a:t>
            </a:r>
            <a:r>
              <a:rPr lang="en-US" b="0" i="1" u="none" strike="noStrike" dirty="0">
                <a:solidFill>
                  <a:srgbClr val="1F1F1F"/>
                </a:solidFill>
                <a:effectLst/>
                <a:latin typeface="ElsevierGulliver"/>
              </a:rPr>
              <a:t>D</a:t>
            </a:r>
            <a:r>
              <a:rPr lang="en-US" b="0" i="0" u="none" strike="noStrike" dirty="0">
                <a:solidFill>
                  <a:srgbClr val="1F1F1F"/>
                </a:solidFill>
                <a:effectLst/>
                <a:latin typeface="ElsevierGulliver"/>
              </a:rPr>
              <a:t>), ADC (</a:t>
            </a:r>
            <a:r>
              <a:rPr lang="en-US" b="0" i="1" u="none" strike="noStrike" dirty="0">
                <a:solidFill>
                  <a:srgbClr val="1F1F1F"/>
                </a:solidFill>
                <a:effectLst/>
                <a:latin typeface="ElsevierGulliver"/>
              </a:rPr>
              <a:t>E</a:t>
            </a:r>
            <a:r>
              <a:rPr lang="en-US" b="0" i="0" u="none" strike="noStrike" dirty="0">
                <a:solidFill>
                  <a:srgbClr val="1F1F1F"/>
                </a:solidFill>
                <a:effectLst/>
                <a:latin typeface="ElsevierGulliver"/>
              </a:rPr>
              <a:t>), and contrast-enhanced fat-saturated T1 (</a:t>
            </a:r>
            <a:r>
              <a:rPr lang="en-US" b="0" i="1" u="none" strike="noStrike" dirty="0">
                <a:solidFill>
                  <a:srgbClr val="1F1F1F"/>
                </a:solidFill>
                <a:effectLst/>
                <a:latin typeface="ElsevierGulliver"/>
              </a:rPr>
              <a:t>F</a:t>
            </a:r>
            <a:r>
              <a:rPr lang="en-US" b="0" i="0" u="none" strike="noStrike" dirty="0">
                <a:solidFill>
                  <a:srgbClr val="1F1F1F"/>
                </a:solidFill>
                <a:effectLst/>
                <a:latin typeface="ElsevierGulliver"/>
              </a:rPr>
              <a:t>) images show that the subglottic tumor has an intermediate signal intensity on T2, low signal intensity on T1, and moderately strong enhancement after iv. contrast (</a:t>
            </a:r>
            <a:r>
              <a:rPr lang="en-US" b="0" i="1" u="none" strike="noStrike" dirty="0">
                <a:solidFill>
                  <a:srgbClr val="1F1F1F"/>
                </a:solidFill>
                <a:effectLst/>
                <a:latin typeface="ElsevierGulliver"/>
              </a:rPr>
              <a:t>asterisk</a:t>
            </a:r>
            <a:r>
              <a:rPr lang="en-US" b="0" i="0" u="none" strike="noStrike" dirty="0">
                <a:solidFill>
                  <a:srgbClr val="1F1F1F"/>
                </a:solidFill>
                <a:effectLst/>
                <a:latin typeface="ElsevierGulliver"/>
              </a:rPr>
              <a:t> in </a:t>
            </a:r>
            <a:r>
              <a:rPr lang="en-US" b="0" i="1" u="none" strike="noStrike" dirty="0">
                <a:solidFill>
                  <a:srgbClr val="1F1F1F"/>
                </a:solidFill>
                <a:effectLst/>
                <a:latin typeface="ElsevierGulliver"/>
              </a:rPr>
              <a:t>B</a:t>
            </a:r>
            <a:r>
              <a:rPr lang="en-US" b="0" i="0" u="none" strike="noStrike" dirty="0">
                <a:solidFill>
                  <a:srgbClr val="1F1F1F"/>
                </a:solidFill>
                <a:effectLst/>
                <a:latin typeface="ElsevierGulliver"/>
              </a:rPr>
              <a:t>, </a:t>
            </a:r>
            <a:r>
              <a:rPr lang="en-US" b="0" i="1" u="none" strike="noStrike" dirty="0">
                <a:solidFill>
                  <a:srgbClr val="1F1F1F"/>
                </a:solidFill>
                <a:effectLst/>
                <a:latin typeface="ElsevierGulliver"/>
              </a:rPr>
              <a:t>C</a:t>
            </a:r>
            <a:r>
              <a:rPr lang="en-US" b="0" i="0" u="none" strike="noStrike" dirty="0">
                <a:solidFill>
                  <a:srgbClr val="1F1F1F"/>
                </a:solidFill>
                <a:effectLst/>
                <a:latin typeface="ElsevierGulliver"/>
              </a:rPr>
              <a:t>, and </a:t>
            </a:r>
            <a:r>
              <a:rPr lang="en-US" b="0" i="1" u="none" strike="noStrike" dirty="0">
                <a:solidFill>
                  <a:srgbClr val="1F1F1F"/>
                </a:solidFill>
                <a:effectLst/>
                <a:latin typeface="ElsevierGulliver"/>
              </a:rPr>
              <a:t>F</a:t>
            </a:r>
            <a:r>
              <a:rPr lang="en-US" b="0" i="0" u="none" strike="noStrike" dirty="0">
                <a:solidFill>
                  <a:srgbClr val="1F1F1F"/>
                </a:solidFill>
                <a:effectLst/>
                <a:latin typeface="ElsevierGulliver"/>
              </a:rPr>
              <a:t>). Note that the subglottic mucosa overlying the tumor has a stronger signal on T2 and a stronger enhancement than the tumor (</a:t>
            </a:r>
            <a:r>
              <a:rPr lang="en-US" b="0" i="1" u="none" strike="noStrike" dirty="0">
                <a:solidFill>
                  <a:srgbClr val="1F1F1F"/>
                </a:solidFill>
                <a:effectLst/>
                <a:latin typeface="ElsevierGulliver"/>
              </a:rPr>
              <a:t>dashed arrows</a:t>
            </a:r>
            <a:r>
              <a:rPr lang="en-US" b="0" i="0" u="none" strike="noStrike" dirty="0">
                <a:solidFill>
                  <a:srgbClr val="1F1F1F"/>
                </a:solidFill>
                <a:effectLst/>
                <a:latin typeface="ElsevierGulliver"/>
              </a:rPr>
              <a:t> in </a:t>
            </a:r>
            <a:r>
              <a:rPr lang="en-US" b="0" i="1" u="none" strike="noStrike" dirty="0">
                <a:solidFill>
                  <a:srgbClr val="1F1F1F"/>
                </a:solidFill>
                <a:effectLst/>
                <a:latin typeface="ElsevierGulliver"/>
              </a:rPr>
              <a:t>B</a:t>
            </a:r>
            <a:r>
              <a:rPr lang="en-US" b="0" i="0" u="none" strike="noStrike" dirty="0">
                <a:solidFill>
                  <a:srgbClr val="1F1F1F"/>
                </a:solidFill>
                <a:effectLst/>
                <a:latin typeface="ElsevierGulliver"/>
              </a:rPr>
              <a:t>and </a:t>
            </a:r>
            <a:r>
              <a:rPr lang="en-US" b="0" i="1" u="none" strike="noStrike" dirty="0">
                <a:solidFill>
                  <a:srgbClr val="1F1F1F"/>
                </a:solidFill>
                <a:effectLst/>
                <a:latin typeface="ElsevierGulliver"/>
              </a:rPr>
              <a:t>F</a:t>
            </a:r>
            <a:r>
              <a:rPr lang="en-US" b="0" i="0" u="none" strike="noStrike" dirty="0">
                <a:solidFill>
                  <a:srgbClr val="1F1F1F"/>
                </a:solidFill>
                <a:effectLst/>
                <a:latin typeface="ElsevierGulliver"/>
              </a:rPr>
              <a:t>). The adjacent cricoid cartilage, however, has similar signal intensities and similar contrast enhancement as the tumor (</a:t>
            </a:r>
            <a:r>
              <a:rPr lang="en-US" b="0" i="1" u="none" strike="noStrike" dirty="0">
                <a:solidFill>
                  <a:srgbClr val="1F1F1F"/>
                </a:solidFill>
                <a:effectLst/>
                <a:latin typeface="ElsevierGulliver"/>
              </a:rPr>
              <a:t>arrows</a:t>
            </a:r>
            <a:r>
              <a:rPr lang="en-US" b="0" i="0" u="none" strike="noStrike" dirty="0">
                <a:solidFill>
                  <a:srgbClr val="1F1F1F"/>
                </a:solidFill>
                <a:effectLst/>
                <a:latin typeface="ElsevierGulliver"/>
              </a:rPr>
              <a:t> in </a:t>
            </a:r>
            <a:r>
              <a:rPr lang="en-US" b="0" i="1" u="none" strike="noStrike" dirty="0">
                <a:solidFill>
                  <a:srgbClr val="1F1F1F"/>
                </a:solidFill>
                <a:effectLst/>
                <a:latin typeface="ElsevierGulliver"/>
              </a:rPr>
              <a:t>B</a:t>
            </a:r>
            <a:r>
              <a:rPr lang="en-US" b="0" i="0" u="none" strike="noStrike" dirty="0">
                <a:solidFill>
                  <a:srgbClr val="1F1F1F"/>
                </a:solidFill>
                <a:effectLst/>
                <a:latin typeface="ElsevierGulliver"/>
              </a:rPr>
              <a:t>, </a:t>
            </a:r>
            <a:r>
              <a:rPr lang="en-US" b="0" i="1" u="none" strike="noStrike" dirty="0">
                <a:solidFill>
                  <a:srgbClr val="1F1F1F"/>
                </a:solidFill>
                <a:effectLst/>
                <a:latin typeface="ElsevierGulliver"/>
              </a:rPr>
              <a:t>C</a:t>
            </a:r>
            <a:r>
              <a:rPr lang="en-US" b="0" i="0" u="none" strike="noStrike" dirty="0">
                <a:solidFill>
                  <a:srgbClr val="1F1F1F"/>
                </a:solidFill>
                <a:effectLst/>
                <a:latin typeface="ElsevierGulliver"/>
              </a:rPr>
              <a:t>, and </a:t>
            </a:r>
            <a:r>
              <a:rPr lang="en-US" b="0" i="1" u="none" strike="noStrike" dirty="0">
                <a:solidFill>
                  <a:srgbClr val="1F1F1F"/>
                </a:solidFill>
                <a:effectLst/>
                <a:latin typeface="ElsevierGulliver"/>
              </a:rPr>
              <a:t>F</a:t>
            </a:r>
            <a:r>
              <a:rPr lang="en-US" b="0" i="0" u="none" strike="noStrike" dirty="0">
                <a:solidFill>
                  <a:srgbClr val="1F1F1F"/>
                </a:solidFill>
                <a:effectLst/>
                <a:latin typeface="ElsevierGulliver"/>
              </a:rPr>
              <a:t>), suggesting neoplastic invasion. DWI shows restricted diffusion in the tumor (</a:t>
            </a:r>
            <a:r>
              <a:rPr lang="en-US" b="0" i="1" u="none" strike="noStrike" dirty="0">
                <a:solidFill>
                  <a:srgbClr val="1F1F1F"/>
                </a:solidFill>
                <a:effectLst/>
                <a:latin typeface="ElsevierGulliver"/>
              </a:rPr>
              <a:t>asterisk</a:t>
            </a:r>
            <a:r>
              <a:rPr lang="en-US" b="0" i="0" u="none" strike="noStrike" dirty="0">
                <a:solidFill>
                  <a:srgbClr val="1F1F1F"/>
                </a:solidFill>
                <a:effectLst/>
                <a:latin typeface="ElsevierGulliver"/>
              </a:rPr>
              <a:t> in D and E) and in the cricoid cartilage (</a:t>
            </a:r>
            <a:r>
              <a:rPr lang="en-US" b="0" i="1" u="none" strike="noStrike" dirty="0">
                <a:solidFill>
                  <a:srgbClr val="1F1F1F"/>
                </a:solidFill>
                <a:effectLst/>
                <a:latin typeface="ElsevierGulliver"/>
              </a:rPr>
              <a:t>arrows</a:t>
            </a:r>
            <a:r>
              <a:rPr lang="en-US" b="0" i="0" u="none" strike="noStrike" dirty="0">
                <a:solidFill>
                  <a:srgbClr val="1F1F1F"/>
                </a:solidFill>
                <a:effectLst/>
                <a:latin typeface="ElsevierGulliver"/>
              </a:rPr>
              <a:t> in </a:t>
            </a:r>
            <a:r>
              <a:rPr lang="en-US" b="0" i="1" u="none" strike="noStrike" dirty="0">
                <a:solidFill>
                  <a:srgbClr val="1F1F1F"/>
                </a:solidFill>
                <a:effectLst/>
                <a:latin typeface="ElsevierGulliver"/>
              </a:rPr>
              <a:t>D</a:t>
            </a:r>
            <a:r>
              <a:rPr lang="en-US" b="0" i="0" u="none" strike="noStrike" dirty="0">
                <a:solidFill>
                  <a:srgbClr val="1F1F1F"/>
                </a:solidFill>
                <a:effectLst/>
                <a:latin typeface="ElsevierGulliver"/>
              </a:rPr>
              <a:t> and </a:t>
            </a:r>
            <a:r>
              <a:rPr lang="en-US" b="0" i="1" u="none" strike="noStrike" dirty="0">
                <a:solidFill>
                  <a:srgbClr val="1F1F1F"/>
                </a:solidFill>
                <a:effectLst/>
                <a:latin typeface="ElsevierGulliver"/>
              </a:rPr>
              <a:t>E</a:t>
            </a:r>
            <a:r>
              <a:rPr lang="en-US" b="0" i="0" u="none" strike="noStrike" dirty="0">
                <a:solidFill>
                  <a:srgbClr val="1F1F1F"/>
                </a:solidFill>
                <a:effectLst/>
                <a:latin typeface="ElsevierGulliver"/>
              </a:rPr>
              <a:t>). Histologic slice (</a:t>
            </a:r>
            <a:r>
              <a:rPr lang="en-US" b="0" i="1" u="none" strike="noStrike" dirty="0">
                <a:solidFill>
                  <a:srgbClr val="1F1F1F"/>
                </a:solidFill>
                <a:effectLst/>
                <a:latin typeface="ElsevierGulliver"/>
              </a:rPr>
              <a:t>G</a:t>
            </a:r>
            <a:r>
              <a:rPr lang="en-US" b="0" i="0" u="none" strike="noStrike" dirty="0">
                <a:solidFill>
                  <a:srgbClr val="1F1F1F"/>
                </a:solidFill>
                <a:effectLst/>
                <a:latin typeface="ElsevierGulliver"/>
              </a:rPr>
              <a:t>) confirms subglottic submucosal tumor spread (</a:t>
            </a:r>
            <a:r>
              <a:rPr lang="en-US" b="0" i="1" u="none" strike="noStrike" dirty="0">
                <a:solidFill>
                  <a:srgbClr val="1F1F1F"/>
                </a:solidFill>
                <a:effectLst/>
                <a:latin typeface="ElsevierGulliver"/>
              </a:rPr>
              <a:t>asterisk</a:t>
            </a:r>
            <a:r>
              <a:rPr lang="en-US" b="0" i="0" u="none" strike="noStrike" dirty="0">
                <a:solidFill>
                  <a:srgbClr val="1F1F1F"/>
                </a:solidFill>
                <a:effectLst/>
                <a:latin typeface="ElsevierGulliver"/>
              </a:rPr>
              <a:t>) and neoplastic invasion of the cricoid cartilage (</a:t>
            </a:r>
            <a:r>
              <a:rPr lang="en-US" b="0" i="1" u="none" strike="noStrike" dirty="0">
                <a:solidFill>
                  <a:srgbClr val="1F1F1F"/>
                </a:solidFill>
                <a:effectLst/>
                <a:latin typeface="ElsevierGulliver"/>
              </a:rPr>
              <a:t>arrow</a:t>
            </a:r>
            <a:r>
              <a:rPr lang="en-US" b="0" i="0" u="none" strike="noStrike" dirty="0">
                <a:solidFill>
                  <a:srgbClr val="1F1F1F"/>
                </a:solidFill>
                <a:effectLst/>
                <a:latin typeface="ElsevierGulliver"/>
              </a:rPr>
              <a:t>). Inflammatory edema beneath the intact lateral subglottic mucosa (</a:t>
            </a:r>
            <a:r>
              <a:rPr lang="en-US" b="0" i="1" u="none" strike="noStrike" dirty="0">
                <a:solidFill>
                  <a:srgbClr val="1F1F1F"/>
                </a:solidFill>
                <a:effectLst/>
                <a:latin typeface="ElsevierGulliver"/>
              </a:rPr>
              <a:t>dashed arrows</a:t>
            </a:r>
            <a:r>
              <a:rPr lang="en-US" b="0" i="0" u="none" strike="noStrike" dirty="0">
                <a:solidFill>
                  <a:srgbClr val="1F1F1F"/>
                </a:solidFill>
                <a:effectLst/>
                <a:latin typeface="ElsevierGulliver"/>
              </a:rPr>
              <a:t>).</a:t>
            </a:r>
          </a:p>
          <a:p>
            <a:r>
              <a:rPr lang="en-VN" dirty="0"/>
              <a:t>Bn này được chẩn đoạn SCC hạ thanh môn. Hình CLVT chỉ ra khối u ở vùng hạ thanh môn bên phải và một chút đặc xương sụn nhẫn ngay cạnh khối u. Hình ảnh này rất khó để phân biệt giữa xâm lấn sụn hay viêm quanh u. MRI của Bn này đã chỉ ra phần đặc xương này có tín hiệu tương đương khối u bên cạnh cả trước và sau tiêm, có hckt trên DWI, chứng tỏ sụn đã bị xâm lấn. Kqua này đã được chứng minh trên GPB.</a:t>
            </a:r>
          </a:p>
        </p:txBody>
      </p:sp>
      <p:sp>
        <p:nvSpPr>
          <p:cNvPr id="4" name="Slide Number Placeholder 3"/>
          <p:cNvSpPr>
            <a:spLocks noGrp="1"/>
          </p:cNvSpPr>
          <p:nvPr>
            <p:ph type="sldNum" sz="quarter" idx="5"/>
          </p:nvPr>
        </p:nvSpPr>
        <p:spPr/>
        <p:txBody>
          <a:bodyPr/>
          <a:lstStyle/>
          <a:p>
            <a:fld id="{72155474-5776-6042-A346-15B04B07B9CC}" type="slidenum">
              <a:rPr lang="en-VN" smtClean="0"/>
              <a:t>32</a:t>
            </a:fld>
            <a:endParaRPr lang="en-VN"/>
          </a:p>
        </p:txBody>
      </p:sp>
    </p:spTree>
    <p:extLst>
      <p:ext uri="{BB962C8B-B14F-4D97-AF65-F5344CB8AC3E}">
        <p14:creationId xmlns:p14="http://schemas.microsoft.com/office/powerpoint/2010/main" val="853328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1F1F1F"/>
                </a:solidFill>
                <a:effectLst/>
                <a:latin typeface="ElsevierGulliver"/>
              </a:rPr>
              <a:t>Fig. 11. Characteristic MR imaging features of cartilage inflammation. Patient with an SCC of the right piriform sinus. Axial T2 (</a:t>
            </a:r>
            <a:r>
              <a:rPr lang="en-US" b="0" i="1" u="none" strike="noStrike" dirty="0">
                <a:solidFill>
                  <a:srgbClr val="1F1F1F"/>
                </a:solidFill>
                <a:effectLst/>
                <a:latin typeface="ElsevierGulliver"/>
              </a:rPr>
              <a:t>A</a:t>
            </a:r>
            <a:r>
              <a:rPr lang="en-US" b="0" i="0" u="none" strike="noStrike" dirty="0">
                <a:solidFill>
                  <a:srgbClr val="1F1F1F"/>
                </a:solidFill>
                <a:effectLst/>
                <a:latin typeface="ElsevierGulliver"/>
              </a:rPr>
              <a:t>), T1 (</a:t>
            </a:r>
            <a:r>
              <a:rPr lang="en-US" b="0" i="1" u="none" strike="noStrike" dirty="0">
                <a:solidFill>
                  <a:srgbClr val="1F1F1F"/>
                </a:solidFill>
                <a:effectLst/>
                <a:latin typeface="ElsevierGulliver"/>
              </a:rPr>
              <a:t>B</a:t>
            </a:r>
            <a:r>
              <a:rPr lang="en-US" b="0" i="0" u="none" strike="noStrike" dirty="0">
                <a:solidFill>
                  <a:srgbClr val="1F1F1F"/>
                </a:solidFill>
                <a:effectLst/>
                <a:latin typeface="ElsevierGulliver"/>
              </a:rPr>
              <a:t>), contrast-enhanced T1 (</a:t>
            </a:r>
            <a:r>
              <a:rPr lang="en-US" b="0" i="1" u="none" strike="noStrike" dirty="0">
                <a:solidFill>
                  <a:srgbClr val="1F1F1F"/>
                </a:solidFill>
                <a:effectLst/>
                <a:latin typeface="ElsevierGulliver"/>
              </a:rPr>
              <a:t>C</a:t>
            </a:r>
            <a:r>
              <a:rPr lang="en-US" b="0" i="0" u="none" strike="noStrike" dirty="0">
                <a:solidFill>
                  <a:srgbClr val="1F1F1F"/>
                </a:solidFill>
                <a:effectLst/>
                <a:latin typeface="ElsevierGulliver"/>
              </a:rPr>
              <a:t>), and subtraction image obtained by subtracting T1 from contrast-enhanced T1 (</a:t>
            </a:r>
            <a:r>
              <a:rPr lang="en-US" b="0" i="1" u="none" strike="noStrike" dirty="0">
                <a:solidFill>
                  <a:srgbClr val="1F1F1F"/>
                </a:solidFill>
                <a:effectLst/>
                <a:latin typeface="ElsevierGulliver"/>
              </a:rPr>
              <a:t>D</a:t>
            </a:r>
            <a:r>
              <a:rPr lang="en-US" b="0" i="0" u="none" strike="noStrike" dirty="0">
                <a:solidFill>
                  <a:srgbClr val="1F1F1F"/>
                </a:solidFill>
                <a:effectLst/>
                <a:latin typeface="ElsevierGulliver"/>
              </a:rPr>
              <a:t>) show a piriform sinus tumor invading the anterior wall, the angle, the lateral wall, and the posterior wall of the piriform sinus (</a:t>
            </a:r>
            <a:r>
              <a:rPr lang="en-US" b="0" i="1" u="none" strike="noStrike" dirty="0">
                <a:solidFill>
                  <a:srgbClr val="1F1F1F"/>
                </a:solidFill>
                <a:effectLst/>
                <a:latin typeface="ElsevierGulliver"/>
              </a:rPr>
              <a:t>arrows</a:t>
            </a:r>
            <a:r>
              <a:rPr lang="en-US" b="0" i="0" u="none" strike="noStrike" dirty="0">
                <a:solidFill>
                  <a:srgbClr val="1F1F1F"/>
                </a:solidFill>
                <a:effectLst/>
                <a:latin typeface="ElsevierGulliver"/>
              </a:rPr>
              <a:t> on all figure parts). The tumor has an intermediate signal on T2, a low signal on T1, and a moderate enhancement on contrast-enhanced T1. Note that the thyroid cartilage in the immediate tumor vicinity (</a:t>
            </a:r>
            <a:r>
              <a:rPr lang="en-US" b="0" i="1" u="none" strike="noStrike" dirty="0">
                <a:solidFill>
                  <a:srgbClr val="1F1F1F"/>
                </a:solidFill>
                <a:effectLst/>
                <a:latin typeface="ElsevierGulliver"/>
              </a:rPr>
              <a:t>asterisk</a:t>
            </a:r>
            <a:r>
              <a:rPr lang="en-US" b="0" i="0" u="none" strike="noStrike" dirty="0">
                <a:solidFill>
                  <a:srgbClr val="1F1F1F"/>
                </a:solidFill>
                <a:effectLst/>
                <a:latin typeface="ElsevierGulliver"/>
              </a:rPr>
              <a:t> on all figure parts) shows a much higher signal intensity on T2 than the tumor, a similar low signal on T1, and a much stronger enhancement on T1. The difference in enhancement patterns is particularly well seen in D (subtraction image). Small asterisk in A indicates fluid retention in the right piriform sinus.</a:t>
            </a:r>
          </a:p>
          <a:p>
            <a:r>
              <a:rPr lang="en-US" b="0" i="0" u="none" strike="noStrike" dirty="0" err="1">
                <a:solidFill>
                  <a:srgbClr val="1F1F1F"/>
                </a:solidFill>
                <a:effectLst/>
                <a:latin typeface="ElsevierGulliver"/>
              </a:rPr>
              <a:t>Cuối</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cùng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là</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ví</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dụ</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về</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hình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ảnh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của</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thanh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quản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trong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giai</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đoạn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viêm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quanh</a:t>
            </a:r>
            <a:r>
              <a:rPr lang="en-US" b="0" i="0" u="none" strike="noStrike" dirty="0">
                <a:solidFill>
                  <a:srgbClr val="1F1F1F"/>
                </a:solidFill>
                <a:effectLst/>
                <a:latin typeface="ElsevierGulliver"/>
              </a:rPr>
              <a:t> u: BN </a:t>
            </a:r>
            <a:r>
              <a:rPr lang="en-US" b="0" i="0" u="none" strike="noStrike" dirty="0" err="1">
                <a:solidFill>
                  <a:srgbClr val="1F1F1F"/>
                </a:solidFill>
                <a:effectLst/>
                <a:latin typeface="ElsevierGulliver"/>
              </a:rPr>
              <a:t>có</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khối</a:t>
            </a:r>
            <a:r>
              <a:rPr lang="en-US" b="0" i="0" u="none" strike="noStrike" dirty="0">
                <a:solidFill>
                  <a:srgbClr val="1F1F1F"/>
                </a:solidFill>
                <a:effectLst/>
                <a:latin typeface="ElsevierGulliver"/>
              </a:rPr>
              <a:t> u </a:t>
            </a:r>
            <a:r>
              <a:rPr lang="en-US" b="0" i="0" u="none" strike="noStrike" dirty="0" err="1">
                <a:solidFill>
                  <a:srgbClr val="1F1F1F"/>
                </a:solidFill>
                <a:effectLst/>
                <a:latin typeface="ElsevierGulliver"/>
              </a:rPr>
              <a:t>xoang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lên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bên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phải</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khối</a:t>
            </a:r>
            <a:r>
              <a:rPr lang="en-US" b="0" i="0" u="none" strike="noStrike" dirty="0">
                <a:solidFill>
                  <a:srgbClr val="1F1F1F"/>
                </a:solidFill>
                <a:effectLst/>
                <a:latin typeface="ElsevierGulliver"/>
              </a:rPr>
              <a:t> u </a:t>
            </a:r>
            <a:r>
              <a:rPr lang="en-US" b="0" i="0" u="none" strike="noStrike" dirty="0" err="1">
                <a:solidFill>
                  <a:srgbClr val="1F1F1F"/>
                </a:solidFill>
                <a:effectLst/>
                <a:latin typeface="ElsevierGulliver"/>
              </a:rPr>
              <a:t>tín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hiệu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trung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gian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trên</a:t>
            </a:r>
            <a:r>
              <a:rPr lang="en-US" b="0" i="0" u="none" strike="noStrike" dirty="0">
                <a:solidFill>
                  <a:srgbClr val="1F1F1F"/>
                </a:solidFill>
                <a:effectLst/>
                <a:latin typeface="ElsevierGulliver"/>
              </a:rPr>
              <a:t> T2W, </a:t>
            </a:r>
            <a:r>
              <a:rPr lang="en-US" b="0" i="0" u="none" strike="noStrike" dirty="0" err="1">
                <a:solidFill>
                  <a:srgbClr val="1F1F1F"/>
                </a:solidFill>
                <a:effectLst/>
                <a:latin typeface="ElsevierGulliver"/>
              </a:rPr>
              <a:t>giảm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tín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hiệu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trên</a:t>
            </a:r>
            <a:r>
              <a:rPr lang="en-US" b="0" i="0" u="none" strike="noStrike" dirty="0">
                <a:solidFill>
                  <a:srgbClr val="1F1F1F"/>
                </a:solidFill>
                <a:effectLst/>
                <a:latin typeface="ElsevierGulliver"/>
              </a:rPr>
              <a:t> T1W, </a:t>
            </a:r>
            <a:r>
              <a:rPr lang="en-US" b="0" i="0" u="none" strike="noStrike" dirty="0" err="1">
                <a:solidFill>
                  <a:srgbClr val="1F1F1F"/>
                </a:solidFill>
                <a:effectLst/>
                <a:latin typeface="ElsevierGulliver"/>
              </a:rPr>
              <a:t>sau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tiêm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ngấm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thuốc</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mức</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độ</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trung</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bình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Sụn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giáp</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ngay</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cạnh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khối</a:t>
            </a:r>
            <a:r>
              <a:rPr lang="en-US" b="0" i="0" u="none" strike="noStrike" dirty="0">
                <a:solidFill>
                  <a:srgbClr val="1F1F1F"/>
                </a:solidFill>
                <a:effectLst/>
                <a:latin typeface="ElsevierGulliver"/>
              </a:rPr>
              <a:t> u tang </a:t>
            </a:r>
            <a:r>
              <a:rPr lang="en-US" b="0" i="0" u="none" strike="noStrike" dirty="0" err="1">
                <a:solidFill>
                  <a:srgbClr val="1F1F1F"/>
                </a:solidFill>
                <a:effectLst/>
                <a:latin typeface="ElsevierGulliver"/>
              </a:rPr>
              <a:t>mạnh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tín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hiệu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trên</a:t>
            </a:r>
            <a:r>
              <a:rPr lang="en-US" b="0" i="0" u="none" strike="noStrike" dirty="0">
                <a:solidFill>
                  <a:srgbClr val="1F1F1F"/>
                </a:solidFill>
                <a:effectLst/>
                <a:latin typeface="ElsevierGulliver"/>
              </a:rPr>
              <a:t> T2W, </a:t>
            </a:r>
            <a:r>
              <a:rPr lang="en-US" b="0" i="0" u="none" strike="noStrike" dirty="0" err="1">
                <a:solidFill>
                  <a:srgbClr val="1F1F1F"/>
                </a:solidFill>
                <a:effectLst/>
                <a:latin typeface="ElsevierGulliver"/>
              </a:rPr>
              <a:t>giảm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tín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hiệu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trên</a:t>
            </a:r>
            <a:r>
              <a:rPr lang="en-US" b="0" i="0" u="none" strike="noStrike" dirty="0">
                <a:solidFill>
                  <a:srgbClr val="1F1F1F"/>
                </a:solidFill>
                <a:effectLst/>
                <a:latin typeface="ElsevierGulliver"/>
              </a:rPr>
              <a:t> T1W, </a:t>
            </a:r>
            <a:r>
              <a:rPr lang="en-US" b="0" i="0" u="none" strike="noStrike" dirty="0" err="1">
                <a:solidFill>
                  <a:srgbClr val="1F1F1F"/>
                </a:solidFill>
                <a:effectLst/>
                <a:latin typeface="ElsevierGulliver"/>
              </a:rPr>
              <a:t>sau</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tiêm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ngấm</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thuốc</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mạnh</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hơn</a:t>
            </a:r>
            <a:r>
              <a:rPr lang="en-US" b="0" i="0" u="none" strike="noStrike" dirty="0">
                <a:solidFill>
                  <a:srgbClr val="1F1F1F"/>
                </a:solidFill>
                <a:effectLst/>
                <a:latin typeface="ElsevierGulliver"/>
              </a:rPr>
              <a:t> u, </a:t>
            </a:r>
            <a:r>
              <a:rPr lang="en-US" b="0" i="0" u="none" strike="noStrike" dirty="0" err="1">
                <a:solidFill>
                  <a:srgbClr val="1F1F1F"/>
                </a:solidFill>
                <a:effectLst/>
                <a:latin typeface="ElsevierGulliver"/>
              </a:rPr>
              <a:t>quan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sát</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rõ</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hơn</a:t>
            </a:r>
            <a:r>
              <a:rPr lang="en-US" b="0" i="0" u="none" strike="noStrike" dirty="0">
                <a:solidFill>
                  <a:srgbClr val="1F1F1F"/>
                </a:solidFill>
                <a:effectLst/>
                <a:latin typeface="ElsevierGulliver"/>
              </a:rPr>
              <a:t> </a:t>
            </a:r>
            <a:r>
              <a:rPr lang="en-US" b="0" i="0" u="none" strike="noStrike" dirty="0" err="1">
                <a:solidFill>
                  <a:srgbClr val="1F1F1F"/>
                </a:solidFill>
                <a:effectLst/>
                <a:latin typeface="ElsevierGulliver"/>
              </a:rPr>
              <a:t>khi</a:t>
            </a:r>
            <a:r>
              <a:rPr lang="en-US" b="0" i="0" u="none" strike="noStrike" dirty="0">
                <a:solidFill>
                  <a:srgbClr val="1F1F1F"/>
                </a:solidFill>
                <a:effectLst/>
                <a:latin typeface="ElsevierGulliver"/>
              </a:rPr>
              <a:t> subtract.</a:t>
            </a:r>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33</a:t>
            </a:fld>
            <a:endParaRPr lang="en-VN"/>
          </a:p>
        </p:txBody>
      </p:sp>
    </p:spTree>
    <p:extLst>
      <p:ext uri="{BB962C8B-B14F-4D97-AF65-F5344CB8AC3E}">
        <p14:creationId xmlns:p14="http://schemas.microsoft.com/office/powerpoint/2010/main" val="4244079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một</a:t>
            </a:r>
            <a:r>
              <a:rPr lang="en-US" dirty="0"/>
              <a:t> </a:t>
            </a:r>
            <a:r>
              <a:rPr lang="en-US" dirty="0" err="1"/>
              <a:t>số</a:t>
            </a:r>
            <a:r>
              <a:rPr lang="en-US" dirty="0"/>
              <a:t> </a:t>
            </a:r>
            <a:r>
              <a:rPr lang="en-US" dirty="0" err="1"/>
              <a:t>tài</a:t>
            </a:r>
            <a:r>
              <a:rPr lang="en-US" dirty="0"/>
              <a:t> </a:t>
            </a:r>
            <a:r>
              <a:rPr lang="en-US" dirty="0" err="1"/>
              <a:t>liệu</a:t>
            </a:r>
            <a:r>
              <a:rPr lang="en-US" dirty="0"/>
              <a:t> </a:t>
            </a:r>
            <a:r>
              <a:rPr lang="en-US" dirty="0" err="1"/>
              <a:t>tham</a:t>
            </a:r>
            <a:r>
              <a:rPr lang="en-US" dirty="0"/>
              <a:t> </a:t>
            </a:r>
            <a:r>
              <a:rPr lang="en-US" dirty="0" err="1"/>
              <a:t>khảo</a:t>
            </a:r>
            <a:r>
              <a:rPr lang="en-US" dirty="0"/>
              <a:t> </a:t>
            </a:r>
            <a:r>
              <a:rPr lang="en-US" dirty="0" err="1"/>
              <a:t>trong</a:t>
            </a:r>
            <a:r>
              <a:rPr lang="en-US" dirty="0"/>
              <a:t> </a:t>
            </a:r>
            <a:r>
              <a:rPr lang="en-US" dirty="0" err="1"/>
              <a:t>bài</a:t>
            </a:r>
            <a:r>
              <a:rPr lang="en-US" dirty="0"/>
              <a:t> </a:t>
            </a:r>
            <a:r>
              <a:rPr lang="en-US" dirty="0" err="1"/>
              <a:t>trình</a:t>
            </a:r>
            <a:r>
              <a:rPr lang="en-US" dirty="0"/>
              <a:t> </a:t>
            </a:r>
            <a:r>
              <a:rPr lang="en-US" dirty="0" err="1"/>
              <a:t>bày</a:t>
            </a:r>
            <a:r>
              <a:rPr lang="en-US" dirty="0"/>
              <a:t> </a:t>
            </a:r>
            <a:r>
              <a:rPr lang="en-US" dirty="0" err="1"/>
              <a:t>ngày</a:t>
            </a:r>
            <a:r>
              <a:rPr lang="en-US" dirty="0"/>
              <a:t> </a:t>
            </a:r>
            <a:r>
              <a:rPr lang="en-US" dirty="0" err="1"/>
              <a:t>hôm</a:t>
            </a:r>
            <a:r>
              <a:rPr lang="en-US" dirty="0"/>
              <a:t> nay </a:t>
            </a:r>
            <a:r>
              <a:rPr lang="en-US" dirty="0" err="1"/>
              <a:t>của</a:t>
            </a:r>
            <a:r>
              <a:rPr lang="en-US" dirty="0"/>
              <a:t> </a:t>
            </a:r>
            <a:r>
              <a:rPr lang="en-US" dirty="0" err="1"/>
              <a:t>em</a:t>
            </a:r>
            <a:r>
              <a:rPr lang="en-US" dirty="0"/>
              <a:t>. </a:t>
            </a:r>
          </a:p>
          <a:p>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34</a:t>
            </a:fld>
            <a:endParaRPr lang="en-VN"/>
          </a:p>
        </p:txBody>
      </p:sp>
    </p:spTree>
    <p:extLst>
      <p:ext uri="{BB962C8B-B14F-4D97-AF65-F5344CB8AC3E}">
        <p14:creationId xmlns:p14="http://schemas.microsoft.com/office/powerpoint/2010/main" val="2058903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5</a:t>
            </a:fld>
            <a:endParaRPr lang="en-VN"/>
          </a:p>
        </p:txBody>
      </p:sp>
    </p:spTree>
    <p:extLst>
      <p:ext uri="{BB962C8B-B14F-4D97-AF65-F5344CB8AC3E}">
        <p14:creationId xmlns:p14="http://schemas.microsoft.com/office/powerpoint/2010/main" val="287431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MRI protocols: các chuỗi xung với độ dày lát cắt 3mm</a:t>
            </a:r>
          </a:p>
          <a:p>
            <a:r>
              <a:rPr lang="en-VN" dirty="0"/>
              <a:t>Trước tiêm: T2 STIR coronal, DWI, T2W, T1W axial</a:t>
            </a:r>
          </a:p>
          <a:p>
            <a:r>
              <a:rPr lang="en-VN" dirty="0"/>
              <a:t>Sau tiêm: T1W, T1FS sau tiêm axial, tuỳ thuộc vào vị trí khối u và các phát hiện trước đó sẽ lựa chọn chụp thêm T1 sau tiêm hướng coronal hoặc sagiatl hoặc cả 2. Subtract được thực hiện để đánh giá chính xác mức độ ngấm thuốc của khối u.</a:t>
            </a:r>
          </a:p>
        </p:txBody>
      </p:sp>
      <p:sp>
        <p:nvSpPr>
          <p:cNvPr id="4" name="Slide Number Placeholder 3"/>
          <p:cNvSpPr>
            <a:spLocks noGrp="1"/>
          </p:cNvSpPr>
          <p:nvPr>
            <p:ph type="sldNum" sz="quarter" idx="5"/>
          </p:nvPr>
        </p:nvSpPr>
        <p:spPr/>
        <p:txBody>
          <a:bodyPr/>
          <a:lstStyle/>
          <a:p>
            <a:fld id="{72155474-5776-6042-A346-15B04B07B9CC}" type="slidenum">
              <a:rPr lang="en-VN" smtClean="0"/>
              <a:t>6</a:t>
            </a:fld>
            <a:endParaRPr lang="en-VN"/>
          </a:p>
        </p:txBody>
      </p:sp>
    </p:spTree>
    <p:extLst>
      <p:ext uri="{BB962C8B-B14F-4D97-AF65-F5344CB8AC3E}">
        <p14:creationId xmlns:p14="http://schemas.microsoft.com/office/powerpoint/2010/main" val="2025153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Đánh giá của CĐHA về sự lây lan của khối u dưới niêm mạc đóng vai trò quan trọng trong việc phân loại giai đoạn T của khối u và lên kế hoạch điều trị, vì vậy nắm được các mốc chi tiết giải phẫu hạ họng thanh quản là điều bắt buộc.</a:t>
            </a:r>
          </a:p>
          <a:p>
            <a:r>
              <a:rPr lang="en-VN" dirty="0"/>
              <a:t>Thanh quản được giới hạn từ bờ trên của sụn nắp thanh môn tới bờ dưới sụn nhẫn, được cấu tạo bởi các sụn, màng, các cơ và được niêm mạc bao phủ,. Thanh quản được chia ra làm 3 phần: thượng thanh môn, thanh môn và hạ thanh môn</a:t>
            </a:r>
          </a:p>
          <a:p>
            <a:r>
              <a:rPr lang="en-VN" dirty="0"/>
              <a:t>Thượng thanh môn: Sụn nắp, sụn giáp, khoang mỡ trước sụn nắp, khoang cạnh thanh môn, nếp phễu nắp thanh môn, dây thanh âm giả, băng thanh thất.</a:t>
            </a:r>
          </a:p>
          <a:p>
            <a:r>
              <a:rPr lang="en-VN" dirty="0"/>
              <a:t>Thanh môn: dây thanh âm thật, mép trước, mép sau</a:t>
            </a:r>
          </a:p>
          <a:p>
            <a:r>
              <a:rPr lang="en-VN" dirty="0"/>
              <a:t>Hạ thanh môn: từ bờ dưới dây thanh âm thật đến hết bờ dưới sụn nhẫn</a:t>
            </a:r>
          </a:p>
        </p:txBody>
      </p:sp>
      <p:sp>
        <p:nvSpPr>
          <p:cNvPr id="4" name="Slide Number Placeholder 3"/>
          <p:cNvSpPr>
            <a:spLocks noGrp="1"/>
          </p:cNvSpPr>
          <p:nvPr>
            <p:ph type="sldNum" sz="quarter" idx="5"/>
          </p:nvPr>
        </p:nvSpPr>
        <p:spPr/>
        <p:txBody>
          <a:bodyPr/>
          <a:lstStyle/>
          <a:p>
            <a:fld id="{72155474-5776-6042-A346-15B04B07B9CC}" type="slidenum">
              <a:rPr lang="en-VN" smtClean="0"/>
              <a:t>7</a:t>
            </a:fld>
            <a:endParaRPr lang="en-VN"/>
          </a:p>
        </p:txBody>
      </p:sp>
    </p:spTree>
    <p:extLst>
      <p:ext uri="{BB962C8B-B14F-4D97-AF65-F5344CB8AC3E}">
        <p14:creationId xmlns:p14="http://schemas.microsoft.com/office/powerpoint/2010/main" val="2787309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/articles/PMC3624744/</a:t>
            </a:r>
          </a:p>
          <a:p>
            <a:r>
              <a:rPr lang="en-US" dirty="0" err="1"/>
              <a:t>Giải</a:t>
            </a:r>
            <a:r>
              <a:rPr lang="en-US" dirty="0"/>
              <a:t> </a:t>
            </a:r>
            <a:r>
              <a:rPr lang="en-US" dirty="0" err="1"/>
              <a:t>phẫu</a:t>
            </a:r>
            <a:r>
              <a:rPr lang="en-US" dirty="0"/>
              <a:t> </a:t>
            </a:r>
            <a:r>
              <a:rPr lang="en-US" dirty="0" err="1"/>
              <a:t>thanh</a:t>
            </a:r>
            <a:r>
              <a:rPr lang="en-US" dirty="0"/>
              <a:t> </a:t>
            </a:r>
            <a:r>
              <a:rPr lang="en-US" dirty="0" err="1"/>
              <a:t>quản</a:t>
            </a:r>
            <a:r>
              <a:rPr lang="en-US" dirty="0"/>
              <a:t> </a:t>
            </a:r>
            <a:r>
              <a:rPr lang="en-US" dirty="0" err="1"/>
              <a:t>trên</a:t>
            </a:r>
            <a:r>
              <a:rPr lang="en-US" dirty="0"/>
              <a:t> </a:t>
            </a:r>
            <a:r>
              <a:rPr lang="en-US" dirty="0" err="1"/>
              <a:t>lát</a:t>
            </a:r>
            <a:r>
              <a:rPr lang="en-US" dirty="0"/>
              <a:t> </a:t>
            </a:r>
            <a:r>
              <a:rPr lang="en-US" dirty="0" err="1"/>
              <a:t>cắt</a:t>
            </a:r>
            <a:r>
              <a:rPr lang="en-US" dirty="0"/>
              <a:t> axial </a:t>
            </a:r>
            <a:r>
              <a:rPr lang="en-US" dirty="0" err="1"/>
              <a:t>đi</a:t>
            </a:r>
            <a:r>
              <a:rPr lang="en-US" dirty="0"/>
              <a:t> </a:t>
            </a:r>
            <a:r>
              <a:rPr lang="en-US" dirty="0" err="1"/>
              <a:t>từ</a:t>
            </a:r>
            <a:r>
              <a:rPr lang="en-US" dirty="0"/>
              <a:t> </a:t>
            </a:r>
            <a:r>
              <a:rPr lang="en-US" dirty="0" err="1"/>
              <a:t>trên</a:t>
            </a:r>
            <a:r>
              <a:rPr lang="en-US" dirty="0"/>
              <a:t> </a:t>
            </a:r>
            <a:r>
              <a:rPr lang="en-US" dirty="0" err="1"/>
              <a:t>xuống</a:t>
            </a:r>
            <a:r>
              <a:rPr lang="en-US" dirty="0"/>
              <a:t> </a:t>
            </a:r>
            <a:r>
              <a:rPr lang="en-US" dirty="0" err="1"/>
              <a:t>duới</a:t>
            </a:r>
            <a:r>
              <a:rPr lang="en-US" dirty="0"/>
              <a:t>: </a:t>
            </a:r>
            <a:r>
              <a:rPr lang="en-US" dirty="0" err="1"/>
              <a:t>đỉnh</a:t>
            </a:r>
            <a:r>
              <a:rPr lang="en-US" dirty="0"/>
              <a:t> </a:t>
            </a:r>
            <a:r>
              <a:rPr lang="en-US" dirty="0" err="1"/>
              <a:t>sụn</a:t>
            </a:r>
            <a:r>
              <a:rPr lang="en-US" dirty="0"/>
              <a:t> </a:t>
            </a:r>
            <a:r>
              <a:rPr lang="en-US" dirty="0" err="1"/>
              <a:t>nắp</a:t>
            </a:r>
            <a:r>
              <a:rPr lang="en-US" dirty="0"/>
              <a:t> </a:t>
            </a:r>
            <a:r>
              <a:rPr lang="en-US" dirty="0" err="1"/>
              <a:t>thanh</a:t>
            </a:r>
            <a:r>
              <a:rPr lang="en-US" dirty="0"/>
              <a:t> </a:t>
            </a:r>
            <a:r>
              <a:rPr lang="en-US" dirty="0" err="1"/>
              <a:t>môn</a:t>
            </a:r>
            <a:r>
              <a:rPr lang="en-US" dirty="0"/>
              <a:t> -&gt; </a:t>
            </a:r>
            <a:r>
              <a:rPr lang="en-US" dirty="0" err="1"/>
              <a:t>dây</a:t>
            </a:r>
            <a:r>
              <a:rPr lang="en-US" dirty="0"/>
              <a:t> </a:t>
            </a:r>
            <a:r>
              <a:rPr lang="en-US" dirty="0" err="1"/>
              <a:t>chằng</a:t>
            </a:r>
            <a:r>
              <a:rPr lang="en-US" dirty="0"/>
              <a:t> </a:t>
            </a:r>
            <a:r>
              <a:rPr lang="en-US" dirty="0" err="1"/>
              <a:t>móng</a:t>
            </a:r>
            <a:r>
              <a:rPr lang="en-US" dirty="0"/>
              <a:t> </a:t>
            </a:r>
            <a:r>
              <a:rPr lang="en-US" dirty="0" err="1"/>
              <a:t>thanh</a:t>
            </a:r>
            <a:r>
              <a:rPr lang="en-US" dirty="0"/>
              <a:t> </a:t>
            </a:r>
            <a:r>
              <a:rPr lang="en-US" dirty="0" err="1"/>
              <a:t>môn</a:t>
            </a:r>
            <a:r>
              <a:rPr lang="en-US" dirty="0"/>
              <a:t>-&gt; </a:t>
            </a:r>
            <a:r>
              <a:rPr lang="en-US" dirty="0" err="1"/>
              <a:t>khoang</a:t>
            </a:r>
            <a:r>
              <a:rPr lang="en-US" dirty="0"/>
              <a:t> </a:t>
            </a:r>
            <a:r>
              <a:rPr lang="en-US" dirty="0" err="1"/>
              <a:t>chứa</a:t>
            </a:r>
            <a:r>
              <a:rPr lang="en-US" dirty="0"/>
              <a:t> </a:t>
            </a:r>
            <a:r>
              <a:rPr lang="en-US" dirty="0" err="1"/>
              <a:t>khí</a:t>
            </a:r>
            <a:r>
              <a:rPr lang="en-US" dirty="0"/>
              <a:t> </a:t>
            </a:r>
            <a:r>
              <a:rPr lang="en-US" dirty="0" err="1"/>
              <a:t>hai</a:t>
            </a:r>
            <a:r>
              <a:rPr lang="en-US" dirty="0"/>
              <a:t> </a:t>
            </a:r>
            <a:r>
              <a:rPr lang="en-US" dirty="0" err="1"/>
              <a:t>bên</a:t>
            </a:r>
            <a:r>
              <a:rPr lang="en-US" dirty="0"/>
              <a:t> </a:t>
            </a:r>
            <a:r>
              <a:rPr lang="en-US" dirty="0" err="1"/>
              <a:t>được</a:t>
            </a:r>
            <a:r>
              <a:rPr lang="en-US" dirty="0"/>
              <a:t> </a:t>
            </a:r>
            <a:r>
              <a:rPr lang="en-US" dirty="0" err="1"/>
              <a:t>gọi</a:t>
            </a:r>
            <a:r>
              <a:rPr lang="en-US" dirty="0"/>
              <a:t> </a:t>
            </a:r>
            <a:r>
              <a:rPr lang="en-US" dirty="0" err="1"/>
              <a:t>là</a:t>
            </a:r>
            <a:r>
              <a:rPr lang="en-US" dirty="0"/>
              <a:t> </a:t>
            </a:r>
            <a:r>
              <a:rPr lang="en-US" dirty="0" err="1"/>
              <a:t>thung</a:t>
            </a:r>
            <a:r>
              <a:rPr lang="en-US" dirty="0"/>
              <a:t> </a:t>
            </a:r>
            <a:r>
              <a:rPr lang="en-US" dirty="0" err="1"/>
              <a:t>lũng</a:t>
            </a:r>
            <a:r>
              <a:rPr lang="en-US" dirty="0"/>
              <a:t>.</a:t>
            </a:r>
            <a:endParaRPr lang="en-VN" dirty="0"/>
          </a:p>
        </p:txBody>
      </p:sp>
      <p:sp>
        <p:nvSpPr>
          <p:cNvPr id="4" name="Slide Number Placeholder 3"/>
          <p:cNvSpPr>
            <a:spLocks noGrp="1"/>
          </p:cNvSpPr>
          <p:nvPr>
            <p:ph type="sldNum" sz="quarter" idx="5"/>
          </p:nvPr>
        </p:nvSpPr>
        <p:spPr/>
        <p:txBody>
          <a:bodyPr/>
          <a:lstStyle/>
          <a:p>
            <a:fld id="{72155474-5776-6042-A346-15B04B07B9CC}" type="slidenum">
              <a:rPr lang="en-VN" smtClean="0"/>
              <a:t>8</a:t>
            </a:fld>
            <a:endParaRPr lang="en-VN"/>
          </a:p>
        </p:txBody>
      </p:sp>
    </p:spTree>
    <p:extLst>
      <p:ext uri="{BB962C8B-B14F-4D97-AF65-F5344CB8AC3E}">
        <p14:creationId xmlns:p14="http://schemas.microsoft.com/office/powerpoint/2010/main" val="318878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Tiếp theo đi xuống dưới có nếp phễu thanh môn giới hạn nên thành trong xoang lê, -&gt; sụn nắp -&gt; khoang mỡ trước sụn nắp.</a:t>
            </a:r>
          </a:p>
          <a:p>
            <a:r>
              <a:rPr lang="en-US" dirty="0"/>
              <a:t>T</a:t>
            </a:r>
            <a:r>
              <a:rPr lang="en-VN" dirty="0"/>
              <a:t>ại lát cắt tiếp theo đi qua sụn giáp: cuống sụn nắp thanh môn gắn vào mặt trong sụn giáp -&gt; nếp phễu nắp thanh môn -&gt; xoang lê-&gt; khoang cạnh thanh môn.</a:t>
            </a:r>
          </a:p>
        </p:txBody>
      </p:sp>
      <p:sp>
        <p:nvSpPr>
          <p:cNvPr id="4" name="Slide Number Placeholder 3"/>
          <p:cNvSpPr>
            <a:spLocks noGrp="1"/>
          </p:cNvSpPr>
          <p:nvPr>
            <p:ph type="sldNum" sz="quarter" idx="5"/>
          </p:nvPr>
        </p:nvSpPr>
        <p:spPr/>
        <p:txBody>
          <a:bodyPr/>
          <a:lstStyle/>
          <a:p>
            <a:fld id="{72155474-5776-6042-A346-15B04B07B9CC}" type="slidenum">
              <a:rPr lang="en-VN" smtClean="0"/>
              <a:t>9</a:t>
            </a:fld>
            <a:endParaRPr lang="en-VN"/>
          </a:p>
        </p:txBody>
      </p:sp>
    </p:spTree>
    <p:extLst>
      <p:ext uri="{BB962C8B-B14F-4D97-AF65-F5344CB8AC3E}">
        <p14:creationId xmlns:p14="http://schemas.microsoft.com/office/powerpoint/2010/main" val="26221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r>
              <a:rPr lang="en-VN" dirty="0"/>
              <a:t>át cắt tiếp theo ngang mức đỉnh sụn phễu và dây thanh âm giả (dây tiền đình), hai bên là khoang cạnh thanh môn</a:t>
            </a:r>
          </a:p>
          <a:p>
            <a:r>
              <a:rPr lang="en-VN" dirty="0"/>
              <a:t>Ở thấp hơn, khi nhìn thấy khớp nhẫn - phễu, tại lát cắt này có dây thanh âm thật (dày hơn và tăng tỷ trọng hơn so với dây thanh âm giả), mép trước ( điểm gặp nhau ở phía trước trên đường giữa của 2 dây thanh âm thật), mép sau (bề mặt niêm mạc của sụn nhẫn giữa hai sụn phễu): Khi u nằm ở 1 dây chưa xâm lấn mép trước có thể điều trị tại chỗ cắt u bảo tồn giọng nói cho BN, nhưng nếu u vượt qua mép trước sang dây thanh đối diện thì phải cắt thanh quản bán phần.</a:t>
            </a:r>
          </a:p>
        </p:txBody>
      </p:sp>
      <p:sp>
        <p:nvSpPr>
          <p:cNvPr id="4" name="Slide Number Placeholder 3"/>
          <p:cNvSpPr>
            <a:spLocks noGrp="1"/>
          </p:cNvSpPr>
          <p:nvPr>
            <p:ph type="sldNum" sz="quarter" idx="5"/>
          </p:nvPr>
        </p:nvSpPr>
        <p:spPr/>
        <p:txBody>
          <a:bodyPr/>
          <a:lstStyle/>
          <a:p>
            <a:fld id="{72155474-5776-6042-A346-15B04B07B9CC}" type="slidenum">
              <a:rPr lang="en-VN" smtClean="0"/>
              <a:t>10</a:t>
            </a:fld>
            <a:endParaRPr lang="en-VN"/>
          </a:p>
        </p:txBody>
      </p:sp>
    </p:spTree>
    <p:extLst>
      <p:ext uri="{BB962C8B-B14F-4D97-AF65-F5344CB8AC3E}">
        <p14:creationId xmlns:p14="http://schemas.microsoft.com/office/powerpoint/2010/main" val="2145106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5048E-58A7-EBD0-3B55-069A19F435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45A60F5E-A234-2C06-99DC-4FF752C304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16B47F61-4BB3-11F1-031C-FEFCED496AF5}"/>
              </a:ext>
            </a:extLst>
          </p:cNvPr>
          <p:cNvSpPr>
            <a:spLocks noGrp="1"/>
          </p:cNvSpPr>
          <p:nvPr>
            <p:ph type="dt" sz="half" idx="10"/>
          </p:nvPr>
        </p:nvSpPr>
        <p:spPr/>
        <p:txBody>
          <a:bodyPr/>
          <a:lstStyle/>
          <a:p>
            <a:fld id="{E56259CA-8616-0F44-8188-B1B9FAC4F55E}" type="datetimeFigureOut">
              <a:rPr lang="en-VN" smtClean="0"/>
              <a:t>10/7/24</a:t>
            </a:fld>
            <a:endParaRPr lang="en-VN"/>
          </a:p>
        </p:txBody>
      </p:sp>
      <p:sp>
        <p:nvSpPr>
          <p:cNvPr id="5" name="Footer Placeholder 4">
            <a:extLst>
              <a:ext uri="{FF2B5EF4-FFF2-40B4-BE49-F238E27FC236}">
                <a16:creationId xmlns:a16="http://schemas.microsoft.com/office/drawing/2014/main" id="{B40DEA36-DDE0-C714-5F98-D23373C4AD8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11E022D-AB2F-59CA-3AC3-CC1051A2A750}"/>
              </a:ext>
            </a:extLst>
          </p:cNvPr>
          <p:cNvSpPr>
            <a:spLocks noGrp="1"/>
          </p:cNvSpPr>
          <p:nvPr>
            <p:ph type="sldNum" sz="quarter" idx="12"/>
          </p:nvPr>
        </p:nvSpPr>
        <p:spPr/>
        <p:txBody>
          <a:bodyPr/>
          <a:lstStyle/>
          <a:p>
            <a:fld id="{D6C80E84-8973-9849-96AB-D822B0F06CFF}" type="slidenum">
              <a:rPr lang="en-VN" smtClean="0"/>
              <a:t>‹#›</a:t>
            </a:fld>
            <a:endParaRPr lang="en-VN"/>
          </a:p>
        </p:txBody>
      </p:sp>
    </p:spTree>
    <p:extLst>
      <p:ext uri="{BB962C8B-B14F-4D97-AF65-F5344CB8AC3E}">
        <p14:creationId xmlns:p14="http://schemas.microsoft.com/office/powerpoint/2010/main" val="1872672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3568E-C618-33C9-9752-27446B6EC9F9}"/>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28069DD-A369-D494-5254-640BB2A4B9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6F40F6F-028A-B763-5510-A507E287F21E}"/>
              </a:ext>
            </a:extLst>
          </p:cNvPr>
          <p:cNvSpPr>
            <a:spLocks noGrp="1"/>
          </p:cNvSpPr>
          <p:nvPr>
            <p:ph type="dt" sz="half" idx="10"/>
          </p:nvPr>
        </p:nvSpPr>
        <p:spPr/>
        <p:txBody>
          <a:bodyPr/>
          <a:lstStyle/>
          <a:p>
            <a:fld id="{E56259CA-8616-0F44-8188-B1B9FAC4F55E}" type="datetimeFigureOut">
              <a:rPr lang="en-VN" smtClean="0"/>
              <a:t>10/7/24</a:t>
            </a:fld>
            <a:endParaRPr lang="en-VN"/>
          </a:p>
        </p:txBody>
      </p:sp>
      <p:sp>
        <p:nvSpPr>
          <p:cNvPr id="5" name="Footer Placeholder 4">
            <a:extLst>
              <a:ext uri="{FF2B5EF4-FFF2-40B4-BE49-F238E27FC236}">
                <a16:creationId xmlns:a16="http://schemas.microsoft.com/office/drawing/2014/main" id="{A8EFFDC1-65ED-F64B-620F-6CD483AB2AB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90ED48E-9F4C-67C3-BB06-9E9226761E98}"/>
              </a:ext>
            </a:extLst>
          </p:cNvPr>
          <p:cNvSpPr>
            <a:spLocks noGrp="1"/>
          </p:cNvSpPr>
          <p:nvPr>
            <p:ph type="sldNum" sz="quarter" idx="12"/>
          </p:nvPr>
        </p:nvSpPr>
        <p:spPr/>
        <p:txBody>
          <a:bodyPr/>
          <a:lstStyle/>
          <a:p>
            <a:fld id="{D6C80E84-8973-9849-96AB-D822B0F06CFF}" type="slidenum">
              <a:rPr lang="en-VN" smtClean="0"/>
              <a:t>‹#›</a:t>
            </a:fld>
            <a:endParaRPr lang="en-VN"/>
          </a:p>
        </p:txBody>
      </p:sp>
    </p:spTree>
    <p:extLst>
      <p:ext uri="{BB962C8B-B14F-4D97-AF65-F5344CB8AC3E}">
        <p14:creationId xmlns:p14="http://schemas.microsoft.com/office/powerpoint/2010/main" val="324850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29B0C7-3D7E-F451-2DCD-90FFEC9CA2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F67EAFB-AA97-D62C-228F-3292552861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A6711CC-EC6E-23EC-78FE-98D2840F6016}"/>
              </a:ext>
            </a:extLst>
          </p:cNvPr>
          <p:cNvSpPr>
            <a:spLocks noGrp="1"/>
          </p:cNvSpPr>
          <p:nvPr>
            <p:ph type="dt" sz="half" idx="10"/>
          </p:nvPr>
        </p:nvSpPr>
        <p:spPr/>
        <p:txBody>
          <a:bodyPr/>
          <a:lstStyle/>
          <a:p>
            <a:fld id="{E56259CA-8616-0F44-8188-B1B9FAC4F55E}" type="datetimeFigureOut">
              <a:rPr lang="en-VN" smtClean="0"/>
              <a:t>10/7/24</a:t>
            </a:fld>
            <a:endParaRPr lang="en-VN"/>
          </a:p>
        </p:txBody>
      </p:sp>
      <p:sp>
        <p:nvSpPr>
          <p:cNvPr id="5" name="Footer Placeholder 4">
            <a:extLst>
              <a:ext uri="{FF2B5EF4-FFF2-40B4-BE49-F238E27FC236}">
                <a16:creationId xmlns:a16="http://schemas.microsoft.com/office/drawing/2014/main" id="{253EA7C6-C173-86B0-312F-D15BD869EDF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AC6348A-7771-8A41-F683-04C06FAED8A4}"/>
              </a:ext>
            </a:extLst>
          </p:cNvPr>
          <p:cNvSpPr>
            <a:spLocks noGrp="1"/>
          </p:cNvSpPr>
          <p:nvPr>
            <p:ph type="sldNum" sz="quarter" idx="12"/>
          </p:nvPr>
        </p:nvSpPr>
        <p:spPr/>
        <p:txBody>
          <a:bodyPr/>
          <a:lstStyle/>
          <a:p>
            <a:fld id="{D6C80E84-8973-9849-96AB-D822B0F06CFF}" type="slidenum">
              <a:rPr lang="en-VN" smtClean="0"/>
              <a:t>‹#›</a:t>
            </a:fld>
            <a:endParaRPr lang="en-VN"/>
          </a:p>
        </p:txBody>
      </p:sp>
    </p:spTree>
    <p:extLst>
      <p:ext uri="{BB962C8B-B14F-4D97-AF65-F5344CB8AC3E}">
        <p14:creationId xmlns:p14="http://schemas.microsoft.com/office/powerpoint/2010/main" val="310991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8977-9386-058A-F446-1397C0CF813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8793C6A-C4B9-F134-BC8B-D0374D71CF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DC4E080-3D83-ACD6-52E5-4C232092F12B}"/>
              </a:ext>
            </a:extLst>
          </p:cNvPr>
          <p:cNvSpPr>
            <a:spLocks noGrp="1"/>
          </p:cNvSpPr>
          <p:nvPr>
            <p:ph type="dt" sz="half" idx="10"/>
          </p:nvPr>
        </p:nvSpPr>
        <p:spPr/>
        <p:txBody>
          <a:bodyPr/>
          <a:lstStyle/>
          <a:p>
            <a:fld id="{E56259CA-8616-0F44-8188-B1B9FAC4F55E}" type="datetimeFigureOut">
              <a:rPr lang="en-VN" smtClean="0"/>
              <a:t>10/7/24</a:t>
            </a:fld>
            <a:endParaRPr lang="en-VN"/>
          </a:p>
        </p:txBody>
      </p:sp>
      <p:sp>
        <p:nvSpPr>
          <p:cNvPr id="5" name="Footer Placeholder 4">
            <a:extLst>
              <a:ext uri="{FF2B5EF4-FFF2-40B4-BE49-F238E27FC236}">
                <a16:creationId xmlns:a16="http://schemas.microsoft.com/office/drawing/2014/main" id="{03C5D088-7B51-2400-6199-0AEEF1913C0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F817FAE-6F42-04F1-965A-DC58AD6940E4}"/>
              </a:ext>
            </a:extLst>
          </p:cNvPr>
          <p:cNvSpPr>
            <a:spLocks noGrp="1"/>
          </p:cNvSpPr>
          <p:nvPr>
            <p:ph type="sldNum" sz="quarter" idx="12"/>
          </p:nvPr>
        </p:nvSpPr>
        <p:spPr/>
        <p:txBody>
          <a:bodyPr/>
          <a:lstStyle/>
          <a:p>
            <a:fld id="{D6C80E84-8973-9849-96AB-D822B0F06CFF}" type="slidenum">
              <a:rPr lang="en-VN" smtClean="0"/>
              <a:t>‹#›</a:t>
            </a:fld>
            <a:endParaRPr lang="en-VN"/>
          </a:p>
        </p:txBody>
      </p:sp>
    </p:spTree>
    <p:extLst>
      <p:ext uri="{BB962C8B-B14F-4D97-AF65-F5344CB8AC3E}">
        <p14:creationId xmlns:p14="http://schemas.microsoft.com/office/powerpoint/2010/main" val="748419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5E84-EAA2-63FF-0C76-A4233EF19F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4EA1AAC8-DF11-7BCD-653F-4623D59731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1316-B570-16D1-086E-3D521008E4E8}"/>
              </a:ext>
            </a:extLst>
          </p:cNvPr>
          <p:cNvSpPr>
            <a:spLocks noGrp="1"/>
          </p:cNvSpPr>
          <p:nvPr>
            <p:ph type="dt" sz="half" idx="10"/>
          </p:nvPr>
        </p:nvSpPr>
        <p:spPr/>
        <p:txBody>
          <a:bodyPr/>
          <a:lstStyle/>
          <a:p>
            <a:fld id="{E56259CA-8616-0F44-8188-B1B9FAC4F55E}" type="datetimeFigureOut">
              <a:rPr lang="en-VN" smtClean="0"/>
              <a:t>10/7/24</a:t>
            </a:fld>
            <a:endParaRPr lang="en-VN"/>
          </a:p>
        </p:txBody>
      </p:sp>
      <p:sp>
        <p:nvSpPr>
          <p:cNvPr id="5" name="Footer Placeholder 4">
            <a:extLst>
              <a:ext uri="{FF2B5EF4-FFF2-40B4-BE49-F238E27FC236}">
                <a16:creationId xmlns:a16="http://schemas.microsoft.com/office/drawing/2014/main" id="{5AB1C9A7-8C3F-38E3-B023-BCC8841DDAC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EBE5AC8-68E8-F6DB-560C-6B55D1270BF2}"/>
              </a:ext>
            </a:extLst>
          </p:cNvPr>
          <p:cNvSpPr>
            <a:spLocks noGrp="1"/>
          </p:cNvSpPr>
          <p:nvPr>
            <p:ph type="sldNum" sz="quarter" idx="12"/>
          </p:nvPr>
        </p:nvSpPr>
        <p:spPr/>
        <p:txBody>
          <a:bodyPr/>
          <a:lstStyle/>
          <a:p>
            <a:fld id="{D6C80E84-8973-9849-96AB-D822B0F06CFF}" type="slidenum">
              <a:rPr lang="en-VN" smtClean="0"/>
              <a:t>‹#›</a:t>
            </a:fld>
            <a:endParaRPr lang="en-VN"/>
          </a:p>
        </p:txBody>
      </p:sp>
    </p:spTree>
    <p:extLst>
      <p:ext uri="{BB962C8B-B14F-4D97-AF65-F5344CB8AC3E}">
        <p14:creationId xmlns:p14="http://schemas.microsoft.com/office/powerpoint/2010/main" val="327443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0465-0411-82B1-C2D4-4A9E54327A9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2EB1B46-F653-6D6F-7655-EC4BC5F7D6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8221CE0-1975-2C4F-DB5C-767CC3571C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7F26D8EB-BE62-0022-1C59-A72A1858C507}"/>
              </a:ext>
            </a:extLst>
          </p:cNvPr>
          <p:cNvSpPr>
            <a:spLocks noGrp="1"/>
          </p:cNvSpPr>
          <p:nvPr>
            <p:ph type="dt" sz="half" idx="10"/>
          </p:nvPr>
        </p:nvSpPr>
        <p:spPr/>
        <p:txBody>
          <a:bodyPr/>
          <a:lstStyle/>
          <a:p>
            <a:fld id="{E56259CA-8616-0F44-8188-B1B9FAC4F55E}" type="datetimeFigureOut">
              <a:rPr lang="en-VN" smtClean="0"/>
              <a:t>10/7/24</a:t>
            </a:fld>
            <a:endParaRPr lang="en-VN"/>
          </a:p>
        </p:txBody>
      </p:sp>
      <p:sp>
        <p:nvSpPr>
          <p:cNvPr id="6" name="Footer Placeholder 5">
            <a:extLst>
              <a:ext uri="{FF2B5EF4-FFF2-40B4-BE49-F238E27FC236}">
                <a16:creationId xmlns:a16="http://schemas.microsoft.com/office/drawing/2014/main" id="{F596A990-40B1-98F0-2784-38D2A0C7D85E}"/>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5A356A6-EC86-7052-52D4-EAF7A53C5AB2}"/>
              </a:ext>
            </a:extLst>
          </p:cNvPr>
          <p:cNvSpPr>
            <a:spLocks noGrp="1"/>
          </p:cNvSpPr>
          <p:nvPr>
            <p:ph type="sldNum" sz="quarter" idx="12"/>
          </p:nvPr>
        </p:nvSpPr>
        <p:spPr/>
        <p:txBody>
          <a:bodyPr/>
          <a:lstStyle/>
          <a:p>
            <a:fld id="{D6C80E84-8973-9849-96AB-D822B0F06CFF}" type="slidenum">
              <a:rPr lang="en-VN" smtClean="0"/>
              <a:t>‹#›</a:t>
            </a:fld>
            <a:endParaRPr lang="en-VN"/>
          </a:p>
        </p:txBody>
      </p:sp>
    </p:spTree>
    <p:extLst>
      <p:ext uri="{BB962C8B-B14F-4D97-AF65-F5344CB8AC3E}">
        <p14:creationId xmlns:p14="http://schemas.microsoft.com/office/powerpoint/2010/main" val="2646250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C15E8-452F-84C9-BC7A-7D566CA50A49}"/>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5B08D407-1EFE-C8E7-413A-0F3FBCB974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BF33F8-8A8D-447F-4650-ADC35A0078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5A9A49D7-287A-914D-820C-D556149C71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E4C424-0714-998C-EA93-649EF033F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0C456B96-91E2-4AED-D0AD-4A8CC91DC35E}"/>
              </a:ext>
            </a:extLst>
          </p:cNvPr>
          <p:cNvSpPr>
            <a:spLocks noGrp="1"/>
          </p:cNvSpPr>
          <p:nvPr>
            <p:ph type="dt" sz="half" idx="10"/>
          </p:nvPr>
        </p:nvSpPr>
        <p:spPr/>
        <p:txBody>
          <a:bodyPr/>
          <a:lstStyle/>
          <a:p>
            <a:fld id="{E56259CA-8616-0F44-8188-B1B9FAC4F55E}" type="datetimeFigureOut">
              <a:rPr lang="en-VN" smtClean="0"/>
              <a:t>10/7/24</a:t>
            </a:fld>
            <a:endParaRPr lang="en-VN"/>
          </a:p>
        </p:txBody>
      </p:sp>
      <p:sp>
        <p:nvSpPr>
          <p:cNvPr id="8" name="Footer Placeholder 7">
            <a:extLst>
              <a:ext uri="{FF2B5EF4-FFF2-40B4-BE49-F238E27FC236}">
                <a16:creationId xmlns:a16="http://schemas.microsoft.com/office/drawing/2014/main" id="{0CB3B014-EECA-8F2B-DD81-B103C8EA5F0E}"/>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C039188-41B6-6130-E48F-2F5068DD13A6}"/>
              </a:ext>
            </a:extLst>
          </p:cNvPr>
          <p:cNvSpPr>
            <a:spLocks noGrp="1"/>
          </p:cNvSpPr>
          <p:nvPr>
            <p:ph type="sldNum" sz="quarter" idx="12"/>
          </p:nvPr>
        </p:nvSpPr>
        <p:spPr/>
        <p:txBody>
          <a:bodyPr/>
          <a:lstStyle/>
          <a:p>
            <a:fld id="{D6C80E84-8973-9849-96AB-D822B0F06CFF}" type="slidenum">
              <a:rPr lang="en-VN" smtClean="0"/>
              <a:t>‹#›</a:t>
            </a:fld>
            <a:endParaRPr lang="en-VN"/>
          </a:p>
        </p:txBody>
      </p:sp>
    </p:spTree>
    <p:extLst>
      <p:ext uri="{BB962C8B-B14F-4D97-AF65-F5344CB8AC3E}">
        <p14:creationId xmlns:p14="http://schemas.microsoft.com/office/powerpoint/2010/main" val="348012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47998-821F-9F51-4F25-328F64D36E94}"/>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D77152A3-E227-EF54-1930-370EAC793E64}"/>
              </a:ext>
            </a:extLst>
          </p:cNvPr>
          <p:cNvSpPr>
            <a:spLocks noGrp="1"/>
          </p:cNvSpPr>
          <p:nvPr>
            <p:ph type="dt" sz="half" idx="10"/>
          </p:nvPr>
        </p:nvSpPr>
        <p:spPr/>
        <p:txBody>
          <a:bodyPr/>
          <a:lstStyle/>
          <a:p>
            <a:fld id="{E56259CA-8616-0F44-8188-B1B9FAC4F55E}" type="datetimeFigureOut">
              <a:rPr lang="en-VN" smtClean="0"/>
              <a:t>10/7/24</a:t>
            </a:fld>
            <a:endParaRPr lang="en-VN"/>
          </a:p>
        </p:txBody>
      </p:sp>
      <p:sp>
        <p:nvSpPr>
          <p:cNvPr id="4" name="Footer Placeholder 3">
            <a:extLst>
              <a:ext uri="{FF2B5EF4-FFF2-40B4-BE49-F238E27FC236}">
                <a16:creationId xmlns:a16="http://schemas.microsoft.com/office/drawing/2014/main" id="{A1435C76-62EB-21C7-3EB6-72470D141A6D}"/>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F8077A5F-C2C3-9231-7FB7-D7BC382E2E41}"/>
              </a:ext>
            </a:extLst>
          </p:cNvPr>
          <p:cNvSpPr>
            <a:spLocks noGrp="1"/>
          </p:cNvSpPr>
          <p:nvPr>
            <p:ph type="sldNum" sz="quarter" idx="12"/>
          </p:nvPr>
        </p:nvSpPr>
        <p:spPr/>
        <p:txBody>
          <a:bodyPr/>
          <a:lstStyle/>
          <a:p>
            <a:fld id="{D6C80E84-8973-9849-96AB-D822B0F06CFF}" type="slidenum">
              <a:rPr lang="en-VN" smtClean="0"/>
              <a:t>‹#›</a:t>
            </a:fld>
            <a:endParaRPr lang="en-VN"/>
          </a:p>
        </p:txBody>
      </p:sp>
    </p:spTree>
    <p:extLst>
      <p:ext uri="{BB962C8B-B14F-4D97-AF65-F5344CB8AC3E}">
        <p14:creationId xmlns:p14="http://schemas.microsoft.com/office/powerpoint/2010/main" val="3348129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3EE6-2EFD-4776-B9B9-1B93E97AD77F}"/>
              </a:ext>
            </a:extLst>
          </p:cNvPr>
          <p:cNvSpPr>
            <a:spLocks noGrp="1"/>
          </p:cNvSpPr>
          <p:nvPr>
            <p:ph type="dt" sz="half" idx="10"/>
          </p:nvPr>
        </p:nvSpPr>
        <p:spPr/>
        <p:txBody>
          <a:bodyPr/>
          <a:lstStyle/>
          <a:p>
            <a:fld id="{E56259CA-8616-0F44-8188-B1B9FAC4F55E}" type="datetimeFigureOut">
              <a:rPr lang="en-VN" smtClean="0"/>
              <a:t>10/7/24</a:t>
            </a:fld>
            <a:endParaRPr lang="en-VN"/>
          </a:p>
        </p:txBody>
      </p:sp>
      <p:sp>
        <p:nvSpPr>
          <p:cNvPr id="3" name="Footer Placeholder 2">
            <a:extLst>
              <a:ext uri="{FF2B5EF4-FFF2-40B4-BE49-F238E27FC236}">
                <a16:creationId xmlns:a16="http://schemas.microsoft.com/office/drawing/2014/main" id="{35E705E3-E78B-1EDE-F107-AEF8B2AEFB85}"/>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7945A4F0-729C-8DE5-656E-B1727BA9D9A0}"/>
              </a:ext>
            </a:extLst>
          </p:cNvPr>
          <p:cNvSpPr>
            <a:spLocks noGrp="1"/>
          </p:cNvSpPr>
          <p:nvPr>
            <p:ph type="sldNum" sz="quarter" idx="12"/>
          </p:nvPr>
        </p:nvSpPr>
        <p:spPr/>
        <p:txBody>
          <a:bodyPr/>
          <a:lstStyle/>
          <a:p>
            <a:fld id="{D6C80E84-8973-9849-96AB-D822B0F06CFF}" type="slidenum">
              <a:rPr lang="en-VN" smtClean="0"/>
              <a:t>‹#›</a:t>
            </a:fld>
            <a:endParaRPr lang="en-VN"/>
          </a:p>
        </p:txBody>
      </p:sp>
    </p:spTree>
    <p:extLst>
      <p:ext uri="{BB962C8B-B14F-4D97-AF65-F5344CB8AC3E}">
        <p14:creationId xmlns:p14="http://schemas.microsoft.com/office/powerpoint/2010/main" val="3570998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71EBD-5385-F520-AFA2-891EA2638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121DBB6-3E11-FA6D-BD1C-4E8298FCE9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D3A1805D-428A-7B6D-B0D3-9900A95B4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96792E-1C7F-E82D-C0B5-7FE4A49EF991}"/>
              </a:ext>
            </a:extLst>
          </p:cNvPr>
          <p:cNvSpPr>
            <a:spLocks noGrp="1"/>
          </p:cNvSpPr>
          <p:nvPr>
            <p:ph type="dt" sz="half" idx="10"/>
          </p:nvPr>
        </p:nvSpPr>
        <p:spPr/>
        <p:txBody>
          <a:bodyPr/>
          <a:lstStyle/>
          <a:p>
            <a:fld id="{E56259CA-8616-0F44-8188-B1B9FAC4F55E}" type="datetimeFigureOut">
              <a:rPr lang="en-VN" smtClean="0"/>
              <a:t>10/7/24</a:t>
            </a:fld>
            <a:endParaRPr lang="en-VN"/>
          </a:p>
        </p:txBody>
      </p:sp>
      <p:sp>
        <p:nvSpPr>
          <p:cNvPr id="6" name="Footer Placeholder 5">
            <a:extLst>
              <a:ext uri="{FF2B5EF4-FFF2-40B4-BE49-F238E27FC236}">
                <a16:creationId xmlns:a16="http://schemas.microsoft.com/office/drawing/2014/main" id="{24C688B9-0D59-617D-956F-86F15BF22D3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22A11C9-6A8A-27FF-98EF-F9DF0733F968}"/>
              </a:ext>
            </a:extLst>
          </p:cNvPr>
          <p:cNvSpPr>
            <a:spLocks noGrp="1"/>
          </p:cNvSpPr>
          <p:nvPr>
            <p:ph type="sldNum" sz="quarter" idx="12"/>
          </p:nvPr>
        </p:nvSpPr>
        <p:spPr/>
        <p:txBody>
          <a:bodyPr/>
          <a:lstStyle/>
          <a:p>
            <a:fld id="{D6C80E84-8973-9849-96AB-D822B0F06CFF}" type="slidenum">
              <a:rPr lang="en-VN" smtClean="0"/>
              <a:t>‹#›</a:t>
            </a:fld>
            <a:endParaRPr lang="en-VN"/>
          </a:p>
        </p:txBody>
      </p:sp>
    </p:spTree>
    <p:extLst>
      <p:ext uri="{BB962C8B-B14F-4D97-AF65-F5344CB8AC3E}">
        <p14:creationId xmlns:p14="http://schemas.microsoft.com/office/powerpoint/2010/main" val="2839831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6511-84B9-1E0B-D885-9AE6603128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F30EC6A4-1964-6834-6CB5-6276723603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742626B-045E-B526-0DB0-7930C59B0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2377A-B915-4186-4F20-D279DA6F75CB}"/>
              </a:ext>
            </a:extLst>
          </p:cNvPr>
          <p:cNvSpPr>
            <a:spLocks noGrp="1"/>
          </p:cNvSpPr>
          <p:nvPr>
            <p:ph type="dt" sz="half" idx="10"/>
          </p:nvPr>
        </p:nvSpPr>
        <p:spPr/>
        <p:txBody>
          <a:bodyPr/>
          <a:lstStyle/>
          <a:p>
            <a:fld id="{E56259CA-8616-0F44-8188-B1B9FAC4F55E}" type="datetimeFigureOut">
              <a:rPr lang="en-VN" smtClean="0"/>
              <a:t>10/7/24</a:t>
            </a:fld>
            <a:endParaRPr lang="en-VN"/>
          </a:p>
        </p:txBody>
      </p:sp>
      <p:sp>
        <p:nvSpPr>
          <p:cNvPr id="6" name="Footer Placeholder 5">
            <a:extLst>
              <a:ext uri="{FF2B5EF4-FFF2-40B4-BE49-F238E27FC236}">
                <a16:creationId xmlns:a16="http://schemas.microsoft.com/office/drawing/2014/main" id="{CCF8F091-F3A4-2034-9A35-5FC8BFE997F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8523867-5488-660A-E453-3476C8AA400C}"/>
              </a:ext>
            </a:extLst>
          </p:cNvPr>
          <p:cNvSpPr>
            <a:spLocks noGrp="1"/>
          </p:cNvSpPr>
          <p:nvPr>
            <p:ph type="sldNum" sz="quarter" idx="12"/>
          </p:nvPr>
        </p:nvSpPr>
        <p:spPr/>
        <p:txBody>
          <a:bodyPr/>
          <a:lstStyle/>
          <a:p>
            <a:fld id="{D6C80E84-8973-9849-96AB-D822B0F06CFF}" type="slidenum">
              <a:rPr lang="en-VN" smtClean="0"/>
              <a:t>‹#›</a:t>
            </a:fld>
            <a:endParaRPr lang="en-VN"/>
          </a:p>
        </p:txBody>
      </p:sp>
    </p:spTree>
    <p:extLst>
      <p:ext uri="{BB962C8B-B14F-4D97-AF65-F5344CB8AC3E}">
        <p14:creationId xmlns:p14="http://schemas.microsoft.com/office/powerpoint/2010/main" val="3203277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8A3DD1-BD31-BABB-4A44-AFD290C7E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8C5F3A1-67C8-3CC4-7788-ACAF5A6F3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0EBB387-B4E8-49B3-B9B7-256529A951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6259CA-8616-0F44-8188-B1B9FAC4F55E}" type="datetimeFigureOut">
              <a:rPr lang="en-VN" smtClean="0"/>
              <a:t>10/7/24</a:t>
            </a:fld>
            <a:endParaRPr lang="en-VN"/>
          </a:p>
        </p:txBody>
      </p:sp>
      <p:sp>
        <p:nvSpPr>
          <p:cNvPr id="5" name="Footer Placeholder 4">
            <a:extLst>
              <a:ext uri="{FF2B5EF4-FFF2-40B4-BE49-F238E27FC236}">
                <a16:creationId xmlns:a16="http://schemas.microsoft.com/office/drawing/2014/main" id="{119798DD-05F6-92AD-0F5D-288C031E2C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VN"/>
          </a:p>
        </p:txBody>
      </p:sp>
      <p:sp>
        <p:nvSpPr>
          <p:cNvPr id="6" name="Slide Number Placeholder 5">
            <a:extLst>
              <a:ext uri="{FF2B5EF4-FFF2-40B4-BE49-F238E27FC236}">
                <a16:creationId xmlns:a16="http://schemas.microsoft.com/office/drawing/2014/main" id="{5867CFF4-4EDC-490F-0DFF-A4CFA590A8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C80E84-8973-9849-96AB-D822B0F06CFF}" type="slidenum">
              <a:rPr lang="en-VN" smtClean="0"/>
              <a:t>‹#›</a:t>
            </a:fld>
            <a:endParaRPr lang="en-VN"/>
          </a:p>
        </p:txBody>
      </p:sp>
    </p:spTree>
    <p:extLst>
      <p:ext uri="{BB962C8B-B14F-4D97-AF65-F5344CB8AC3E}">
        <p14:creationId xmlns:p14="http://schemas.microsoft.com/office/powerpoint/2010/main" val="1120208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sciencedirect.com/topics/medicine-and-dentistry/imaging-anatom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topics/medicine-and-dentistry/vocal-fold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ncbi.nlm.nih.gov/pmc/articles/PMC3624744/figure/F17/" TargetMode="Externa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hyperlink" Target="https://www.sciencedirect.com/topics/medicine-and-dentistry/oblique-line-of-thyroid-cartilag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sciencedirect.com/topics/medicine-and-dentistry/metastatic-carcinom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hyperlink" Target="https://www.sciencedirect.com/topics/medicine-and-dentistry/larynx-squamous-cell-carcinom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sciencedirect.com/topics/medicine-and-dentistry/hypopharynx-squamous-cell-carcinoma"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sciencedirect.com/topics/medicine-and-dentistry/anatomy"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1.png"/><Relationship Id="rId21" Type="http://schemas.openxmlformats.org/officeDocument/2006/relationships/customXml" Target="../ink/ink9.xml"/><Relationship Id="rId34" Type="http://schemas.openxmlformats.org/officeDocument/2006/relationships/image" Target="../media/image17.png"/><Relationship Id="rId7" Type="http://schemas.openxmlformats.org/officeDocument/2006/relationships/customXml" Target="../ink/ink2.xml"/><Relationship Id="rId12" Type="http://schemas.openxmlformats.org/officeDocument/2006/relationships/image" Target="../media/image6.png"/><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5.xml"/><Relationship Id="rId2" Type="http://schemas.openxmlformats.org/officeDocument/2006/relationships/notesSlide" Target="../notesSlides/notesSlide2.xml"/><Relationship Id="rId16" Type="http://schemas.openxmlformats.org/officeDocument/2006/relationships/image" Target="../media/image8.png"/><Relationship Id="rId20" Type="http://schemas.openxmlformats.org/officeDocument/2006/relationships/image" Target="../media/image10.png"/><Relationship Id="rId29"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customXml" Target="../ink/ink4.xml"/><Relationship Id="rId24" Type="http://schemas.openxmlformats.org/officeDocument/2006/relationships/image" Target="../media/image12.png"/><Relationship Id="rId32" Type="http://schemas.openxmlformats.org/officeDocument/2006/relationships/image" Target="../media/image16.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14.png"/><Relationship Id="rId36" Type="http://schemas.openxmlformats.org/officeDocument/2006/relationships/image" Target="../media/image18.png"/><Relationship Id="rId10" Type="http://schemas.openxmlformats.org/officeDocument/2006/relationships/image" Target="../media/image5.png"/><Relationship Id="rId19" Type="http://schemas.openxmlformats.org/officeDocument/2006/relationships/customXml" Target="../ink/ink8.xml"/><Relationship Id="rId31" Type="http://schemas.openxmlformats.org/officeDocument/2006/relationships/customXml" Target="../ink/ink14.xml"/><Relationship Id="rId4" Type="http://schemas.openxmlformats.org/officeDocument/2006/relationships/image" Target="../media/image2.png"/><Relationship Id="rId9" Type="http://schemas.openxmlformats.org/officeDocument/2006/relationships/customXml" Target="../ink/ink3.xml"/><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customXml" Target="../ink/ink12.xml"/><Relationship Id="rId30" Type="http://schemas.openxmlformats.org/officeDocument/2006/relationships/image" Target="../media/image15.png"/><Relationship Id="rId35" Type="http://schemas.openxmlformats.org/officeDocument/2006/relationships/customXml" Target="../ink/ink16.xml"/><Relationship Id="rId8"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sciencedirect.com/science/article/pii/S1064968921006942?via%3Dihub"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doi.org/10.1007/s11547-020-01213-y" TargetMode="External"/><Relationship Id="rId5" Type="http://schemas.openxmlformats.org/officeDocument/2006/relationships/hyperlink" Target="https://www.ncbi.nlm.nih.gov/pmc/articles/PMC3624744/" TargetMode="External"/><Relationship Id="rId4" Type="http://schemas.openxmlformats.org/officeDocument/2006/relationships/hyperlink" Target="https://doi.org/10.1007/978-981-15-3188-0"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755B5-6215-0A60-56B8-2EEFA377F98F}"/>
              </a:ext>
            </a:extLst>
          </p:cNvPr>
          <p:cNvSpPr>
            <a:spLocks noGrp="1"/>
          </p:cNvSpPr>
          <p:nvPr>
            <p:ph type="ctrTitle"/>
          </p:nvPr>
        </p:nvSpPr>
        <p:spPr/>
        <p:txBody>
          <a:bodyPr>
            <a:normAutofit/>
          </a:bodyPr>
          <a:lstStyle/>
          <a:p>
            <a:br>
              <a:rPr lang="en-US" sz="4000" b="1" i="0" dirty="0">
                <a:effectLst/>
                <a:latin typeface="Arial" panose="020B0604020202020204" pitchFamily="34" charset="0"/>
                <a:cs typeface="Arial" panose="020B0604020202020204" pitchFamily="34" charset="0"/>
              </a:rPr>
            </a:br>
            <a:r>
              <a:rPr lang="en-US" sz="4000" b="1" i="0" dirty="0">
                <a:effectLst/>
                <a:latin typeface="Arial" panose="020B0604020202020204" pitchFamily="34" charset="0"/>
                <a:cs typeface="Arial" panose="020B0604020202020204" pitchFamily="34" charset="0"/>
              </a:rPr>
              <a:t>Imaging reminders and updates on Laryngeal Cancer</a:t>
            </a:r>
            <a:br>
              <a:rPr lang="en-US" sz="4000" b="1" i="0" dirty="0">
                <a:effectLst/>
                <a:latin typeface="Arial" panose="020B0604020202020204" pitchFamily="34" charset="0"/>
                <a:cs typeface="Arial" panose="020B0604020202020204" pitchFamily="34" charset="0"/>
              </a:rPr>
            </a:br>
            <a:endParaRPr lang="en-VN"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1CA8C622-7762-5BB0-1D61-DB26E86B04BA}"/>
              </a:ext>
            </a:extLst>
          </p:cNvPr>
          <p:cNvSpPr>
            <a:spLocks noGrp="1"/>
          </p:cNvSpPr>
          <p:nvPr>
            <p:ph type="subTitle" idx="1"/>
          </p:nvPr>
        </p:nvSpPr>
        <p:spPr>
          <a:xfrm>
            <a:off x="6096000" y="3602038"/>
            <a:ext cx="4572000" cy="750043"/>
          </a:xfrm>
        </p:spPr>
        <p:txBody>
          <a:bodyPr>
            <a:normAutofit fontScale="92500" lnSpcReduction="20000"/>
          </a:bodyPr>
          <a:lstStyle/>
          <a:p>
            <a:endParaRPr lang="en-VN" dirty="0"/>
          </a:p>
          <a:p>
            <a:r>
              <a:rPr lang="en-VN" dirty="0"/>
              <a:t>BS. Đoàn Thị Nga</a:t>
            </a:r>
          </a:p>
        </p:txBody>
      </p:sp>
    </p:spTree>
    <p:extLst>
      <p:ext uri="{BB962C8B-B14F-4D97-AF65-F5344CB8AC3E}">
        <p14:creationId xmlns:p14="http://schemas.microsoft.com/office/powerpoint/2010/main" val="2332689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94E2F-3C38-4CBA-E1F3-A41A02139405}"/>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Key anatomic consideration</a:t>
            </a:r>
            <a:endParaRPr lang="en-VN" dirty="0"/>
          </a:p>
        </p:txBody>
      </p:sp>
      <p:pic>
        <p:nvPicPr>
          <p:cNvPr id="9" name="Content Placeholder 8" descr="A close-up of a scan&#10;&#10;Description automatically generated">
            <a:extLst>
              <a:ext uri="{FF2B5EF4-FFF2-40B4-BE49-F238E27FC236}">
                <a16:creationId xmlns:a16="http://schemas.microsoft.com/office/drawing/2014/main" id="{813189E2-29E9-8475-8002-BD93F2539ABE}"/>
              </a:ext>
            </a:extLst>
          </p:cNvPr>
          <p:cNvPicPr>
            <a:picLocks noGrp="1" noChangeAspect="1"/>
          </p:cNvPicPr>
          <p:nvPr>
            <p:ph idx="1"/>
          </p:nvPr>
        </p:nvPicPr>
        <p:blipFill>
          <a:blip r:embed="rId3"/>
          <a:stretch>
            <a:fillRect/>
          </a:stretch>
        </p:blipFill>
        <p:spPr>
          <a:xfrm>
            <a:off x="1925083" y="1825625"/>
            <a:ext cx="8341833" cy="4351338"/>
          </a:xfrm>
        </p:spPr>
      </p:pic>
    </p:spTree>
    <p:extLst>
      <p:ext uri="{BB962C8B-B14F-4D97-AF65-F5344CB8AC3E}">
        <p14:creationId xmlns:p14="http://schemas.microsoft.com/office/powerpoint/2010/main" val="1327417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8F34-B918-8688-9542-D89F079BF154}"/>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Key anatomic consideration</a:t>
            </a:r>
            <a:endParaRPr lang="en-VN" dirty="0"/>
          </a:p>
        </p:txBody>
      </p:sp>
      <p:pic>
        <p:nvPicPr>
          <p:cNvPr id="5" name="Content Placeholder 4" descr="An x-ray of a human body&#10;&#10;Description automatically generated">
            <a:extLst>
              <a:ext uri="{FF2B5EF4-FFF2-40B4-BE49-F238E27FC236}">
                <a16:creationId xmlns:a16="http://schemas.microsoft.com/office/drawing/2014/main" id="{F6CA4D60-2BA2-4EA8-3D03-A83530AF5F1C}"/>
              </a:ext>
            </a:extLst>
          </p:cNvPr>
          <p:cNvPicPr>
            <a:picLocks noGrp="1" noChangeAspect="1"/>
          </p:cNvPicPr>
          <p:nvPr>
            <p:ph idx="1"/>
          </p:nvPr>
        </p:nvPicPr>
        <p:blipFill>
          <a:blip r:embed="rId3"/>
          <a:stretch>
            <a:fillRect/>
          </a:stretch>
        </p:blipFill>
        <p:spPr>
          <a:xfrm>
            <a:off x="3632200" y="1905794"/>
            <a:ext cx="4927600" cy="4191000"/>
          </a:xfrm>
        </p:spPr>
      </p:pic>
    </p:spTree>
    <p:extLst>
      <p:ext uri="{BB962C8B-B14F-4D97-AF65-F5344CB8AC3E}">
        <p14:creationId xmlns:p14="http://schemas.microsoft.com/office/powerpoint/2010/main" val="410764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11B3-D769-2872-911F-17062D732526}"/>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Key anatomic consideration</a:t>
            </a:r>
            <a:endParaRPr lang="en-VN" dirty="0"/>
          </a:p>
        </p:txBody>
      </p:sp>
      <p:pic>
        <p:nvPicPr>
          <p:cNvPr id="4" name="Content Placeholder 13" descr="A close-up of a x-ray&#10;&#10;Description automatically generated">
            <a:extLst>
              <a:ext uri="{FF2B5EF4-FFF2-40B4-BE49-F238E27FC236}">
                <a16:creationId xmlns:a16="http://schemas.microsoft.com/office/drawing/2014/main" id="{25B2BAD5-CCC1-8EF0-CB8B-57ED2FE94BAD}"/>
              </a:ext>
            </a:extLst>
          </p:cNvPr>
          <p:cNvPicPr>
            <a:picLocks noGrp="1" noChangeAspect="1"/>
          </p:cNvPicPr>
          <p:nvPr>
            <p:ph idx="1"/>
          </p:nvPr>
        </p:nvPicPr>
        <p:blipFill>
          <a:blip r:embed="rId3"/>
          <a:stretch>
            <a:fillRect/>
          </a:stretch>
        </p:blipFill>
        <p:spPr>
          <a:xfrm>
            <a:off x="238707" y="2596797"/>
            <a:ext cx="6311900" cy="3098800"/>
          </a:xfrm>
        </p:spPr>
      </p:pic>
      <p:pic>
        <p:nvPicPr>
          <p:cNvPr id="5" name="Content Placeholder 4" descr="A close-up of a x-ray&#10;&#10;Description automatically generated">
            <a:extLst>
              <a:ext uri="{FF2B5EF4-FFF2-40B4-BE49-F238E27FC236}">
                <a16:creationId xmlns:a16="http://schemas.microsoft.com/office/drawing/2014/main" id="{54A6E6D3-C825-2999-2CC7-A9AE8CCF8AA9}"/>
              </a:ext>
            </a:extLst>
          </p:cNvPr>
          <p:cNvPicPr>
            <a:picLocks noChangeAspect="1"/>
          </p:cNvPicPr>
          <p:nvPr/>
        </p:nvPicPr>
        <p:blipFill>
          <a:blip r:embed="rId4"/>
          <a:stretch>
            <a:fillRect/>
          </a:stretch>
        </p:blipFill>
        <p:spPr>
          <a:xfrm>
            <a:off x="6550607" y="2579345"/>
            <a:ext cx="5614416" cy="3101964"/>
          </a:xfrm>
          <a:prstGeom prst="rect">
            <a:avLst/>
          </a:prstGeom>
        </p:spPr>
      </p:pic>
    </p:spTree>
    <p:extLst>
      <p:ext uri="{BB962C8B-B14F-4D97-AF65-F5344CB8AC3E}">
        <p14:creationId xmlns:p14="http://schemas.microsoft.com/office/powerpoint/2010/main" val="1598750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3E764-820C-1877-8C83-57C098F3B0FF}"/>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Key anatomic consideration</a:t>
            </a:r>
            <a:endParaRPr lang="en-VN" dirty="0"/>
          </a:p>
        </p:txBody>
      </p:sp>
      <p:pic>
        <p:nvPicPr>
          <p:cNvPr id="5" name="Content Placeholder 4" descr="A close-up of a mri&#10;&#10;Description automatically generated">
            <a:extLst>
              <a:ext uri="{FF2B5EF4-FFF2-40B4-BE49-F238E27FC236}">
                <a16:creationId xmlns:a16="http://schemas.microsoft.com/office/drawing/2014/main" id="{E379D5D7-75C9-737D-8434-5A7FA9EAF393}"/>
              </a:ext>
            </a:extLst>
          </p:cNvPr>
          <p:cNvPicPr>
            <a:picLocks noGrp="1" noChangeAspect="1"/>
          </p:cNvPicPr>
          <p:nvPr>
            <p:ph idx="1"/>
          </p:nvPr>
        </p:nvPicPr>
        <p:blipFill>
          <a:blip r:embed="rId3"/>
          <a:stretch>
            <a:fillRect/>
          </a:stretch>
        </p:blipFill>
        <p:spPr>
          <a:xfrm>
            <a:off x="2832496" y="1690688"/>
            <a:ext cx="6527007" cy="4351338"/>
          </a:xfrm>
        </p:spPr>
      </p:pic>
      <p:sp>
        <p:nvSpPr>
          <p:cNvPr id="7" name="TextBox 6">
            <a:extLst>
              <a:ext uri="{FF2B5EF4-FFF2-40B4-BE49-F238E27FC236}">
                <a16:creationId xmlns:a16="http://schemas.microsoft.com/office/drawing/2014/main" id="{4E63030B-6B91-C1F5-062E-5BB6A26D46B7}"/>
              </a:ext>
            </a:extLst>
          </p:cNvPr>
          <p:cNvSpPr txBox="1"/>
          <p:nvPr/>
        </p:nvSpPr>
        <p:spPr>
          <a:xfrm>
            <a:off x="1394750" y="6123543"/>
            <a:ext cx="9670648" cy="369332"/>
          </a:xfrm>
          <a:prstGeom prst="rect">
            <a:avLst/>
          </a:prstGeom>
          <a:noFill/>
        </p:spPr>
        <p:txBody>
          <a:bodyPr wrap="square">
            <a:spAutoFit/>
          </a:bodyPr>
          <a:lstStyle/>
          <a:p>
            <a:r>
              <a:rPr lang="en-US" b="0" i="0" u="none" strike="noStrike" dirty="0">
                <a:solidFill>
                  <a:srgbClr val="1F1F1F"/>
                </a:solidFill>
                <a:effectLst/>
                <a:latin typeface="ElsevierGulliver"/>
              </a:rPr>
              <a:t>Fig. 1. Normal MR </a:t>
            </a:r>
            <a:r>
              <a:rPr lang="en-US" b="0" i="0" u="sng" strike="noStrike" dirty="0">
                <a:solidFill>
                  <a:srgbClr val="1F1F1F"/>
                </a:solidFill>
                <a:effectLst/>
                <a:latin typeface="ElsevierGulliver"/>
                <a:hlinkClick r:id="rId4" tooltip="Learn more about imaging anatomy from ScienceDirect's AI-generated Topic Pages"/>
              </a:rPr>
              <a:t>imaging anatomy</a:t>
            </a:r>
            <a:r>
              <a:rPr lang="en-US" b="0" i="0" u="none" strike="noStrike" dirty="0">
                <a:solidFill>
                  <a:srgbClr val="1F1F1F"/>
                </a:solidFill>
                <a:effectLst/>
                <a:latin typeface="ElsevierGulliver"/>
              </a:rPr>
              <a:t> of the larynx and hypopharynx (T2 images without fat saturation)</a:t>
            </a:r>
            <a:endParaRPr lang="en-VN" dirty="0"/>
          </a:p>
        </p:txBody>
      </p:sp>
    </p:spTree>
    <p:extLst>
      <p:ext uri="{BB962C8B-B14F-4D97-AF65-F5344CB8AC3E}">
        <p14:creationId xmlns:p14="http://schemas.microsoft.com/office/powerpoint/2010/main" val="2613076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2CAE-8940-F856-451E-16A609B5EDD5}"/>
              </a:ext>
            </a:extLst>
          </p:cNvPr>
          <p:cNvSpPr>
            <a:spLocks noGrp="1"/>
          </p:cNvSpPr>
          <p:nvPr>
            <p:ph type="title"/>
          </p:nvPr>
        </p:nvSpPr>
        <p:spPr/>
        <p:txBody>
          <a:bodyPr/>
          <a:lstStyle/>
          <a:p>
            <a:pPr algn="ctr"/>
            <a:r>
              <a:rPr lang="en-US" dirty="0" err="1">
                <a:latin typeface="Arial" panose="020B0604020202020204" pitchFamily="34" charset="0"/>
                <a:cs typeface="Arial" panose="020B0604020202020204" pitchFamily="34" charset="0"/>
              </a:rPr>
              <a:t>Paraglottic</a:t>
            </a:r>
            <a:r>
              <a:rPr lang="en-US" dirty="0">
                <a:latin typeface="Arial" panose="020B0604020202020204" pitchFamily="34" charset="0"/>
                <a:cs typeface="Arial" panose="020B0604020202020204" pitchFamily="34" charset="0"/>
              </a:rPr>
              <a:t> space</a:t>
            </a:r>
            <a:endParaRPr lang="en-V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DEA2D3D-F917-EFF3-5365-3CE337F0EC4D}"/>
              </a:ext>
            </a:extLst>
          </p:cNvPr>
          <p:cNvSpPr>
            <a:spLocks noGrp="1"/>
          </p:cNvSpPr>
          <p:nvPr>
            <p:ph idx="1"/>
          </p:nvPr>
        </p:nvSpPr>
        <p:spPr/>
        <p:txBody>
          <a:bodyPr/>
          <a:lstStyle/>
          <a:p>
            <a:r>
              <a:rPr lang="en-US" b="0" i="0" dirty="0">
                <a:solidFill>
                  <a:srgbClr val="1F1F1F"/>
                </a:solidFill>
                <a:effectLst/>
                <a:latin typeface="Arial" panose="020B0604020202020204" pitchFamily="34" charset="0"/>
                <a:cs typeface="Arial" panose="020B0604020202020204" pitchFamily="34" charset="0"/>
              </a:rPr>
              <a:t>The </a:t>
            </a:r>
            <a:r>
              <a:rPr lang="en-US" b="0" i="0" dirty="0" err="1">
                <a:solidFill>
                  <a:srgbClr val="1F1F1F"/>
                </a:solidFill>
                <a:effectLst/>
                <a:latin typeface="Arial" panose="020B0604020202020204" pitchFamily="34" charset="0"/>
                <a:cs typeface="Arial" panose="020B0604020202020204" pitchFamily="34" charset="0"/>
              </a:rPr>
              <a:t>paraglottic</a:t>
            </a:r>
            <a:r>
              <a:rPr lang="en-US" b="0" i="0" dirty="0">
                <a:solidFill>
                  <a:srgbClr val="1F1F1F"/>
                </a:solidFill>
                <a:effectLst/>
                <a:latin typeface="Arial" panose="020B0604020202020204" pitchFamily="34" charset="0"/>
                <a:cs typeface="Arial" panose="020B0604020202020204" pitchFamily="34" charset="0"/>
              </a:rPr>
              <a:t> space plays a pivotal role in submucosal tumor dissemination and it constitutes a “highway” for submucosal tumor spread. </a:t>
            </a:r>
          </a:p>
          <a:p>
            <a:r>
              <a:rPr lang="en-US" b="0" i="0" dirty="0">
                <a:solidFill>
                  <a:srgbClr val="1F1F1F"/>
                </a:solidFill>
                <a:effectLst/>
                <a:latin typeface="Arial" panose="020B0604020202020204" pitchFamily="34" charset="0"/>
                <a:cs typeface="Arial" panose="020B0604020202020204" pitchFamily="34" charset="0"/>
              </a:rPr>
              <a:t>Invasion of the </a:t>
            </a:r>
            <a:r>
              <a:rPr lang="en-US" b="0" i="0" dirty="0" err="1">
                <a:solidFill>
                  <a:srgbClr val="1F1F1F"/>
                </a:solidFill>
                <a:effectLst/>
                <a:latin typeface="Arial" panose="020B0604020202020204" pitchFamily="34" charset="0"/>
                <a:cs typeface="Arial" panose="020B0604020202020204" pitchFamily="34" charset="0"/>
              </a:rPr>
              <a:t>paraglottic</a:t>
            </a:r>
            <a:r>
              <a:rPr lang="en-US" b="0" i="0" dirty="0">
                <a:solidFill>
                  <a:srgbClr val="1F1F1F"/>
                </a:solidFill>
                <a:effectLst/>
                <a:latin typeface="Arial" panose="020B0604020202020204" pitchFamily="34" charset="0"/>
                <a:cs typeface="Arial" panose="020B0604020202020204" pitchFamily="34" charset="0"/>
              </a:rPr>
              <a:t> space occurs whenever SCC arising in the laryngeal ventricle, false cords, or </a:t>
            </a:r>
            <a:r>
              <a:rPr lang="en-US" b="0" i="0" dirty="0">
                <a:solidFill>
                  <a:srgbClr val="1F1F1F"/>
                </a:solidFill>
                <a:effectLst/>
                <a:latin typeface="Arial" panose="020B0604020202020204" pitchFamily="34" charset="0"/>
                <a:cs typeface="Arial" panose="020B0604020202020204" pitchFamily="34" charset="0"/>
                <a:hlinkClick r:id="rId3" tooltip="Learn more about true vocal cords from ScienceDirect's AI-generated Topic Pages"/>
              </a:rPr>
              <a:t>true vocal cords</a:t>
            </a:r>
            <a:r>
              <a:rPr lang="en-US" b="0" i="0" dirty="0">
                <a:solidFill>
                  <a:srgbClr val="1F1F1F"/>
                </a:solidFill>
                <a:effectLst/>
                <a:latin typeface="Arial" panose="020B0604020202020204" pitchFamily="34" charset="0"/>
                <a:cs typeface="Arial" panose="020B0604020202020204" pitchFamily="34" charset="0"/>
              </a:rPr>
              <a:t> spreads laterally or whenever SCC of the piriform sinus spreads anteriorly</a:t>
            </a:r>
          </a:p>
          <a:p>
            <a:r>
              <a:rPr lang="en-US" dirty="0" err="1">
                <a:latin typeface="Arial" panose="020B0604020202020204" pitchFamily="34" charset="0"/>
                <a:cs typeface="Arial" panose="020B0604020202020204" pitchFamily="34" charset="0"/>
              </a:rPr>
              <a:t>Paraglottic</a:t>
            </a:r>
            <a:r>
              <a:rPr lang="en-US" dirty="0">
                <a:latin typeface="Arial" panose="020B0604020202020204" pitchFamily="34" charset="0"/>
                <a:cs typeface="Arial" panose="020B0604020202020204" pitchFamily="34" charset="0"/>
              </a:rPr>
              <a:t> space: if it invaded, SCC is classified </a:t>
            </a:r>
            <a:r>
              <a:rPr lang="en-US" dirty="0">
                <a:highlight>
                  <a:srgbClr val="FFFF00"/>
                </a:highlight>
                <a:latin typeface="Arial" panose="020B0604020202020204" pitchFamily="34" charset="0"/>
                <a:cs typeface="Arial" panose="020B0604020202020204" pitchFamily="34" charset="0"/>
              </a:rPr>
              <a:t>as T3 according to the AJCC/UICC guidelines. </a:t>
            </a:r>
          </a:p>
          <a:p>
            <a:endParaRPr lang="en-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4624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2CAE-8940-F856-451E-16A609B5EDD5}"/>
              </a:ext>
            </a:extLst>
          </p:cNvPr>
          <p:cNvSpPr>
            <a:spLocks noGrp="1"/>
          </p:cNvSpPr>
          <p:nvPr>
            <p:ph type="title"/>
          </p:nvPr>
        </p:nvSpPr>
        <p:spPr/>
        <p:txBody>
          <a:bodyPr/>
          <a:lstStyle/>
          <a:p>
            <a:pPr algn="ctr"/>
            <a:r>
              <a:rPr lang="en-US" dirty="0" err="1">
                <a:latin typeface="Arial" panose="020B0604020202020204" pitchFamily="34" charset="0"/>
                <a:cs typeface="Arial" panose="020B0604020202020204" pitchFamily="34" charset="0"/>
              </a:rPr>
              <a:t>Paraglottic</a:t>
            </a:r>
            <a:r>
              <a:rPr lang="en-US" dirty="0">
                <a:latin typeface="Arial" panose="020B0604020202020204" pitchFamily="34" charset="0"/>
                <a:cs typeface="Arial" panose="020B0604020202020204" pitchFamily="34" charset="0"/>
              </a:rPr>
              <a:t> space</a:t>
            </a:r>
            <a:endParaRPr lang="en-V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DEA2D3D-F917-EFF3-5365-3CE337F0EC4D}"/>
              </a:ext>
            </a:extLst>
          </p:cNvPr>
          <p:cNvSpPr>
            <a:spLocks noGrp="1"/>
          </p:cNvSpPr>
          <p:nvPr>
            <p:ph idx="1"/>
          </p:nvPr>
        </p:nvSpPr>
        <p:spPr/>
        <p:txBody>
          <a:bodyPr>
            <a:normAutofit fontScale="92500" lnSpcReduction="20000"/>
          </a:bodyPr>
          <a:lstStyle/>
          <a:p>
            <a:pPr>
              <a:buFont typeface="Wingdings" pitchFamily="2" charset="2"/>
              <a:buChar char="v"/>
            </a:pPr>
            <a:r>
              <a:rPr lang="en-US" b="0" i="0" dirty="0">
                <a:solidFill>
                  <a:srgbClr val="1F1F1F"/>
                </a:solidFill>
                <a:effectLst/>
                <a:latin typeface="Arial" panose="020B0604020202020204" pitchFamily="34" charset="0"/>
                <a:cs typeface="Arial" panose="020B0604020202020204" pitchFamily="34" charset="0"/>
              </a:rPr>
              <a:t> Key points of submucosal tumor spread along the </a:t>
            </a:r>
            <a:r>
              <a:rPr lang="en-US" b="0" i="0" dirty="0" err="1">
                <a:solidFill>
                  <a:srgbClr val="1F1F1F"/>
                </a:solidFill>
                <a:effectLst/>
                <a:latin typeface="Arial" panose="020B0604020202020204" pitchFamily="34" charset="0"/>
                <a:cs typeface="Arial" panose="020B0604020202020204" pitchFamily="34" charset="0"/>
              </a:rPr>
              <a:t>paraglottic</a:t>
            </a:r>
            <a:r>
              <a:rPr lang="en-US" b="0" i="0" dirty="0">
                <a:solidFill>
                  <a:srgbClr val="1F1F1F"/>
                </a:solidFill>
                <a:effectLst/>
                <a:latin typeface="Arial" panose="020B0604020202020204" pitchFamily="34" charset="0"/>
                <a:cs typeface="Arial" panose="020B0604020202020204" pitchFamily="34" charset="0"/>
              </a:rPr>
              <a:t> space include the following:</a:t>
            </a:r>
          </a:p>
          <a:p>
            <a:r>
              <a:rPr lang="en-US" b="0" i="0" dirty="0">
                <a:solidFill>
                  <a:srgbClr val="1F1F1F"/>
                </a:solidFill>
                <a:effectLst/>
                <a:latin typeface="Arial" panose="020B0604020202020204" pitchFamily="34" charset="0"/>
                <a:cs typeface="Arial" panose="020B0604020202020204" pitchFamily="34" charset="0"/>
              </a:rPr>
              <a:t>Tumor spread in the </a:t>
            </a:r>
            <a:r>
              <a:rPr lang="en-US" b="0" i="0" dirty="0" err="1">
                <a:solidFill>
                  <a:srgbClr val="1F1F1F"/>
                </a:solidFill>
                <a:effectLst/>
                <a:latin typeface="Arial" panose="020B0604020202020204" pitchFamily="34" charset="0"/>
                <a:cs typeface="Arial" panose="020B0604020202020204" pitchFamily="34" charset="0"/>
              </a:rPr>
              <a:t>paraglottic</a:t>
            </a:r>
            <a:r>
              <a:rPr lang="en-US" b="0" i="0" dirty="0">
                <a:solidFill>
                  <a:srgbClr val="1F1F1F"/>
                </a:solidFill>
                <a:effectLst/>
                <a:latin typeface="Arial" panose="020B0604020202020204" pitchFamily="34" charset="0"/>
                <a:cs typeface="Arial" panose="020B0604020202020204" pitchFamily="34" charset="0"/>
              </a:rPr>
              <a:t> space typically occurs in </a:t>
            </a:r>
            <a:r>
              <a:rPr lang="en-US" b="0" i="0" dirty="0">
                <a:solidFill>
                  <a:srgbClr val="00B0F0"/>
                </a:solidFill>
                <a:effectLst/>
                <a:latin typeface="Arial" panose="020B0604020202020204" pitchFamily="34" charset="0"/>
                <a:cs typeface="Arial" panose="020B0604020202020204" pitchFamily="34" charset="0"/>
              </a:rPr>
              <a:t>a vertical direction (</a:t>
            </a:r>
            <a:r>
              <a:rPr lang="en-US" b="0" i="0" dirty="0" err="1">
                <a:solidFill>
                  <a:srgbClr val="00B0F0"/>
                </a:solidFill>
                <a:effectLst/>
                <a:latin typeface="Arial" panose="020B0604020202020204" pitchFamily="34" charset="0"/>
                <a:cs typeface="Arial" panose="020B0604020202020204" pitchFamily="34" charset="0"/>
              </a:rPr>
              <a:t>transglottic</a:t>
            </a:r>
            <a:r>
              <a:rPr lang="en-US" b="0" i="0" dirty="0">
                <a:solidFill>
                  <a:srgbClr val="00B0F0"/>
                </a:solidFill>
                <a:effectLst/>
                <a:latin typeface="Arial" panose="020B0604020202020204" pitchFamily="34" charset="0"/>
                <a:cs typeface="Arial" panose="020B0604020202020204" pitchFamily="34" charset="0"/>
              </a:rPr>
              <a:t> spread)</a:t>
            </a:r>
          </a:p>
          <a:p>
            <a:r>
              <a:rPr lang="en-US" b="0" i="0" dirty="0">
                <a:solidFill>
                  <a:srgbClr val="00B0F0"/>
                </a:solidFill>
                <a:effectLst/>
                <a:latin typeface="Arial" panose="020B0604020202020204" pitchFamily="34" charset="0"/>
                <a:cs typeface="Arial" panose="020B0604020202020204" pitchFamily="34" charset="0"/>
              </a:rPr>
              <a:t>Lateral tumor </a:t>
            </a:r>
            <a:r>
              <a:rPr lang="en-US" b="0" i="0" dirty="0">
                <a:solidFill>
                  <a:srgbClr val="1F1F1F"/>
                </a:solidFill>
                <a:effectLst/>
                <a:latin typeface="Arial" panose="020B0604020202020204" pitchFamily="34" charset="0"/>
                <a:cs typeface="Arial" panose="020B0604020202020204" pitchFamily="34" charset="0"/>
              </a:rPr>
              <a:t>spread from the </a:t>
            </a:r>
            <a:r>
              <a:rPr lang="en-US" b="0" i="0" dirty="0" err="1">
                <a:solidFill>
                  <a:srgbClr val="1F1F1F"/>
                </a:solidFill>
                <a:effectLst/>
                <a:latin typeface="Arial" panose="020B0604020202020204" pitchFamily="34" charset="0"/>
                <a:cs typeface="Arial" panose="020B0604020202020204" pitchFamily="34" charset="0"/>
              </a:rPr>
              <a:t>paraglottic</a:t>
            </a:r>
            <a:r>
              <a:rPr lang="en-US" b="0" i="0" dirty="0">
                <a:solidFill>
                  <a:srgbClr val="1F1F1F"/>
                </a:solidFill>
                <a:effectLst/>
                <a:latin typeface="Arial" panose="020B0604020202020204" pitchFamily="34" charset="0"/>
                <a:cs typeface="Arial" panose="020B0604020202020204" pitchFamily="34" charset="0"/>
              </a:rPr>
              <a:t> space results in </a:t>
            </a:r>
            <a:r>
              <a:rPr lang="en-US" b="0" i="0" dirty="0">
                <a:solidFill>
                  <a:srgbClr val="00B0F0"/>
                </a:solidFill>
                <a:effectLst/>
                <a:latin typeface="Arial" panose="020B0604020202020204" pitchFamily="34" charset="0"/>
                <a:cs typeface="Arial" panose="020B0604020202020204" pitchFamily="34" charset="0"/>
              </a:rPr>
              <a:t>thyroid cartilage invasion.</a:t>
            </a:r>
            <a:endParaRPr lang="en-US" dirty="0">
              <a:solidFill>
                <a:srgbClr val="00B0F0"/>
              </a:solidFill>
              <a:latin typeface="Arial" panose="020B0604020202020204" pitchFamily="34" charset="0"/>
              <a:cs typeface="Arial" panose="020B0604020202020204" pitchFamily="34" charset="0"/>
            </a:endParaRPr>
          </a:p>
          <a:p>
            <a:r>
              <a:rPr lang="en-US" b="0" i="0" dirty="0">
                <a:solidFill>
                  <a:srgbClr val="1F1F1F"/>
                </a:solidFill>
                <a:effectLst/>
                <a:latin typeface="Arial" panose="020B0604020202020204" pitchFamily="34" charset="0"/>
                <a:cs typeface="Arial" panose="020B0604020202020204" pitchFamily="34" charset="0"/>
              </a:rPr>
              <a:t>Lateral tumor spread from the </a:t>
            </a:r>
            <a:r>
              <a:rPr lang="en-US" b="0" i="0" dirty="0" err="1">
                <a:solidFill>
                  <a:srgbClr val="1F1F1F"/>
                </a:solidFill>
                <a:effectLst/>
                <a:latin typeface="Arial" panose="020B0604020202020204" pitchFamily="34" charset="0"/>
                <a:cs typeface="Arial" panose="020B0604020202020204" pitchFamily="34" charset="0"/>
              </a:rPr>
              <a:t>paraglottic</a:t>
            </a:r>
            <a:r>
              <a:rPr lang="en-US" b="0" i="0" dirty="0">
                <a:solidFill>
                  <a:srgbClr val="1F1F1F"/>
                </a:solidFill>
                <a:effectLst/>
                <a:latin typeface="Arial" panose="020B0604020202020204" pitchFamily="34" charset="0"/>
                <a:cs typeface="Arial" panose="020B0604020202020204" pitchFamily="34" charset="0"/>
              </a:rPr>
              <a:t> space through the </a:t>
            </a:r>
            <a:r>
              <a:rPr lang="en-US" b="0" i="0" dirty="0">
                <a:solidFill>
                  <a:srgbClr val="00B0F0"/>
                </a:solidFill>
                <a:effectLst/>
                <a:latin typeface="Arial" panose="020B0604020202020204" pitchFamily="34" charset="0"/>
                <a:cs typeface="Arial" panose="020B0604020202020204" pitchFamily="34" charset="0"/>
              </a:rPr>
              <a:t>cricothyroid ligament inferiorly and thyrohyoid membrane </a:t>
            </a:r>
            <a:r>
              <a:rPr lang="en-US" b="0" i="0" dirty="0">
                <a:solidFill>
                  <a:srgbClr val="1F1F1F"/>
                </a:solidFill>
                <a:effectLst/>
                <a:latin typeface="Arial" panose="020B0604020202020204" pitchFamily="34" charset="0"/>
                <a:cs typeface="Arial" panose="020B0604020202020204" pitchFamily="34" charset="0"/>
              </a:rPr>
              <a:t>superiorly leads to invasion of </a:t>
            </a:r>
            <a:r>
              <a:rPr lang="en-US" b="0" i="0" dirty="0" err="1">
                <a:solidFill>
                  <a:srgbClr val="1F1F1F"/>
                </a:solidFill>
                <a:effectLst/>
                <a:latin typeface="Arial" panose="020B0604020202020204" pitchFamily="34" charset="0"/>
                <a:cs typeface="Arial" panose="020B0604020202020204" pitchFamily="34" charset="0"/>
              </a:rPr>
              <a:t>extralaryngeal</a:t>
            </a:r>
            <a:r>
              <a:rPr lang="en-US" b="0" i="0" dirty="0">
                <a:solidFill>
                  <a:srgbClr val="1F1F1F"/>
                </a:solidFill>
                <a:effectLst/>
                <a:latin typeface="Arial" panose="020B0604020202020204" pitchFamily="34" charset="0"/>
                <a:cs typeface="Arial" panose="020B0604020202020204" pitchFamily="34" charset="0"/>
              </a:rPr>
              <a:t> soft tissues.</a:t>
            </a:r>
          </a:p>
          <a:p>
            <a:r>
              <a:rPr lang="en-US" b="0" i="0" dirty="0">
                <a:solidFill>
                  <a:srgbClr val="1F1F1F"/>
                </a:solidFill>
                <a:effectLst/>
                <a:latin typeface="Arial" panose="020B0604020202020204" pitchFamily="34" charset="0"/>
                <a:cs typeface="Arial" panose="020B0604020202020204" pitchFamily="34" charset="0"/>
              </a:rPr>
              <a:t>Tumor spread from the </a:t>
            </a:r>
            <a:r>
              <a:rPr lang="en-US" b="0" i="0" dirty="0">
                <a:solidFill>
                  <a:srgbClr val="00B0F0"/>
                </a:solidFill>
                <a:effectLst/>
                <a:latin typeface="Arial" panose="020B0604020202020204" pitchFamily="34" charset="0"/>
                <a:cs typeface="Arial" panose="020B0604020202020204" pitchFamily="34" charset="0"/>
              </a:rPr>
              <a:t>posterior </a:t>
            </a:r>
            <a:r>
              <a:rPr lang="en-US" b="0" i="0" dirty="0" err="1">
                <a:solidFill>
                  <a:srgbClr val="00B0F0"/>
                </a:solidFill>
                <a:effectLst/>
                <a:latin typeface="Arial" panose="020B0604020202020204" pitchFamily="34" charset="0"/>
                <a:cs typeface="Arial" panose="020B0604020202020204" pitchFamily="34" charset="0"/>
              </a:rPr>
              <a:t>paraglottic</a:t>
            </a:r>
            <a:r>
              <a:rPr lang="en-US" b="0" i="0" dirty="0">
                <a:solidFill>
                  <a:srgbClr val="00B0F0"/>
                </a:solidFill>
                <a:effectLst/>
                <a:latin typeface="Arial" panose="020B0604020202020204" pitchFamily="34" charset="0"/>
                <a:cs typeface="Arial" panose="020B0604020202020204" pitchFamily="34" charset="0"/>
              </a:rPr>
              <a:t> space</a:t>
            </a:r>
            <a:r>
              <a:rPr lang="en-US" b="0" i="0" dirty="0">
                <a:solidFill>
                  <a:srgbClr val="1F1F1F"/>
                </a:solidFill>
                <a:effectLst/>
                <a:latin typeface="Arial" panose="020B0604020202020204" pitchFamily="34" charset="0"/>
                <a:cs typeface="Arial" panose="020B0604020202020204" pitchFamily="34" charset="0"/>
              </a:rPr>
              <a:t> leads to early involvement of the </a:t>
            </a:r>
            <a:r>
              <a:rPr lang="en-US" b="0" i="0" dirty="0">
                <a:effectLst/>
                <a:latin typeface="Arial" panose="020B0604020202020204" pitchFamily="34" charset="0"/>
                <a:cs typeface="Arial" panose="020B0604020202020204" pitchFamily="34" charset="0"/>
              </a:rPr>
              <a:t>piriform sinus, cricoarytenoid joint, and posterior thyroarytenoid muscle</a:t>
            </a:r>
            <a:r>
              <a:rPr lang="en-US" b="0" i="0" dirty="0">
                <a:solidFill>
                  <a:schemeClr val="accent1">
                    <a:lumMod val="40000"/>
                    <a:lumOff val="60000"/>
                  </a:schemeClr>
                </a:solidFill>
                <a:effectLst/>
                <a:latin typeface="Arial" panose="020B0604020202020204" pitchFamily="34" charset="0"/>
                <a:cs typeface="Arial" panose="020B0604020202020204" pitchFamily="34" charset="0"/>
              </a:rPr>
              <a:t>.</a:t>
            </a:r>
            <a:endParaRPr lang="en-US" dirty="0">
              <a:solidFill>
                <a:schemeClr val="accent1">
                  <a:lumMod val="40000"/>
                  <a:lumOff val="60000"/>
                </a:schemeClr>
              </a:solidFill>
              <a:latin typeface="Arial" panose="020B0604020202020204" pitchFamily="34" charset="0"/>
              <a:cs typeface="Arial" panose="020B0604020202020204" pitchFamily="34" charset="0"/>
            </a:endParaRPr>
          </a:p>
          <a:p>
            <a:endParaRPr lang="en-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6202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65892C7-7A8A-2272-5A75-AD27827737A6}"/>
              </a:ext>
            </a:extLst>
          </p:cNvPr>
          <p:cNvPicPr>
            <a:picLocks noGrp="1" noChangeAspect="1"/>
          </p:cNvPicPr>
          <p:nvPr>
            <p:ph idx="1"/>
          </p:nvPr>
        </p:nvPicPr>
        <p:blipFill rotWithShape="1">
          <a:blip r:embed="rId3"/>
          <a:srcRect t="51998" r="51196"/>
          <a:stretch/>
        </p:blipFill>
        <p:spPr>
          <a:xfrm>
            <a:off x="7470721" y="1028869"/>
            <a:ext cx="2933080" cy="4596522"/>
          </a:xfrm>
          <a:prstGeom prst="rect">
            <a:avLst/>
          </a:prstGeom>
        </p:spPr>
      </p:pic>
      <p:pic>
        <p:nvPicPr>
          <p:cNvPr id="5" name="Picture 4">
            <a:extLst>
              <a:ext uri="{FF2B5EF4-FFF2-40B4-BE49-F238E27FC236}">
                <a16:creationId xmlns:a16="http://schemas.microsoft.com/office/drawing/2014/main" id="{91EDAB0F-7372-42A5-2918-BA18194308E4}"/>
              </a:ext>
            </a:extLst>
          </p:cNvPr>
          <p:cNvPicPr>
            <a:picLocks noChangeAspect="1"/>
          </p:cNvPicPr>
          <p:nvPr/>
        </p:nvPicPr>
        <p:blipFill rotWithShape="1">
          <a:blip r:embed="rId4"/>
          <a:srcRect b="120"/>
          <a:stretch/>
        </p:blipFill>
        <p:spPr>
          <a:xfrm>
            <a:off x="1788199" y="1028870"/>
            <a:ext cx="5494590" cy="4596521"/>
          </a:xfrm>
          <a:prstGeom prst="rect">
            <a:avLst/>
          </a:prstGeom>
        </p:spPr>
      </p:pic>
      <p:sp>
        <p:nvSpPr>
          <p:cNvPr id="7" name="TextBox 6">
            <a:extLst>
              <a:ext uri="{FF2B5EF4-FFF2-40B4-BE49-F238E27FC236}">
                <a16:creationId xmlns:a16="http://schemas.microsoft.com/office/drawing/2014/main" id="{17B7C1E4-7389-D204-1585-57EE8CD9E908}"/>
              </a:ext>
            </a:extLst>
          </p:cNvPr>
          <p:cNvSpPr txBox="1"/>
          <p:nvPr/>
        </p:nvSpPr>
        <p:spPr>
          <a:xfrm>
            <a:off x="726831" y="5748959"/>
            <a:ext cx="11019693" cy="923330"/>
          </a:xfrm>
          <a:prstGeom prst="rect">
            <a:avLst/>
          </a:prstGeom>
          <a:noFill/>
        </p:spPr>
        <p:txBody>
          <a:bodyPr wrap="square">
            <a:spAutoFit/>
          </a:bodyPr>
          <a:lstStyle/>
          <a:p>
            <a:pPr algn="l"/>
            <a:r>
              <a:rPr lang="en-US" b="0" i="0" u="none" strike="noStrike" dirty="0" err="1">
                <a:solidFill>
                  <a:srgbClr val="603620"/>
                </a:solidFill>
                <a:effectLst/>
                <a:latin typeface="Cambria" panose="02040503050406030204" pitchFamily="18" charset="0"/>
              </a:rPr>
              <a:t>Transglottic</a:t>
            </a:r>
            <a:r>
              <a:rPr lang="en-US" b="0" i="0" u="none" strike="noStrike" dirty="0">
                <a:solidFill>
                  <a:srgbClr val="603620"/>
                </a:solidFill>
                <a:effectLst/>
                <a:latin typeface="Cambria" panose="02040503050406030204" pitchFamily="18" charset="0"/>
              </a:rPr>
              <a:t> SCC </a:t>
            </a:r>
            <a:r>
              <a:rPr lang="en-US" b="0" i="0" u="none" strike="noStrike" dirty="0">
                <a:solidFill>
                  <a:srgbClr val="212121"/>
                </a:solidFill>
                <a:effectLst/>
                <a:latin typeface="Cambria" panose="02040503050406030204" pitchFamily="18" charset="0"/>
              </a:rPr>
              <a:t>Laryngeal SCC encroaching on both, the glottis and </a:t>
            </a:r>
            <a:r>
              <a:rPr lang="en-US" b="0" i="0" u="none" strike="noStrike" dirty="0" err="1">
                <a:solidFill>
                  <a:srgbClr val="212121"/>
                </a:solidFill>
                <a:effectLst/>
                <a:latin typeface="Cambria" panose="02040503050406030204" pitchFamily="18" charset="0"/>
              </a:rPr>
              <a:t>supraglottis</a:t>
            </a:r>
            <a:r>
              <a:rPr lang="en-US" b="0" i="0" u="none" strike="noStrike" dirty="0">
                <a:solidFill>
                  <a:srgbClr val="212121"/>
                </a:solidFill>
                <a:effectLst/>
                <a:latin typeface="Cambria" panose="02040503050406030204" pitchFamily="18" charset="0"/>
              </a:rPr>
              <a:t>, with or without subglottic component and when the site of origin is unclear, is termed as </a:t>
            </a:r>
            <a:r>
              <a:rPr lang="en-US" b="0" i="0" u="none" strike="noStrike" dirty="0" err="1">
                <a:solidFill>
                  <a:srgbClr val="212121"/>
                </a:solidFill>
                <a:effectLst/>
                <a:latin typeface="Cambria" panose="02040503050406030204" pitchFamily="18" charset="0"/>
              </a:rPr>
              <a:t>transglottic</a:t>
            </a:r>
            <a:r>
              <a:rPr lang="en-US" b="0" i="0" u="none" strike="noStrike" dirty="0">
                <a:solidFill>
                  <a:srgbClr val="212121"/>
                </a:solidFill>
                <a:effectLst/>
                <a:latin typeface="Cambria" panose="02040503050406030204" pitchFamily="18" charset="0"/>
              </a:rPr>
              <a:t> tumor [</a:t>
            </a:r>
            <a:r>
              <a:rPr lang="en-US" b="0" i="0" u="sng" strike="noStrike" dirty="0">
                <a:solidFill>
                  <a:srgbClr val="4C2C92"/>
                </a:solidFill>
                <a:effectLst/>
                <a:latin typeface="Cambria" panose="02040503050406030204" pitchFamily="18" charset="0"/>
                <a:hlinkClick r:id="rId5"/>
              </a:rPr>
              <a:t>Figure 17A</a:t>
            </a:r>
            <a:r>
              <a:rPr lang="en-US" b="0" i="0" u="none" strike="noStrike" dirty="0">
                <a:solidFill>
                  <a:srgbClr val="212121"/>
                </a:solidFill>
                <a:effectLst/>
                <a:latin typeface="Cambria" panose="02040503050406030204" pitchFamily="18" charset="0"/>
              </a:rPr>
              <a:t>, </a:t>
            </a:r>
            <a:r>
              <a:rPr lang="en-US" b="0" i="0" u="none" strike="noStrike" dirty="0">
                <a:solidFill>
                  <a:srgbClr val="4C2C92"/>
                </a:solidFill>
                <a:effectLst/>
                <a:latin typeface="Cambria" panose="02040503050406030204" pitchFamily="18" charset="0"/>
                <a:hlinkClick r:id="rId5"/>
              </a:rPr>
              <a:t>​,B</a:t>
            </a:r>
            <a:r>
              <a:rPr lang="en-US" b="0" i="0" u="none" strike="noStrike" dirty="0">
                <a:solidFill>
                  <a:srgbClr val="4C2C92"/>
                </a:solidFill>
                <a:effectLst/>
                <a:latin typeface="Cambria" panose="02040503050406030204" pitchFamily="18" charset="0"/>
              </a:rPr>
              <a:t>,</a:t>
            </a:r>
            <a:r>
              <a:rPr lang="en-US" u="sng" dirty="0">
                <a:solidFill>
                  <a:srgbClr val="4C2C92"/>
                </a:solidFill>
                <a:latin typeface="Cambria" panose="02040503050406030204" pitchFamily="18" charset="0"/>
              </a:rPr>
              <a:t>C</a:t>
            </a:r>
            <a:r>
              <a:rPr lang="en-US" b="0" i="0" u="none" strike="noStrike" dirty="0">
                <a:solidFill>
                  <a:srgbClr val="212121"/>
                </a:solidFill>
                <a:effectLst/>
                <a:latin typeface="Cambria" panose="02040503050406030204" pitchFamily="18" charset="0"/>
              </a:rPr>
              <a:t>]. This tumor spread is frequently through the PGS and is readily identified on CT or MR imaging</a:t>
            </a:r>
          </a:p>
        </p:txBody>
      </p:sp>
    </p:spTree>
    <p:extLst>
      <p:ext uri="{BB962C8B-B14F-4D97-AF65-F5344CB8AC3E}">
        <p14:creationId xmlns:p14="http://schemas.microsoft.com/office/powerpoint/2010/main" val="273462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F208D59-E2F3-AC55-95E7-C4EE9FAA2D2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96368" y="1805354"/>
            <a:ext cx="7986185" cy="406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637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912F581-F381-CCFD-3F90-A839E1F00429}"/>
              </a:ext>
            </a:extLst>
          </p:cNvPr>
          <p:cNvPicPr>
            <a:picLocks noGrp="1" noChangeAspect="1"/>
          </p:cNvPicPr>
          <p:nvPr>
            <p:ph idx="1"/>
          </p:nvPr>
        </p:nvPicPr>
        <p:blipFill>
          <a:blip r:embed="rId3"/>
          <a:stretch>
            <a:fillRect/>
          </a:stretch>
        </p:blipFill>
        <p:spPr>
          <a:xfrm>
            <a:off x="1308941" y="1160584"/>
            <a:ext cx="4622584" cy="3552091"/>
          </a:xfrm>
          <a:prstGeom prst="rect">
            <a:avLst/>
          </a:prstGeom>
        </p:spPr>
      </p:pic>
      <p:pic>
        <p:nvPicPr>
          <p:cNvPr id="8" name="Picture 7" descr="An x-ray of a chest&#10;&#10;Description automatically generated">
            <a:extLst>
              <a:ext uri="{FF2B5EF4-FFF2-40B4-BE49-F238E27FC236}">
                <a16:creationId xmlns:a16="http://schemas.microsoft.com/office/drawing/2014/main" id="{C7042010-F257-7EFA-BE9F-1ED1FE4C510B}"/>
              </a:ext>
            </a:extLst>
          </p:cNvPr>
          <p:cNvPicPr>
            <a:picLocks noChangeAspect="1"/>
          </p:cNvPicPr>
          <p:nvPr/>
        </p:nvPicPr>
        <p:blipFill>
          <a:blip r:embed="rId4"/>
          <a:stretch>
            <a:fillRect/>
          </a:stretch>
        </p:blipFill>
        <p:spPr>
          <a:xfrm>
            <a:off x="6466006" y="1160583"/>
            <a:ext cx="4556476" cy="3552091"/>
          </a:xfrm>
          <a:prstGeom prst="rect">
            <a:avLst/>
          </a:prstGeom>
        </p:spPr>
      </p:pic>
      <p:sp>
        <p:nvSpPr>
          <p:cNvPr id="10" name="TextBox 9">
            <a:extLst>
              <a:ext uri="{FF2B5EF4-FFF2-40B4-BE49-F238E27FC236}">
                <a16:creationId xmlns:a16="http://schemas.microsoft.com/office/drawing/2014/main" id="{4212A0A4-5E59-EBD2-988C-1739AE10E8BD}"/>
              </a:ext>
            </a:extLst>
          </p:cNvPr>
          <p:cNvSpPr txBox="1"/>
          <p:nvPr/>
        </p:nvSpPr>
        <p:spPr>
          <a:xfrm>
            <a:off x="1682793" y="5370751"/>
            <a:ext cx="9060873" cy="1200329"/>
          </a:xfrm>
          <a:prstGeom prst="rect">
            <a:avLst/>
          </a:prstGeom>
          <a:noFill/>
        </p:spPr>
        <p:txBody>
          <a:bodyPr wrap="square">
            <a:spAutoFit/>
          </a:bodyPr>
          <a:lstStyle/>
          <a:p>
            <a:r>
              <a:rPr lang="en-US" b="0" i="0" u="none" strike="noStrike" dirty="0">
                <a:solidFill>
                  <a:srgbClr val="333333"/>
                </a:solidFill>
                <a:effectLst/>
                <a:highlight>
                  <a:srgbClr val="FFFCF0"/>
                </a:highlight>
                <a:latin typeface="Cambria" panose="02040503050406030204" pitchFamily="18" charset="0"/>
              </a:rPr>
              <a:t>Supraglottic SCC – aryepiglottic fold. A right aryepiglottic fold mass (thin white arrows) is seen invading into </a:t>
            </a:r>
            <a:r>
              <a:rPr lang="en-US" b="0" i="0" u="none" strike="noStrike" dirty="0" err="1">
                <a:solidFill>
                  <a:srgbClr val="333333"/>
                </a:solidFill>
                <a:effectLst/>
                <a:highlight>
                  <a:srgbClr val="FFFCF0"/>
                </a:highlight>
                <a:latin typeface="Cambria" panose="02040503050406030204" pitchFamily="18" charset="0"/>
              </a:rPr>
              <a:t>preepiglottic</a:t>
            </a:r>
            <a:r>
              <a:rPr lang="en-US" b="0" i="0" u="none" strike="noStrike" dirty="0">
                <a:solidFill>
                  <a:srgbClr val="333333"/>
                </a:solidFill>
                <a:effectLst/>
                <a:highlight>
                  <a:srgbClr val="FFFCF0"/>
                </a:highlight>
                <a:latin typeface="Cambria" panose="02040503050406030204" pitchFamily="18" charset="0"/>
              </a:rPr>
              <a:t> (white asterisk) and right </a:t>
            </a:r>
            <a:r>
              <a:rPr lang="en-US" b="0" i="0" u="none" strike="noStrike" dirty="0" err="1">
                <a:solidFill>
                  <a:srgbClr val="333333"/>
                </a:solidFill>
                <a:effectLst/>
                <a:highlight>
                  <a:srgbClr val="FFFCF0"/>
                </a:highlight>
                <a:latin typeface="Cambria" panose="02040503050406030204" pitchFamily="18" charset="0"/>
              </a:rPr>
              <a:t>paraglottic</a:t>
            </a:r>
            <a:r>
              <a:rPr lang="en-US" b="0" i="0" u="none" strike="noStrike" dirty="0">
                <a:solidFill>
                  <a:srgbClr val="333333"/>
                </a:solidFill>
                <a:effectLst/>
                <a:highlight>
                  <a:srgbClr val="FFFCF0"/>
                </a:highlight>
                <a:latin typeface="Cambria" panose="02040503050406030204" pitchFamily="18" charset="0"/>
              </a:rPr>
              <a:t> space (black asterisk) and narrowing the right piriform sinus (curved white arrow). Note sclerosis of thyroid lamina (thin black arrow) with </a:t>
            </a:r>
            <a:r>
              <a:rPr lang="en-US" b="0" i="0" u="none" strike="noStrike" dirty="0" err="1">
                <a:solidFill>
                  <a:srgbClr val="333333"/>
                </a:solidFill>
                <a:effectLst/>
                <a:highlight>
                  <a:srgbClr val="FFFCF0"/>
                </a:highlight>
                <a:latin typeface="Cambria" panose="02040503050406030204" pitchFamily="18" charset="0"/>
              </a:rPr>
              <a:t>extralaryngeal</a:t>
            </a:r>
            <a:r>
              <a:rPr lang="en-US" b="0" i="0" u="none" strike="noStrike" dirty="0">
                <a:solidFill>
                  <a:srgbClr val="333333"/>
                </a:solidFill>
                <a:effectLst/>
                <a:highlight>
                  <a:srgbClr val="FFFCF0"/>
                </a:highlight>
                <a:latin typeface="Cambria" panose="02040503050406030204" pitchFamily="18" charset="0"/>
              </a:rPr>
              <a:t> tumor (white curved elbow arrows)</a:t>
            </a:r>
            <a:endParaRPr lang="en-VN" dirty="0"/>
          </a:p>
        </p:txBody>
      </p:sp>
    </p:spTree>
    <p:extLst>
      <p:ext uri="{BB962C8B-B14F-4D97-AF65-F5344CB8AC3E}">
        <p14:creationId xmlns:p14="http://schemas.microsoft.com/office/powerpoint/2010/main" val="3571938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5CC2342-E412-D9D5-4C22-559F579F4705}"/>
              </a:ext>
            </a:extLst>
          </p:cNvPr>
          <p:cNvPicPr>
            <a:picLocks noGrp="1" noChangeAspect="1"/>
          </p:cNvPicPr>
          <p:nvPr>
            <p:ph idx="1"/>
          </p:nvPr>
        </p:nvPicPr>
        <p:blipFill>
          <a:blip r:embed="rId3"/>
          <a:stretch>
            <a:fillRect/>
          </a:stretch>
        </p:blipFill>
        <p:spPr>
          <a:xfrm>
            <a:off x="1106412" y="1248790"/>
            <a:ext cx="5230079" cy="4037254"/>
          </a:xfrm>
          <a:prstGeom prst="rect">
            <a:avLst/>
          </a:prstGeom>
        </p:spPr>
      </p:pic>
      <p:pic>
        <p:nvPicPr>
          <p:cNvPr id="6" name="Picture 5" descr="A close-up of a medical scan&#10;&#10;Description automatically generated">
            <a:extLst>
              <a:ext uri="{FF2B5EF4-FFF2-40B4-BE49-F238E27FC236}">
                <a16:creationId xmlns:a16="http://schemas.microsoft.com/office/drawing/2014/main" id="{F3587D1C-EDD5-03DD-B084-4B06EDDE6AB7}"/>
              </a:ext>
            </a:extLst>
          </p:cNvPr>
          <p:cNvPicPr>
            <a:picLocks noChangeAspect="1"/>
          </p:cNvPicPr>
          <p:nvPr/>
        </p:nvPicPr>
        <p:blipFill>
          <a:blip r:embed="rId4"/>
          <a:stretch>
            <a:fillRect/>
          </a:stretch>
        </p:blipFill>
        <p:spPr>
          <a:xfrm>
            <a:off x="6511637" y="1222022"/>
            <a:ext cx="4573951" cy="4037254"/>
          </a:xfrm>
          <a:prstGeom prst="rect">
            <a:avLst/>
          </a:prstGeom>
        </p:spPr>
      </p:pic>
      <p:sp>
        <p:nvSpPr>
          <p:cNvPr id="8" name="TextBox 7">
            <a:extLst>
              <a:ext uri="{FF2B5EF4-FFF2-40B4-BE49-F238E27FC236}">
                <a16:creationId xmlns:a16="http://schemas.microsoft.com/office/drawing/2014/main" id="{71F14971-FB1F-971C-1FE7-28E3C9A18446}"/>
              </a:ext>
            </a:extLst>
          </p:cNvPr>
          <p:cNvSpPr txBox="1"/>
          <p:nvPr/>
        </p:nvSpPr>
        <p:spPr>
          <a:xfrm>
            <a:off x="1824798" y="5717178"/>
            <a:ext cx="8542404" cy="646331"/>
          </a:xfrm>
          <a:prstGeom prst="rect">
            <a:avLst/>
          </a:prstGeom>
          <a:noFill/>
        </p:spPr>
        <p:txBody>
          <a:bodyPr wrap="square">
            <a:spAutoFit/>
          </a:bodyPr>
          <a:lstStyle/>
          <a:p>
            <a:r>
              <a:rPr lang="en-US" b="0" i="0" u="none" strike="noStrike" dirty="0">
                <a:solidFill>
                  <a:srgbClr val="333333"/>
                </a:solidFill>
                <a:effectLst/>
                <a:highlight>
                  <a:srgbClr val="FFFCF0"/>
                </a:highlight>
                <a:latin typeface="Cambria" panose="02040503050406030204" pitchFamily="18" charset="0"/>
              </a:rPr>
              <a:t>Supraglottic SCC – False cord. Axial contrast CT section through the false cords shows a mass within the right false cord and invading into the right PGS (black asterisk)</a:t>
            </a:r>
            <a:endParaRPr lang="en-VN" dirty="0"/>
          </a:p>
        </p:txBody>
      </p:sp>
    </p:spTree>
    <p:extLst>
      <p:ext uri="{BB962C8B-B14F-4D97-AF65-F5344CB8AC3E}">
        <p14:creationId xmlns:p14="http://schemas.microsoft.com/office/powerpoint/2010/main" val="333728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0B460-6125-1221-784B-D4BFEA5DBE42}"/>
              </a:ext>
            </a:extLst>
          </p:cNvPr>
          <p:cNvSpPr>
            <a:spLocks noGrp="1"/>
          </p:cNvSpPr>
          <p:nvPr>
            <p:ph type="title"/>
          </p:nvPr>
        </p:nvSpPr>
        <p:spPr/>
        <p:txBody>
          <a:bodyPr>
            <a:normAutofit/>
          </a:bodyPr>
          <a:lstStyle/>
          <a:p>
            <a:pPr algn="ctr"/>
            <a:r>
              <a:rPr lang="en-US" b="0" i="0" u="none" strike="noStrike" dirty="0">
                <a:solidFill>
                  <a:srgbClr val="1F1F1F"/>
                </a:solidFill>
                <a:effectLst/>
                <a:latin typeface="Arial" panose="020B0604020202020204" pitchFamily="34" charset="0"/>
                <a:cs typeface="Arial" panose="020B0604020202020204" pitchFamily="34" charset="0"/>
              </a:rPr>
              <a:t>Background</a:t>
            </a:r>
            <a:endParaRPr lang="en-V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1B9285C-6EB3-D8C8-4269-AA2E75F6D84E}"/>
              </a:ext>
            </a:extLst>
          </p:cNvPr>
          <p:cNvSpPr>
            <a:spLocks noGrp="1"/>
          </p:cNvSpPr>
          <p:nvPr>
            <p:ph idx="1"/>
          </p:nvPr>
        </p:nvSpPr>
        <p:spPr/>
        <p:txBody>
          <a:bodyPr/>
          <a:lstStyle/>
          <a:p>
            <a:r>
              <a:rPr lang="en-US" sz="2400" dirty="0">
                <a:solidFill>
                  <a:srgbClr val="231F20"/>
                </a:solidFill>
                <a:effectLst/>
                <a:latin typeface="Arial" panose="020B0604020202020204" pitchFamily="34" charset="0"/>
                <a:cs typeface="Arial" panose="020B0604020202020204" pitchFamily="34" charset="0"/>
              </a:rPr>
              <a:t>CT is the preferred initial imaging method for staging of laryngeal and hypopharyngeal cancer.</a:t>
            </a:r>
          </a:p>
          <a:p>
            <a:r>
              <a:rPr lang="en-US" sz="2400" b="0" i="0" u="none" strike="noStrike" dirty="0">
                <a:solidFill>
                  <a:srgbClr val="1F1F1F"/>
                </a:solidFill>
                <a:effectLst/>
                <a:latin typeface="Arial" panose="020B0604020202020204" pitchFamily="34" charset="0"/>
                <a:cs typeface="Arial" panose="020B0604020202020204" pitchFamily="34" charset="0"/>
              </a:rPr>
              <a:t>MRI is particularly useful for the assessment of </a:t>
            </a:r>
            <a:r>
              <a:rPr lang="en-US" sz="2400" b="0" i="0" u="sng" strike="noStrike" dirty="0" err="1">
                <a:solidFill>
                  <a:srgbClr val="0070C0"/>
                </a:solidFill>
                <a:effectLst/>
                <a:latin typeface="Arial" panose="020B0604020202020204" pitchFamily="34" charset="0"/>
                <a:cs typeface="Arial" panose="020B0604020202020204" pitchFamily="34" charset="0"/>
              </a:rPr>
              <a:t>paraglottic</a:t>
            </a:r>
            <a:r>
              <a:rPr lang="en-US" sz="2400" b="0" i="0" u="sng" strike="noStrike" dirty="0">
                <a:solidFill>
                  <a:srgbClr val="0070C0"/>
                </a:solidFill>
                <a:effectLst/>
                <a:latin typeface="Arial" panose="020B0604020202020204" pitchFamily="34" charset="0"/>
                <a:cs typeface="Arial" panose="020B0604020202020204" pitchFamily="34" charset="0"/>
              </a:rPr>
              <a:t> space invasion</a:t>
            </a:r>
            <a:r>
              <a:rPr lang="en-US" sz="2400" b="0" i="0" u="none" strike="noStrike" dirty="0">
                <a:solidFill>
                  <a:srgbClr val="1F1F1F"/>
                </a:solidFill>
                <a:effectLst/>
                <a:latin typeface="Arial" panose="020B0604020202020204" pitchFamily="34" charset="0"/>
                <a:cs typeface="Arial" panose="020B0604020202020204" pitchFamily="34" charset="0"/>
              </a:rPr>
              <a:t>, </a:t>
            </a:r>
            <a:r>
              <a:rPr lang="en-US" sz="2400" b="0" i="0" u="sng" strike="noStrike" dirty="0">
                <a:solidFill>
                  <a:srgbClr val="1F1F1F"/>
                </a:solidFill>
                <a:effectLst/>
                <a:latin typeface="Arial" panose="020B0604020202020204" pitchFamily="34" charset="0"/>
                <a:cs typeface="Arial" panose="020B0604020202020204" pitchFamily="34" charset="0"/>
                <a:hlinkClick r:id="rId3" tooltip="Learn more about laryngeal cartilage from ScienceDirect's AI-generated Topic Pages"/>
              </a:rPr>
              <a:t>laryngeal cartilage</a:t>
            </a:r>
            <a:r>
              <a:rPr lang="en-US" sz="2400" b="0" i="0" u="none" strike="noStrike" dirty="0">
                <a:solidFill>
                  <a:srgbClr val="1F1F1F"/>
                </a:solidFill>
                <a:effectLst/>
                <a:latin typeface="Arial" panose="020B0604020202020204" pitchFamily="34" charset="0"/>
                <a:cs typeface="Arial" panose="020B0604020202020204" pitchFamily="34" charset="0"/>
              </a:rPr>
              <a:t> abnormalities, and for the detection of </a:t>
            </a:r>
            <a:r>
              <a:rPr lang="en-US" sz="2400" b="0" i="0" u="none" strike="noStrike" dirty="0" err="1">
                <a:solidFill>
                  <a:srgbClr val="1F1F1F"/>
                </a:solidFill>
                <a:effectLst/>
                <a:latin typeface="Arial" panose="020B0604020202020204" pitchFamily="34" charset="0"/>
                <a:cs typeface="Arial" panose="020B0604020202020204" pitchFamily="34" charset="0"/>
              </a:rPr>
              <a:t>extralaryngeal</a:t>
            </a:r>
            <a:r>
              <a:rPr lang="en-US" sz="2400" b="0" i="0" u="none" strike="noStrike" dirty="0">
                <a:solidFill>
                  <a:srgbClr val="1F1F1F"/>
                </a:solidFill>
                <a:effectLst/>
                <a:latin typeface="Arial" panose="020B0604020202020204" pitchFamily="34" charset="0"/>
                <a:cs typeface="Arial" panose="020B0604020202020204" pitchFamily="34" charset="0"/>
              </a:rPr>
              <a:t> </a:t>
            </a:r>
            <a:r>
              <a:rPr lang="en-US" sz="2400" b="0" i="0" u="sng" dirty="0">
                <a:solidFill>
                  <a:srgbClr val="1F1F1F"/>
                </a:solidFill>
                <a:effectLst/>
                <a:latin typeface="Arial" panose="020B0604020202020204" pitchFamily="34" charset="0"/>
                <a:cs typeface="Arial" panose="020B0604020202020204" pitchFamily="34" charset="0"/>
                <a:hlinkClick r:id="rId4" tooltip="Learn more about tumor spread from ScienceDirect's AI-generated Topic Pages"/>
              </a:rPr>
              <a:t>tumor spread</a:t>
            </a:r>
            <a:r>
              <a:rPr lang="en-US" sz="2400" b="0" i="0" u="none" strike="noStrike" dirty="0">
                <a:solidFill>
                  <a:srgbClr val="1F1F1F"/>
                </a:solidFill>
                <a:effectLst/>
                <a:highlight>
                  <a:srgbClr val="F5F5F5"/>
                </a:highlight>
                <a:latin typeface="Arial" panose="020B0604020202020204" pitchFamily="34" charset="0"/>
                <a:cs typeface="Arial" panose="020B0604020202020204" pitchFamily="34" charset="0"/>
              </a:rPr>
              <a:t>, all of which can be misinterpreted on CT</a:t>
            </a:r>
          </a:p>
          <a:p>
            <a:r>
              <a:rPr lang="en-US" sz="2400" b="0" i="0" u="none" strike="noStrike" dirty="0">
                <a:solidFill>
                  <a:srgbClr val="1F1F1F"/>
                </a:solidFill>
                <a:effectLst/>
                <a:latin typeface="Arial" panose="020B0604020202020204" pitchFamily="34" charset="0"/>
                <a:cs typeface="Arial" panose="020B0604020202020204" pitchFamily="34" charset="0"/>
              </a:rPr>
              <a:t>Neoplastic infiltration of the laryngeal cartilages is the most common source of error in the assessment of cancer staging. Furthermore, cartilage invasion is listed as a contraindication to partial surgical techniques as well as radiotherapy.</a:t>
            </a:r>
            <a:endParaRPr lang="en-US" sz="2400" b="0" i="0" u="none" strike="noStrike" dirty="0">
              <a:solidFill>
                <a:srgbClr val="1F1F1F"/>
              </a:solidFill>
              <a:effectLst/>
              <a:highlight>
                <a:srgbClr val="F5F5F5"/>
              </a:highlight>
              <a:latin typeface="Arial" panose="020B0604020202020204" pitchFamily="34" charset="0"/>
              <a:cs typeface="Arial" panose="020B0604020202020204" pitchFamily="34" charset="0"/>
            </a:endParaRPr>
          </a:p>
          <a:p>
            <a:endParaRPr lang="en-VN" dirty="0"/>
          </a:p>
        </p:txBody>
      </p:sp>
    </p:spTree>
    <p:extLst>
      <p:ext uri="{BB962C8B-B14F-4D97-AF65-F5344CB8AC3E}">
        <p14:creationId xmlns:p14="http://schemas.microsoft.com/office/powerpoint/2010/main" val="962944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of a structure with text&#10;&#10;Description automatically generated">
            <a:extLst>
              <a:ext uri="{FF2B5EF4-FFF2-40B4-BE49-F238E27FC236}">
                <a16:creationId xmlns:a16="http://schemas.microsoft.com/office/drawing/2014/main" id="{0C1B8B8B-C310-39E8-D464-3FB1F9DE8735}"/>
              </a:ext>
            </a:extLst>
          </p:cNvPr>
          <p:cNvPicPr>
            <a:picLocks noGrp="1" noChangeAspect="1"/>
          </p:cNvPicPr>
          <p:nvPr>
            <p:ph idx="1"/>
          </p:nvPr>
        </p:nvPicPr>
        <p:blipFill>
          <a:blip r:embed="rId3"/>
          <a:stretch>
            <a:fillRect/>
          </a:stretch>
        </p:blipFill>
        <p:spPr>
          <a:xfrm>
            <a:off x="505691" y="1253331"/>
            <a:ext cx="5760636" cy="4351338"/>
          </a:xfrm>
        </p:spPr>
      </p:pic>
      <p:pic>
        <p:nvPicPr>
          <p:cNvPr id="7" name="Picture 6" descr="An x-ray of the human body&#10;&#10;Description automatically generated">
            <a:extLst>
              <a:ext uri="{FF2B5EF4-FFF2-40B4-BE49-F238E27FC236}">
                <a16:creationId xmlns:a16="http://schemas.microsoft.com/office/drawing/2014/main" id="{EDC2F370-DD70-3557-6665-5A548D575EE8}"/>
              </a:ext>
            </a:extLst>
          </p:cNvPr>
          <p:cNvPicPr>
            <a:picLocks noChangeAspect="1"/>
          </p:cNvPicPr>
          <p:nvPr/>
        </p:nvPicPr>
        <p:blipFill>
          <a:blip r:embed="rId4"/>
          <a:stretch>
            <a:fillRect/>
          </a:stretch>
        </p:blipFill>
        <p:spPr>
          <a:xfrm>
            <a:off x="6464362" y="1212300"/>
            <a:ext cx="5221947" cy="5380470"/>
          </a:xfrm>
          <a:prstGeom prst="rect">
            <a:avLst/>
          </a:prstGeom>
        </p:spPr>
      </p:pic>
    </p:spTree>
    <p:extLst>
      <p:ext uri="{BB962C8B-B14F-4D97-AF65-F5344CB8AC3E}">
        <p14:creationId xmlns:p14="http://schemas.microsoft.com/office/powerpoint/2010/main" val="2837130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0070-C312-8550-9C46-6AE7D7E2239F}"/>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Pre-epiglottic space</a:t>
            </a:r>
            <a:endParaRPr lang="en-VN" dirty="0"/>
          </a:p>
        </p:txBody>
      </p:sp>
      <p:sp>
        <p:nvSpPr>
          <p:cNvPr id="3" name="Content Placeholder 2">
            <a:extLst>
              <a:ext uri="{FF2B5EF4-FFF2-40B4-BE49-F238E27FC236}">
                <a16:creationId xmlns:a16="http://schemas.microsoft.com/office/drawing/2014/main" id="{4DB6C7BC-7BFC-DE48-7B1F-C419995521C1}"/>
              </a:ext>
            </a:extLst>
          </p:cNvPr>
          <p:cNvSpPr>
            <a:spLocks noGrp="1"/>
          </p:cNvSpPr>
          <p:nvPr>
            <p:ph idx="1"/>
          </p:nvPr>
        </p:nvSpPr>
        <p:spPr/>
        <p:txBody>
          <a:bodyPr/>
          <a:lstStyle/>
          <a:p>
            <a:r>
              <a:rPr lang="en-US" b="0" i="0" u="none" strike="noStrike" dirty="0">
                <a:solidFill>
                  <a:srgbClr val="1F1F1F"/>
                </a:solidFill>
                <a:effectLst/>
                <a:latin typeface="ElsevierGulliver"/>
              </a:rPr>
              <a:t>The pre-epiglottic space plays an important role in the T classification of laryngeal cancers: if the pre-epiglottic space is invaded, SCC is classified as </a:t>
            </a:r>
            <a:r>
              <a:rPr lang="en-US" b="0" i="0" u="none" strike="noStrike" dirty="0">
                <a:solidFill>
                  <a:srgbClr val="1F1F1F"/>
                </a:solidFill>
                <a:effectLst/>
                <a:highlight>
                  <a:srgbClr val="FFFF00"/>
                </a:highlight>
                <a:latin typeface="ElsevierGulliver"/>
              </a:rPr>
              <a:t>T3 according to AJCC/UICC guidelines</a:t>
            </a:r>
            <a:endParaRPr lang="en-VN" dirty="0">
              <a:highlight>
                <a:srgbClr val="FFFF00"/>
              </a:highlight>
            </a:endParaRPr>
          </a:p>
        </p:txBody>
      </p:sp>
    </p:spTree>
    <p:extLst>
      <p:ext uri="{BB962C8B-B14F-4D97-AF65-F5344CB8AC3E}">
        <p14:creationId xmlns:p14="http://schemas.microsoft.com/office/powerpoint/2010/main" val="3936240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620A8-AC87-9EE3-EA29-1D4CC2F272B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Pre-epiglottic space</a:t>
            </a:r>
            <a:endParaRPr lang="en-V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9FF5FB7-77B6-52C4-79BF-E957861F7A07}"/>
              </a:ext>
            </a:extLst>
          </p:cNvPr>
          <p:cNvSpPr>
            <a:spLocks noGrp="1"/>
          </p:cNvSpPr>
          <p:nvPr>
            <p:ph idx="1"/>
          </p:nvPr>
        </p:nvSpPr>
        <p:spPr/>
        <p:txBody>
          <a:bodyPr/>
          <a:lstStyle/>
          <a:p>
            <a:pPr algn="l">
              <a:buFont typeface="Wingdings" pitchFamily="2" charset="2"/>
              <a:buChar char="v"/>
            </a:pPr>
            <a:r>
              <a:rPr lang="en-US" b="0" i="0" u="none" strike="noStrike" dirty="0">
                <a:solidFill>
                  <a:srgbClr val="1F1F1F"/>
                </a:solidFill>
                <a:effectLst/>
                <a:latin typeface="ElsevierGulliver"/>
              </a:rPr>
              <a:t> Key points of submucosal tumor spread involving the pre-epiglottic space include the following:</a:t>
            </a:r>
          </a:p>
          <a:p>
            <a:pPr marL="0" indent="0" algn="l">
              <a:buNone/>
            </a:pPr>
            <a:r>
              <a:rPr lang="en-US" b="0" i="0" u="none" strike="noStrike" dirty="0">
                <a:solidFill>
                  <a:srgbClr val="1F1F1F"/>
                </a:solidFill>
                <a:effectLst/>
                <a:latin typeface="ElsevierGulliver"/>
              </a:rPr>
              <a:t>• As there is no effective boundary </a:t>
            </a:r>
            <a:r>
              <a:rPr lang="en-US" b="0" i="0" u="none" strike="noStrike" dirty="0" err="1">
                <a:solidFill>
                  <a:srgbClr val="1F1F1F"/>
                </a:solidFill>
                <a:effectLst/>
                <a:latin typeface="ElsevierGulliver"/>
              </a:rPr>
              <a:t>posterosuperiorly</a:t>
            </a:r>
            <a:r>
              <a:rPr lang="en-US" b="0" i="0" u="none" strike="noStrike" dirty="0">
                <a:solidFill>
                  <a:srgbClr val="1F1F1F"/>
                </a:solidFill>
                <a:effectLst/>
                <a:latin typeface="ElsevierGulliver"/>
              </a:rPr>
              <a:t> between the pre-epiglottic space and </a:t>
            </a:r>
            <a:r>
              <a:rPr lang="en-US" b="0" i="0" u="none" strike="noStrike" dirty="0" err="1">
                <a:solidFill>
                  <a:srgbClr val="1F1F1F"/>
                </a:solidFill>
                <a:effectLst/>
                <a:latin typeface="ElsevierGulliver"/>
              </a:rPr>
              <a:t>paraglottic</a:t>
            </a:r>
            <a:r>
              <a:rPr lang="en-US" b="0" i="0" u="none" strike="noStrike" dirty="0">
                <a:solidFill>
                  <a:srgbClr val="1F1F1F"/>
                </a:solidFill>
                <a:effectLst/>
                <a:latin typeface="ElsevierGulliver"/>
              </a:rPr>
              <a:t> space, </a:t>
            </a:r>
            <a:r>
              <a:rPr lang="en-US" b="0" i="0" u="none" strike="noStrike" dirty="0">
                <a:solidFill>
                  <a:srgbClr val="1F1F1F"/>
                </a:solidFill>
                <a:effectLst/>
                <a:highlight>
                  <a:srgbClr val="FFFF00"/>
                </a:highlight>
                <a:latin typeface="ElsevierGulliver"/>
              </a:rPr>
              <a:t>tumor spread from the pre-epiglottic space can result in </a:t>
            </a:r>
            <a:r>
              <a:rPr lang="en-US" b="0" i="0" u="none" strike="noStrike" dirty="0" err="1">
                <a:solidFill>
                  <a:srgbClr val="1F1F1F"/>
                </a:solidFill>
                <a:effectLst/>
                <a:highlight>
                  <a:srgbClr val="FFFF00"/>
                </a:highlight>
                <a:latin typeface="ElsevierGulliver"/>
              </a:rPr>
              <a:t>paraglottic</a:t>
            </a:r>
            <a:r>
              <a:rPr lang="en-US" b="0" i="0" u="none" strike="noStrike" dirty="0">
                <a:solidFill>
                  <a:srgbClr val="1F1F1F"/>
                </a:solidFill>
                <a:effectLst/>
                <a:highlight>
                  <a:srgbClr val="FFFF00"/>
                </a:highlight>
                <a:latin typeface="ElsevierGulliver"/>
              </a:rPr>
              <a:t> space invasion and vice versa</a:t>
            </a:r>
          </a:p>
          <a:p>
            <a:pPr marL="0" indent="0" algn="l">
              <a:buNone/>
            </a:pPr>
            <a:r>
              <a:rPr lang="en-US" b="0" i="0" u="none" strike="noStrike" dirty="0">
                <a:solidFill>
                  <a:srgbClr val="1F1F1F"/>
                </a:solidFill>
                <a:effectLst/>
                <a:latin typeface="ElsevierGulliver"/>
              </a:rPr>
              <a:t>• Anterolateral tumor spread from the pre-epiglottic space through the </a:t>
            </a:r>
            <a:r>
              <a:rPr lang="en-US" b="0" i="0" u="none" strike="noStrike" dirty="0">
                <a:solidFill>
                  <a:schemeClr val="accent1">
                    <a:lumMod val="60000"/>
                    <a:lumOff val="40000"/>
                  </a:schemeClr>
                </a:solidFill>
                <a:effectLst/>
                <a:latin typeface="ElsevierGulliver"/>
              </a:rPr>
              <a:t>thyrohyoid membrane </a:t>
            </a:r>
            <a:r>
              <a:rPr lang="en-US" b="0" i="0" u="none" strike="noStrike" dirty="0">
                <a:solidFill>
                  <a:srgbClr val="1F1F1F"/>
                </a:solidFill>
                <a:effectLst/>
                <a:latin typeface="ElsevierGulliver"/>
              </a:rPr>
              <a:t>results in invasion of </a:t>
            </a:r>
            <a:r>
              <a:rPr lang="en-US" b="0" i="0" u="none" strike="noStrike" dirty="0" err="1">
                <a:solidFill>
                  <a:srgbClr val="1F1F1F"/>
                </a:solidFill>
                <a:effectLst/>
                <a:latin typeface="ElsevierGulliver"/>
              </a:rPr>
              <a:t>extralaryngeal</a:t>
            </a:r>
            <a:r>
              <a:rPr lang="en-US" b="0" i="0" u="none" strike="noStrike" dirty="0">
                <a:solidFill>
                  <a:srgbClr val="1F1F1F"/>
                </a:solidFill>
                <a:effectLst/>
                <a:latin typeface="ElsevierGulliver"/>
              </a:rPr>
              <a:t> soft tissues </a:t>
            </a:r>
          </a:p>
          <a:p>
            <a:endParaRPr lang="en-VN" dirty="0"/>
          </a:p>
        </p:txBody>
      </p:sp>
    </p:spTree>
    <p:extLst>
      <p:ext uri="{BB962C8B-B14F-4D97-AF65-F5344CB8AC3E}">
        <p14:creationId xmlns:p14="http://schemas.microsoft.com/office/powerpoint/2010/main" val="247101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n x-ray of a spine&#10;&#10;Description automatically generated">
            <a:extLst>
              <a:ext uri="{FF2B5EF4-FFF2-40B4-BE49-F238E27FC236}">
                <a16:creationId xmlns:a16="http://schemas.microsoft.com/office/drawing/2014/main" id="{FBB06756-71DA-A301-45CC-7742816B301C}"/>
              </a:ext>
            </a:extLst>
          </p:cNvPr>
          <p:cNvPicPr>
            <a:picLocks noGrp="1" noChangeAspect="1"/>
          </p:cNvPicPr>
          <p:nvPr>
            <p:ph idx="1"/>
          </p:nvPr>
        </p:nvPicPr>
        <p:blipFill>
          <a:blip r:embed="rId3"/>
          <a:stretch>
            <a:fillRect/>
          </a:stretch>
        </p:blipFill>
        <p:spPr>
          <a:xfrm>
            <a:off x="1789351" y="1160347"/>
            <a:ext cx="3497756" cy="5050914"/>
          </a:xfrm>
          <a:prstGeom prst="rect">
            <a:avLst/>
          </a:prstGeom>
        </p:spPr>
      </p:pic>
      <p:pic>
        <p:nvPicPr>
          <p:cNvPr id="7" name="Picture 6" descr="An x-ray of a person's chest&#10;&#10;Description automatically generated">
            <a:extLst>
              <a:ext uri="{FF2B5EF4-FFF2-40B4-BE49-F238E27FC236}">
                <a16:creationId xmlns:a16="http://schemas.microsoft.com/office/drawing/2014/main" id="{FE493409-D016-0ADD-ACDE-C8DF7FE716B3}"/>
              </a:ext>
            </a:extLst>
          </p:cNvPr>
          <p:cNvPicPr>
            <a:picLocks noChangeAspect="1"/>
          </p:cNvPicPr>
          <p:nvPr/>
        </p:nvPicPr>
        <p:blipFill>
          <a:blip r:embed="rId4"/>
          <a:stretch>
            <a:fillRect/>
          </a:stretch>
        </p:blipFill>
        <p:spPr>
          <a:xfrm>
            <a:off x="6094475" y="1160347"/>
            <a:ext cx="4503147" cy="4975856"/>
          </a:xfrm>
          <a:prstGeom prst="rect">
            <a:avLst/>
          </a:prstGeom>
        </p:spPr>
      </p:pic>
    </p:spTree>
    <p:extLst>
      <p:ext uri="{BB962C8B-B14F-4D97-AF65-F5344CB8AC3E}">
        <p14:creationId xmlns:p14="http://schemas.microsoft.com/office/powerpoint/2010/main" val="1252139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450C-8181-2ECC-A655-8BC30C6633DF}"/>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Laryngeal cartilages </a:t>
            </a:r>
            <a:endParaRPr lang="en-V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2552648-51E5-E0F0-3E02-8BD4E6399070}"/>
              </a:ext>
            </a:extLst>
          </p:cNvPr>
          <p:cNvSpPr>
            <a:spLocks noGrp="1"/>
          </p:cNvSpPr>
          <p:nvPr>
            <p:ph idx="1"/>
          </p:nvPr>
        </p:nvSpPr>
        <p:spPr/>
        <p:txBody>
          <a:bodyPr/>
          <a:lstStyle/>
          <a:p>
            <a:r>
              <a:rPr lang="en-US" b="0" i="0" dirty="0">
                <a:solidFill>
                  <a:srgbClr val="1F1F1F"/>
                </a:solidFill>
                <a:effectLst/>
                <a:latin typeface="ElsevierGulliver"/>
                <a:hlinkClick r:id="rId3" tooltip="Learn more about Laryngeal SCC from ScienceDirect's AI-generated Topic Pages"/>
              </a:rPr>
              <a:t>Laryngeal SCC</a:t>
            </a:r>
            <a:r>
              <a:rPr lang="en-US" b="0" i="0" dirty="0">
                <a:solidFill>
                  <a:srgbClr val="1F1F1F"/>
                </a:solidFill>
                <a:effectLst/>
                <a:latin typeface="ElsevierGulliver"/>
              </a:rPr>
              <a:t> with invasion of the inner cortex of the thyroid cartilage is </a:t>
            </a:r>
            <a:r>
              <a:rPr lang="en-US" b="0" i="0" dirty="0">
                <a:solidFill>
                  <a:srgbClr val="1F1F1F"/>
                </a:solidFill>
                <a:effectLst/>
                <a:highlight>
                  <a:srgbClr val="FFFF00"/>
                </a:highlight>
                <a:latin typeface="ElsevierGulliver"/>
              </a:rPr>
              <a:t>classified as T3</a:t>
            </a:r>
            <a:r>
              <a:rPr lang="en-US" b="0" i="0" dirty="0">
                <a:solidFill>
                  <a:srgbClr val="1F1F1F"/>
                </a:solidFill>
                <a:effectLst/>
                <a:latin typeface="ElsevierGulliver"/>
              </a:rPr>
              <a:t>, whereas laryngeal SCC with invasion of the cricoid cartilage or invasion through the outer cortex of the thyroid cartilage </a:t>
            </a:r>
            <a:r>
              <a:rPr lang="en-US" b="0" i="0" dirty="0">
                <a:solidFill>
                  <a:srgbClr val="1F1F1F"/>
                </a:solidFill>
                <a:effectLst/>
                <a:highlight>
                  <a:srgbClr val="FFFF00"/>
                </a:highlight>
                <a:latin typeface="ElsevierGulliver"/>
              </a:rPr>
              <a:t>is classified as T4a</a:t>
            </a:r>
            <a:r>
              <a:rPr lang="en-US" b="0" i="0" dirty="0">
                <a:solidFill>
                  <a:srgbClr val="1F1F1F"/>
                </a:solidFill>
                <a:effectLst/>
                <a:latin typeface="ElsevierGulliver"/>
              </a:rPr>
              <a:t>. </a:t>
            </a:r>
          </a:p>
          <a:p>
            <a:r>
              <a:rPr lang="en-US" b="0" i="0" dirty="0">
                <a:solidFill>
                  <a:srgbClr val="1F1F1F"/>
                </a:solidFill>
                <a:effectLst/>
                <a:latin typeface="ElsevierGulliver"/>
              </a:rPr>
              <a:t>In contrast, </a:t>
            </a:r>
            <a:r>
              <a:rPr lang="en-US" b="0" i="0" dirty="0">
                <a:solidFill>
                  <a:srgbClr val="1F1F1F"/>
                </a:solidFill>
                <a:effectLst/>
                <a:latin typeface="ElsevierGulliver"/>
                <a:hlinkClick r:id="rId4" tooltip="Learn more about hypopharyngeal SCC from ScienceDirect's AI-generated Topic Pages"/>
              </a:rPr>
              <a:t>hypopharyngeal SCC</a:t>
            </a:r>
            <a:r>
              <a:rPr lang="en-US" b="0" i="0" dirty="0">
                <a:solidFill>
                  <a:srgbClr val="1F1F1F"/>
                </a:solidFill>
                <a:effectLst/>
                <a:latin typeface="ElsevierGulliver"/>
              </a:rPr>
              <a:t> invading the thyroid or cricoid cartilage is classified as T4a irrespective of the degree of cartilage invasion</a:t>
            </a:r>
            <a:endParaRPr lang="en-US" dirty="0"/>
          </a:p>
          <a:p>
            <a:endParaRPr lang="en-VN" dirty="0"/>
          </a:p>
        </p:txBody>
      </p:sp>
    </p:spTree>
    <p:extLst>
      <p:ext uri="{BB962C8B-B14F-4D97-AF65-F5344CB8AC3E}">
        <p14:creationId xmlns:p14="http://schemas.microsoft.com/office/powerpoint/2010/main" val="879374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E3B8-B7A8-C41F-9BFC-E4F956DD074A}"/>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Laryngeal cartilages </a:t>
            </a:r>
            <a:endParaRPr lang="en-VN" dirty="0"/>
          </a:p>
        </p:txBody>
      </p:sp>
      <p:sp>
        <p:nvSpPr>
          <p:cNvPr id="3" name="Content Placeholder 2">
            <a:extLst>
              <a:ext uri="{FF2B5EF4-FFF2-40B4-BE49-F238E27FC236}">
                <a16:creationId xmlns:a16="http://schemas.microsoft.com/office/drawing/2014/main" id="{ECCC1A2E-71D5-FFB0-C294-5CA3DCBD531A}"/>
              </a:ext>
            </a:extLst>
          </p:cNvPr>
          <p:cNvSpPr>
            <a:spLocks noGrp="1"/>
          </p:cNvSpPr>
          <p:nvPr>
            <p:ph idx="1"/>
          </p:nvPr>
        </p:nvSpPr>
        <p:spPr/>
        <p:txBody>
          <a:bodyPr/>
          <a:lstStyle/>
          <a:p>
            <a:pPr algn="l">
              <a:buFont typeface="Arial" panose="020B0604020202020204" pitchFamily="34" charset="0"/>
              <a:buChar char="•"/>
            </a:pPr>
            <a:r>
              <a:rPr lang="en-US" b="0" i="0" dirty="0">
                <a:solidFill>
                  <a:srgbClr val="1F1F1F"/>
                </a:solidFill>
                <a:effectLst/>
                <a:latin typeface="Arial" panose="020B0604020202020204" pitchFamily="34" charset="0"/>
                <a:cs typeface="Arial" panose="020B0604020202020204" pitchFamily="34" charset="0"/>
              </a:rPr>
              <a:t>The mechanism by which cancer invades laryngeal cartilages involves the following steps:</a:t>
            </a:r>
          </a:p>
          <a:p>
            <a:pPr algn="l">
              <a:buFont typeface="Arial" panose="020B0604020202020204" pitchFamily="34" charset="0"/>
              <a:buChar char="•"/>
            </a:pPr>
            <a:r>
              <a:rPr lang="en-US" b="0" i="0" dirty="0">
                <a:solidFill>
                  <a:srgbClr val="1F1F1F"/>
                </a:solidFill>
                <a:effectLst/>
                <a:latin typeface="Arial" panose="020B0604020202020204" pitchFamily="34" charset="0"/>
                <a:cs typeface="Arial" panose="020B0604020202020204" pitchFamily="34" charset="0"/>
              </a:rPr>
              <a:t>An </a:t>
            </a:r>
            <a:r>
              <a:rPr lang="en-US" b="0" i="0" dirty="0">
                <a:solidFill>
                  <a:srgbClr val="00B0F0"/>
                </a:solidFill>
                <a:effectLst/>
                <a:latin typeface="Arial" panose="020B0604020202020204" pitchFamily="34" charset="0"/>
                <a:cs typeface="Arial" panose="020B0604020202020204" pitchFamily="34" charset="0"/>
              </a:rPr>
              <a:t>inflammatory phase </a:t>
            </a:r>
            <a:r>
              <a:rPr lang="en-US" b="0" i="0" dirty="0">
                <a:solidFill>
                  <a:srgbClr val="1F1F1F"/>
                </a:solidFill>
                <a:effectLst/>
                <a:latin typeface="Arial" panose="020B0604020202020204" pitchFamily="34" charset="0"/>
                <a:cs typeface="Arial" panose="020B0604020202020204" pitchFamily="34" charset="0"/>
              </a:rPr>
              <a:t>(with edema and increased vascularization) within the cartilage located in immediate tumor vicinity and before actual tumor invasion</a:t>
            </a:r>
          </a:p>
          <a:p>
            <a:pPr algn="l">
              <a:buFont typeface="Arial" panose="020B0604020202020204" pitchFamily="34" charset="0"/>
              <a:buChar char="•"/>
            </a:pPr>
            <a:r>
              <a:rPr lang="en-US" b="0" i="0" dirty="0">
                <a:solidFill>
                  <a:srgbClr val="1F1F1F"/>
                </a:solidFill>
                <a:effectLst/>
                <a:latin typeface="Arial" panose="020B0604020202020204" pitchFamily="34" charset="0"/>
                <a:cs typeface="Arial" panose="020B0604020202020204" pitchFamily="34" charset="0"/>
              </a:rPr>
              <a:t>An </a:t>
            </a:r>
            <a:r>
              <a:rPr lang="en-US" b="0" i="0" dirty="0">
                <a:solidFill>
                  <a:srgbClr val="00B0F0"/>
                </a:solidFill>
                <a:effectLst/>
                <a:latin typeface="Arial" panose="020B0604020202020204" pitchFamily="34" charset="0"/>
                <a:cs typeface="Arial" panose="020B0604020202020204" pitchFamily="34" charset="0"/>
              </a:rPr>
              <a:t>osteoblastic phase </a:t>
            </a:r>
            <a:r>
              <a:rPr lang="en-US" b="0" i="0" dirty="0">
                <a:solidFill>
                  <a:srgbClr val="1F1F1F"/>
                </a:solidFill>
                <a:effectLst/>
                <a:latin typeface="Arial" panose="020B0604020202020204" pitchFamily="34" charset="0"/>
                <a:cs typeface="Arial" panose="020B0604020202020204" pitchFamily="34" charset="0"/>
              </a:rPr>
              <a:t>with new bone formation</a:t>
            </a:r>
          </a:p>
          <a:p>
            <a:pPr algn="l">
              <a:buFont typeface="Arial" panose="020B0604020202020204" pitchFamily="34" charset="0"/>
              <a:buChar char="•"/>
            </a:pPr>
            <a:r>
              <a:rPr lang="en-US" b="0" i="0" dirty="0">
                <a:solidFill>
                  <a:srgbClr val="1F1F1F"/>
                </a:solidFill>
                <a:effectLst/>
                <a:latin typeface="Arial" panose="020B0604020202020204" pitchFamily="34" charset="0"/>
                <a:cs typeface="Arial" panose="020B0604020202020204" pitchFamily="34" charset="0"/>
              </a:rPr>
              <a:t>An </a:t>
            </a:r>
            <a:r>
              <a:rPr lang="en-US" b="0" i="0" dirty="0">
                <a:solidFill>
                  <a:srgbClr val="00B0F0"/>
                </a:solidFill>
                <a:effectLst/>
                <a:latin typeface="Arial" panose="020B0604020202020204" pitchFamily="34" charset="0"/>
                <a:cs typeface="Arial" panose="020B0604020202020204" pitchFamily="34" charset="0"/>
              </a:rPr>
              <a:t>osteoclastic phase </a:t>
            </a:r>
            <a:r>
              <a:rPr lang="en-US" b="0" i="0" dirty="0">
                <a:solidFill>
                  <a:srgbClr val="1F1F1F"/>
                </a:solidFill>
                <a:effectLst/>
                <a:latin typeface="Arial" panose="020B0604020202020204" pitchFamily="34" charset="0"/>
                <a:cs typeface="Arial" panose="020B0604020202020204" pitchFamily="34" charset="0"/>
              </a:rPr>
              <a:t>in which newly formed bone is eroded and frank invasion by tumor cells occurs</a:t>
            </a:r>
            <a:endParaRPr lang="en-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2775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scan of a human body&#10;&#10;Description automatically generated">
            <a:extLst>
              <a:ext uri="{FF2B5EF4-FFF2-40B4-BE49-F238E27FC236}">
                <a16:creationId xmlns:a16="http://schemas.microsoft.com/office/drawing/2014/main" id="{862394D8-AAD4-D1C5-C1B7-246345F9943E}"/>
              </a:ext>
            </a:extLst>
          </p:cNvPr>
          <p:cNvPicPr>
            <a:picLocks noGrp="1" noChangeAspect="1"/>
          </p:cNvPicPr>
          <p:nvPr>
            <p:ph idx="1"/>
          </p:nvPr>
        </p:nvPicPr>
        <p:blipFill>
          <a:blip r:embed="rId3"/>
          <a:stretch>
            <a:fillRect/>
          </a:stretch>
        </p:blipFill>
        <p:spPr>
          <a:xfrm>
            <a:off x="3255741" y="468922"/>
            <a:ext cx="5255212" cy="5320697"/>
          </a:xfrm>
        </p:spPr>
      </p:pic>
      <p:sp>
        <p:nvSpPr>
          <p:cNvPr id="7" name="TextBox 6">
            <a:extLst>
              <a:ext uri="{FF2B5EF4-FFF2-40B4-BE49-F238E27FC236}">
                <a16:creationId xmlns:a16="http://schemas.microsoft.com/office/drawing/2014/main" id="{D02063A1-BE59-C286-DD1A-0EDCC44BD563}"/>
              </a:ext>
            </a:extLst>
          </p:cNvPr>
          <p:cNvSpPr txBox="1"/>
          <p:nvPr/>
        </p:nvSpPr>
        <p:spPr>
          <a:xfrm>
            <a:off x="3458308" y="5893416"/>
            <a:ext cx="6096000" cy="369332"/>
          </a:xfrm>
          <a:prstGeom prst="rect">
            <a:avLst/>
          </a:prstGeom>
          <a:noFill/>
        </p:spPr>
        <p:txBody>
          <a:bodyPr wrap="square">
            <a:spAutoFit/>
          </a:bodyPr>
          <a:lstStyle/>
          <a:p>
            <a:r>
              <a:rPr lang="en-US" b="0" i="0" u="none" strike="noStrike" dirty="0">
                <a:solidFill>
                  <a:srgbClr val="1F1F1F"/>
                </a:solidFill>
                <a:effectLst/>
                <a:latin typeface="ElsevierGulliver"/>
              </a:rPr>
              <a:t>Fig. 3. Normal </a:t>
            </a:r>
            <a:r>
              <a:rPr lang="en-US" b="0" i="0" u="sng" strike="noStrike" dirty="0">
                <a:solidFill>
                  <a:srgbClr val="1F1F1F"/>
                </a:solidFill>
                <a:effectLst/>
                <a:latin typeface="ElsevierGulliver"/>
                <a:hlinkClick r:id="rId4" tooltip="Learn more about anatomy from ScienceDirect's AI-generated Topic Pages"/>
              </a:rPr>
              <a:t>anatomy</a:t>
            </a:r>
            <a:r>
              <a:rPr lang="en-US" b="0" i="0" u="none" strike="noStrike" dirty="0">
                <a:solidFill>
                  <a:srgbClr val="1F1F1F"/>
                </a:solidFill>
                <a:effectLst/>
                <a:latin typeface="ElsevierGulliver"/>
              </a:rPr>
              <a:t> of the laryngeal cartilages.</a:t>
            </a:r>
            <a:endParaRPr lang="en-VN" dirty="0"/>
          </a:p>
        </p:txBody>
      </p:sp>
    </p:spTree>
    <p:extLst>
      <p:ext uri="{BB962C8B-B14F-4D97-AF65-F5344CB8AC3E}">
        <p14:creationId xmlns:p14="http://schemas.microsoft.com/office/powerpoint/2010/main" val="3620370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95C81-D307-F559-C8A4-0FB3316D3A0D}"/>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Laryngeal cartilages </a:t>
            </a:r>
            <a:endParaRPr lang="en-VN" dirty="0"/>
          </a:p>
        </p:txBody>
      </p:sp>
      <p:sp>
        <p:nvSpPr>
          <p:cNvPr id="3" name="Content Placeholder 2">
            <a:extLst>
              <a:ext uri="{FF2B5EF4-FFF2-40B4-BE49-F238E27FC236}">
                <a16:creationId xmlns:a16="http://schemas.microsoft.com/office/drawing/2014/main" id="{C47D2A87-417F-8001-3BF2-F63F2DFCD18F}"/>
              </a:ext>
            </a:extLst>
          </p:cNvPr>
          <p:cNvSpPr>
            <a:spLocks noGrp="1"/>
          </p:cNvSpPr>
          <p:nvPr>
            <p:ph idx="1"/>
          </p:nvPr>
        </p:nvSpPr>
        <p:spPr/>
        <p:txBody>
          <a:bodyPr>
            <a:normAutofit/>
          </a:bodyPr>
          <a:lstStyle/>
          <a:p>
            <a:r>
              <a:rPr lang="en-US" sz="2000" dirty="0">
                <a:solidFill>
                  <a:srgbClr val="231F20"/>
                </a:solidFill>
                <a:effectLst/>
                <a:latin typeface="Arial" panose="020B0604020202020204" pitchFamily="34" charset="0"/>
                <a:cs typeface="Arial" panose="020B0604020202020204" pitchFamily="34" charset="0"/>
              </a:rPr>
              <a:t>Asymmetrical sclerosis (defined as thickening of the cortical margin, increased medullary density, or both) when comparing one arytenoid with the other, or one side of the cricoid or thyroid cartilage with the other side, is a sensitive but nonspecific feature of cartilage invasion on CT</a:t>
            </a:r>
          </a:p>
          <a:p>
            <a:r>
              <a:rPr lang="en-US" sz="2000" dirty="0">
                <a:solidFill>
                  <a:srgbClr val="231F20"/>
                </a:solidFill>
                <a:effectLst/>
                <a:latin typeface="Arial" panose="020B0604020202020204" pitchFamily="34" charset="0"/>
                <a:cs typeface="Arial" panose="020B0604020202020204" pitchFamily="34" charset="0"/>
              </a:rPr>
              <a:t>For thyroid cartilage especially, asymmetric sclerotic changes (ossification) without erosion or lysis should not be diagnosed as positive, as these changes can represent reactive changes</a:t>
            </a:r>
          </a:p>
          <a:p>
            <a:r>
              <a:rPr lang="en-US" sz="2000" b="0" i="0" u="none" strike="noStrike" dirty="0">
                <a:solidFill>
                  <a:srgbClr val="1F1F1F"/>
                </a:solidFill>
                <a:effectLst/>
                <a:latin typeface="Arial" panose="020B0604020202020204" pitchFamily="34" charset="0"/>
                <a:cs typeface="Arial" panose="020B0604020202020204" pitchFamily="34" charset="0"/>
              </a:rPr>
              <a:t>Both early neoplastic cartilage invasion and inflammatory changes in the laryngeal cartilages due to tumor vicinity may manifest with increased cartilage ossification (sclerosis) at CT</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0" indent="0">
              <a:buNone/>
            </a:pPr>
            <a:endParaRPr lang="en-VN" dirty="0"/>
          </a:p>
        </p:txBody>
      </p:sp>
    </p:spTree>
    <p:extLst>
      <p:ext uri="{BB962C8B-B14F-4D97-AF65-F5344CB8AC3E}">
        <p14:creationId xmlns:p14="http://schemas.microsoft.com/office/powerpoint/2010/main" val="4231668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DC6CF-53F5-5F9E-4C4B-7E3F283ECF32}"/>
              </a:ext>
            </a:extLst>
          </p:cNvPr>
          <p:cNvSpPr>
            <a:spLocks noGrp="1"/>
          </p:cNvSpPr>
          <p:nvPr>
            <p:ph type="title"/>
          </p:nvPr>
        </p:nvSpPr>
        <p:spPr>
          <a:xfrm>
            <a:off x="838200" y="454837"/>
            <a:ext cx="10515600" cy="1170598"/>
          </a:xfrm>
        </p:spPr>
        <p:txBody>
          <a:bodyPr>
            <a:normAutofit/>
          </a:bodyPr>
          <a:lstStyle/>
          <a:p>
            <a:pPr algn="ctr"/>
            <a:r>
              <a:rPr lang="en-US" sz="4000" dirty="0">
                <a:latin typeface="Arial" panose="020B0604020202020204" pitchFamily="34" charset="0"/>
                <a:cs typeface="Arial" panose="020B0604020202020204" pitchFamily="34" charset="0"/>
              </a:rPr>
              <a:t>Imaging criteria for cartilage invasion</a:t>
            </a:r>
            <a:endParaRPr lang="en-VN" sz="4000"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BF1E2DD6-3E5A-1E9E-7224-52637616C259}"/>
              </a:ext>
            </a:extLst>
          </p:cNvPr>
          <p:cNvPicPr>
            <a:picLocks noGrp="1" noChangeAspect="1"/>
          </p:cNvPicPr>
          <p:nvPr>
            <p:ph idx="1"/>
          </p:nvPr>
        </p:nvPicPr>
        <p:blipFill>
          <a:blip r:embed="rId3"/>
          <a:stretch>
            <a:fillRect/>
          </a:stretch>
        </p:blipFill>
        <p:spPr>
          <a:xfrm>
            <a:off x="3306030" y="1807919"/>
            <a:ext cx="5579940" cy="4595244"/>
          </a:xfrm>
          <a:prstGeom prst="rect">
            <a:avLst/>
          </a:prstGeom>
        </p:spPr>
      </p:pic>
    </p:spTree>
    <p:extLst>
      <p:ext uri="{BB962C8B-B14F-4D97-AF65-F5344CB8AC3E}">
        <p14:creationId xmlns:p14="http://schemas.microsoft.com/office/powerpoint/2010/main" val="2467058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1E08B08-F560-0D0F-838C-4741407169E2}"/>
              </a:ext>
            </a:extLst>
          </p:cNvPr>
          <p:cNvPicPr>
            <a:picLocks noGrp="1" noChangeAspect="1"/>
          </p:cNvPicPr>
          <p:nvPr>
            <p:ph idx="1"/>
          </p:nvPr>
        </p:nvPicPr>
        <p:blipFill>
          <a:blip r:embed="rId3"/>
          <a:stretch>
            <a:fillRect/>
          </a:stretch>
        </p:blipFill>
        <p:spPr>
          <a:xfrm>
            <a:off x="2729177" y="365125"/>
            <a:ext cx="5791368" cy="6254678"/>
          </a:xfrm>
          <a:prstGeom prst="rect">
            <a:avLst/>
          </a:prstGeom>
        </p:spPr>
      </p:pic>
    </p:spTree>
    <p:extLst>
      <p:ext uri="{BB962C8B-B14F-4D97-AF65-F5344CB8AC3E}">
        <p14:creationId xmlns:p14="http://schemas.microsoft.com/office/powerpoint/2010/main" val="1864632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E95C4CD4-BCE0-6B48-83DA-2040E2C91ACD}"/>
              </a:ext>
            </a:extLst>
          </p:cNvPr>
          <p:cNvPicPr>
            <a:picLocks noGrp="1" noChangeAspect="1"/>
          </p:cNvPicPr>
          <p:nvPr>
            <p:ph idx="1"/>
          </p:nvPr>
        </p:nvPicPr>
        <p:blipFill>
          <a:blip r:embed="rId4"/>
          <a:stretch>
            <a:fillRect/>
          </a:stretch>
        </p:blipFill>
        <p:spPr>
          <a:xfrm>
            <a:off x="2782572" y="637080"/>
            <a:ext cx="6823071" cy="5583839"/>
          </a:xfrm>
        </p:spPr>
      </p:pic>
      <mc:AlternateContent xmlns:mc="http://schemas.openxmlformats.org/markup-compatibility/2006" xmlns:p14="http://schemas.microsoft.com/office/powerpoint/2010/main">
        <mc:Choice Requires="p14">
          <p:contentPart p14:bwMode="auto" r:id="rId5">
            <p14:nvContentPartPr>
              <p14:cNvPr id="34" name="Ink 33">
                <a:extLst>
                  <a:ext uri="{FF2B5EF4-FFF2-40B4-BE49-F238E27FC236}">
                    <a16:creationId xmlns:a16="http://schemas.microsoft.com/office/drawing/2014/main" id="{DD5E8B21-3676-67C4-7A5B-6965FC4C07E8}"/>
                  </a:ext>
                </a:extLst>
              </p14:cNvPr>
              <p14:cNvContentPartPr/>
              <p14:nvPr/>
            </p14:nvContentPartPr>
            <p14:xfrm>
              <a:off x="4191285" y="3962004"/>
              <a:ext cx="1168560" cy="21960"/>
            </p14:xfrm>
          </p:contentPart>
        </mc:Choice>
        <mc:Fallback xmlns="">
          <p:pic>
            <p:nvPicPr>
              <p:cNvPr id="34" name="Ink 33">
                <a:extLst>
                  <a:ext uri="{FF2B5EF4-FFF2-40B4-BE49-F238E27FC236}">
                    <a16:creationId xmlns:a16="http://schemas.microsoft.com/office/drawing/2014/main" id="{DD5E8B21-3676-67C4-7A5B-6965FC4C07E8}"/>
                  </a:ext>
                </a:extLst>
              </p:cNvPr>
              <p:cNvPicPr/>
              <p:nvPr/>
            </p:nvPicPr>
            <p:blipFill>
              <a:blip r:embed="rId6"/>
              <a:stretch>
                <a:fillRect/>
              </a:stretch>
            </p:blipFill>
            <p:spPr>
              <a:xfrm>
                <a:off x="4137645" y="3854004"/>
                <a:ext cx="127620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7" name="Ink 36">
                <a:extLst>
                  <a:ext uri="{FF2B5EF4-FFF2-40B4-BE49-F238E27FC236}">
                    <a16:creationId xmlns:a16="http://schemas.microsoft.com/office/drawing/2014/main" id="{14A223FF-85A8-4875-CE93-B14B6AA4CD4C}"/>
                  </a:ext>
                </a:extLst>
              </p14:cNvPr>
              <p14:cNvContentPartPr/>
              <p14:nvPr/>
            </p14:nvContentPartPr>
            <p14:xfrm>
              <a:off x="3847125" y="4175484"/>
              <a:ext cx="1004040" cy="17640"/>
            </p14:xfrm>
          </p:contentPart>
        </mc:Choice>
        <mc:Fallback xmlns="">
          <p:pic>
            <p:nvPicPr>
              <p:cNvPr id="37" name="Ink 36">
                <a:extLst>
                  <a:ext uri="{FF2B5EF4-FFF2-40B4-BE49-F238E27FC236}">
                    <a16:creationId xmlns:a16="http://schemas.microsoft.com/office/drawing/2014/main" id="{14A223FF-85A8-4875-CE93-B14B6AA4CD4C}"/>
                  </a:ext>
                </a:extLst>
              </p:cNvPr>
              <p:cNvPicPr/>
              <p:nvPr/>
            </p:nvPicPr>
            <p:blipFill>
              <a:blip r:embed="rId8"/>
              <a:stretch>
                <a:fillRect/>
              </a:stretch>
            </p:blipFill>
            <p:spPr>
              <a:xfrm>
                <a:off x="3793125" y="4067484"/>
                <a:ext cx="111168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8" name="Ink 37">
                <a:extLst>
                  <a:ext uri="{FF2B5EF4-FFF2-40B4-BE49-F238E27FC236}">
                    <a16:creationId xmlns:a16="http://schemas.microsoft.com/office/drawing/2014/main" id="{09494103-05B2-C0F0-334C-79B9DBBA1A9D}"/>
                  </a:ext>
                </a:extLst>
              </p14:cNvPr>
              <p14:cNvContentPartPr/>
              <p14:nvPr/>
            </p14:nvContentPartPr>
            <p14:xfrm>
              <a:off x="6530049" y="3750772"/>
              <a:ext cx="650520" cy="108360"/>
            </p14:xfrm>
          </p:contentPart>
        </mc:Choice>
        <mc:Fallback xmlns="">
          <p:pic>
            <p:nvPicPr>
              <p:cNvPr id="38" name="Ink 37">
                <a:extLst>
                  <a:ext uri="{FF2B5EF4-FFF2-40B4-BE49-F238E27FC236}">
                    <a16:creationId xmlns:a16="http://schemas.microsoft.com/office/drawing/2014/main" id="{09494103-05B2-C0F0-334C-79B9DBBA1A9D}"/>
                  </a:ext>
                </a:extLst>
              </p:cNvPr>
              <p:cNvPicPr/>
              <p:nvPr/>
            </p:nvPicPr>
            <p:blipFill>
              <a:blip r:embed="rId10"/>
              <a:stretch>
                <a:fillRect/>
              </a:stretch>
            </p:blipFill>
            <p:spPr>
              <a:xfrm>
                <a:off x="6476049" y="3643132"/>
                <a:ext cx="75816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9" name="Ink 38">
                <a:extLst>
                  <a:ext uri="{FF2B5EF4-FFF2-40B4-BE49-F238E27FC236}">
                    <a16:creationId xmlns:a16="http://schemas.microsoft.com/office/drawing/2014/main" id="{BE31DBC0-E323-368D-26F4-CFDA75454548}"/>
                  </a:ext>
                </a:extLst>
              </p14:cNvPr>
              <p14:cNvContentPartPr/>
              <p14:nvPr/>
            </p14:nvContentPartPr>
            <p14:xfrm>
              <a:off x="5804085" y="4014564"/>
              <a:ext cx="270360" cy="3600"/>
            </p14:xfrm>
          </p:contentPart>
        </mc:Choice>
        <mc:Fallback xmlns="">
          <p:pic>
            <p:nvPicPr>
              <p:cNvPr id="39" name="Ink 38">
                <a:extLst>
                  <a:ext uri="{FF2B5EF4-FFF2-40B4-BE49-F238E27FC236}">
                    <a16:creationId xmlns:a16="http://schemas.microsoft.com/office/drawing/2014/main" id="{BE31DBC0-E323-368D-26F4-CFDA75454548}"/>
                  </a:ext>
                </a:extLst>
              </p:cNvPr>
              <p:cNvPicPr/>
              <p:nvPr/>
            </p:nvPicPr>
            <p:blipFill>
              <a:blip r:embed="rId12"/>
              <a:stretch>
                <a:fillRect/>
              </a:stretch>
            </p:blipFill>
            <p:spPr>
              <a:xfrm>
                <a:off x="5750445" y="3906924"/>
                <a:ext cx="37800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0" name="Ink 39">
                <a:extLst>
                  <a:ext uri="{FF2B5EF4-FFF2-40B4-BE49-F238E27FC236}">
                    <a16:creationId xmlns:a16="http://schemas.microsoft.com/office/drawing/2014/main" id="{93D90612-68DA-2A76-9CA4-22DCC179FAF3}"/>
                  </a:ext>
                </a:extLst>
              </p14:cNvPr>
              <p14:cNvContentPartPr/>
              <p14:nvPr/>
            </p14:nvContentPartPr>
            <p14:xfrm>
              <a:off x="6645045" y="4003404"/>
              <a:ext cx="730440" cy="360"/>
            </p14:xfrm>
          </p:contentPart>
        </mc:Choice>
        <mc:Fallback xmlns="">
          <p:pic>
            <p:nvPicPr>
              <p:cNvPr id="40" name="Ink 39">
                <a:extLst>
                  <a:ext uri="{FF2B5EF4-FFF2-40B4-BE49-F238E27FC236}">
                    <a16:creationId xmlns:a16="http://schemas.microsoft.com/office/drawing/2014/main" id="{93D90612-68DA-2A76-9CA4-22DCC179FAF3}"/>
                  </a:ext>
                </a:extLst>
              </p:cNvPr>
              <p:cNvPicPr/>
              <p:nvPr/>
            </p:nvPicPr>
            <p:blipFill>
              <a:blip r:embed="rId14"/>
              <a:stretch>
                <a:fillRect/>
              </a:stretch>
            </p:blipFill>
            <p:spPr>
              <a:xfrm>
                <a:off x="6591405" y="3895404"/>
                <a:ext cx="8380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 name="Ink 40">
                <a:extLst>
                  <a:ext uri="{FF2B5EF4-FFF2-40B4-BE49-F238E27FC236}">
                    <a16:creationId xmlns:a16="http://schemas.microsoft.com/office/drawing/2014/main" id="{BD5AD001-9572-7DB6-BBCD-CB679BF037B8}"/>
                  </a:ext>
                </a:extLst>
              </p14:cNvPr>
              <p14:cNvContentPartPr/>
              <p14:nvPr/>
            </p14:nvContentPartPr>
            <p14:xfrm>
              <a:off x="5755125" y="4192404"/>
              <a:ext cx="1206360" cy="3960"/>
            </p14:xfrm>
          </p:contentPart>
        </mc:Choice>
        <mc:Fallback xmlns="">
          <p:pic>
            <p:nvPicPr>
              <p:cNvPr id="41" name="Ink 40">
                <a:extLst>
                  <a:ext uri="{FF2B5EF4-FFF2-40B4-BE49-F238E27FC236}">
                    <a16:creationId xmlns:a16="http://schemas.microsoft.com/office/drawing/2014/main" id="{BD5AD001-9572-7DB6-BBCD-CB679BF037B8}"/>
                  </a:ext>
                </a:extLst>
              </p:cNvPr>
              <p:cNvPicPr/>
              <p:nvPr/>
            </p:nvPicPr>
            <p:blipFill>
              <a:blip r:embed="rId16"/>
              <a:stretch>
                <a:fillRect/>
              </a:stretch>
            </p:blipFill>
            <p:spPr>
              <a:xfrm>
                <a:off x="5701125" y="4084404"/>
                <a:ext cx="13140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3" name="Ink 42">
                <a:extLst>
                  <a:ext uri="{FF2B5EF4-FFF2-40B4-BE49-F238E27FC236}">
                    <a16:creationId xmlns:a16="http://schemas.microsoft.com/office/drawing/2014/main" id="{16AC8F23-C282-E1CB-55B8-31A5479A25DC}"/>
                  </a:ext>
                </a:extLst>
              </p14:cNvPr>
              <p14:cNvContentPartPr/>
              <p14:nvPr/>
            </p14:nvContentPartPr>
            <p14:xfrm>
              <a:off x="7724325" y="3838164"/>
              <a:ext cx="1495440" cy="14400"/>
            </p14:xfrm>
          </p:contentPart>
        </mc:Choice>
        <mc:Fallback xmlns="">
          <p:pic>
            <p:nvPicPr>
              <p:cNvPr id="43" name="Ink 42">
                <a:extLst>
                  <a:ext uri="{FF2B5EF4-FFF2-40B4-BE49-F238E27FC236}">
                    <a16:creationId xmlns:a16="http://schemas.microsoft.com/office/drawing/2014/main" id="{16AC8F23-C282-E1CB-55B8-31A5479A25DC}"/>
                  </a:ext>
                </a:extLst>
              </p:cNvPr>
              <p:cNvPicPr/>
              <p:nvPr/>
            </p:nvPicPr>
            <p:blipFill>
              <a:blip r:embed="rId18"/>
              <a:stretch>
                <a:fillRect/>
              </a:stretch>
            </p:blipFill>
            <p:spPr>
              <a:xfrm>
                <a:off x="7670685" y="3730164"/>
                <a:ext cx="160308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5" name="Ink 44">
                <a:extLst>
                  <a:ext uri="{FF2B5EF4-FFF2-40B4-BE49-F238E27FC236}">
                    <a16:creationId xmlns:a16="http://schemas.microsoft.com/office/drawing/2014/main" id="{58865290-F08C-6B7E-097E-6AD6FD796B1C}"/>
                  </a:ext>
                </a:extLst>
              </p14:cNvPr>
              <p14:cNvContentPartPr/>
              <p14:nvPr/>
            </p14:nvContentPartPr>
            <p14:xfrm>
              <a:off x="7739085" y="4023564"/>
              <a:ext cx="509760" cy="31320"/>
            </p14:xfrm>
          </p:contentPart>
        </mc:Choice>
        <mc:Fallback xmlns="">
          <p:pic>
            <p:nvPicPr>
              <p:cNvPr id="45" name="Ink 44">
                <a:extLst>
                  <a:ext uri="{FF2B5EF4-FFF2-40B4-BE49-F238E27FC236}">
                    <a16:creationId xmlns:a16="http://schemas.microsoft.com/office/drawing/2014/main" id="{58865290-F08C-6B7E-097E-6AD6FD796B1C}"/>
                  </a:ext>
                </a:extLst>
              </p:cNvPr>
              <p:cNvPicPr/>
              <p:nvPr/>
            </p:nvPicPr>
            <p:blipFill>
              <a:blip r:embed="rId20"/>
              <a:stretch>
                <a:fillRect/>
              </a:stretch>
            </p:blipFill>
            <p:spPr>
              <a:xfrm>
                <a:off x="7685445" y="3915924"/>
                <a:ext cx="61740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6" name="Ink 45">
                <a:extLst>
                  <a:ext uri="{FF2B5EF4-FFF2-40B4-BE49-F238E27FC236}">
                    <a16:creationId xmlns:a16="http://schemas.microsoft.com/office/drawing/2014/main" id="{B04C0A2B-AA70-1A4F-3F98-A67066AAE898}"/>
                  </a:ext>
                </a:extLst>
              </p14:cNvPr>
              <p14:cNvContentPartPr/>
              <p14:nvPr/>
            </p14:nvContentPartPr>
            <p14:xfrm>
              <a:off x="5172285" y="4150284"/>
              <a:ext cx="295200" cy="23760"/>
            </p14:xfrm>
          </p:contentPart>
        </mc:Choice>
        <mc:Fallback xmlns="">
          <p:pic>
            <p:nvPicPr>
              <p:cNvPr id="46" name="Ink 45">
                <a:extLst>
                  <a:ext uri="{FF2B5EF4-FFF2-40B4-BE49-F238E27FC236}">
                    <a16:creationId xmlns:a16="http://schemas.microsoft.com/office/drawing/2014/main" id="{B04C0A2B-AA70-1A4F-3F98-A67066AAE898}"/>
                  </a:ext>
                </a:extLst>
              </p:cNvPr>
              <p:cNvPicPr/>
              <p:nvPr/>
            </p:nvPicPr>
            <p:blipFill>
              <a:blip r:embed="rId22"/>
              <a:stretch>
                <a:fillRect/>
              </a:stretch>
            </p:blipFill>
            <p:spPr>
              <a:xfrm>
                <a:off x="5118645" y="4042644"/>
                <a:ext cx="40284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8" name="Ink 47">
                <a:extLst>
                  <a:ext uri="{FF2B5EF4-FFF2-40B4-BE49-F238E27FC236}">
                    <a16:creationId xmlns:a16="http://schemas.microsoft.com/office/drawing/2014/main" id="{1614C37A-FE85-1BE1-6504-5E7F77AC0095}"/>
                  </a:ext>
                </a:extLst>
              </p14:cNvPr>
              <p14:cNvContentPartPr/>
              <p14:nvPr/>
            </p14:nvContentPartPr>
            <p14:xfrm>
              <a:off x="3835245" y="4347204"/>
              <a:ext cx="1060560" cy="48600"/>
            </p14:xfrm>
          </p:contentPart>
        </mc:Choice>
        <mc:Fallback xmlns="">
          <p:pic>
            <p:nvPicPr>
              <p:cNvPr id="48" name="Ink 47">
                <a:extLst>
                  <a:ext uri="{FF2B5EF4-FFF2-40B4-BE49-F238E27FC236}">
                    <a16:creationId xmlns:a16="http://schemas.microsoft.com/office/drawing/2014/main" id="{1614C37A-FE85-1BE1-6504-5E7F77AC0095}"/>
                  </a:ext>
                </a:extLst>
              </p:cNvPr>
              <p:cNvPicPr/>
              <p:nvPr/>
            </p:nvPicPr>
            <p:blipFill>
              <a:blip r:embed="rId24"/>
              <a:stretch>
                <a:fillRect/>
              </a:stretch>
            </p:blipFill>
            <p:spPr>
              <a:xfrm>
                <a:off x="3781245" y="4239204"/>
                <a:ext cx="116820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9" name="Ink 48">
                <a:extLst>
                  <a:ext uri="{FF2B5EF4-FFF2-40B4-BE49-F238E27FC236}">
                    <a16:creationId xmlns:a16="http://schemas.microsoft.com/office/drawing/2014/main" id="{C3233F1C-EFC4-E861-2426-1C53DAE7FA0F}"/>
                  </a:ext>
                </a:extLst>
              </p14:cNvPr>
              <p14:cNvContentPartPr/>
              <p14:nvPr/>
            </p14:nvContentPartPr>
            <p14:xfrm>
              <a:off x="4815525" y="4547364"/>
              <a:ext cx="287280" cy="9360"/>
            </p14:xfrm>
          </p:contentPart>
        </mc:Choice>
        <mc:Fallback xmlns="">
          <p:pic>
            <p:nvPicPr>
              <p:cNvPr id="49" name="Ink 48">
                <a:extLst>
                  <a:ext uri="{FF2B5EF4-FFF2-40B4-BE49-F238E27FC236}">
                    <a16:creationId xmlns:a16="http://schemas.microsoft.com/office/drawing/2014/main" id="{C3233F1C-EFC4-E861-2426-1C53DAE7FA0F}"/>
                  </a:ext>
                </a:extLst>
              </p:cNvPr>
              <p:cNvPicPr/>
              <p:nvPr/>
            </p:nvPicPr>
            <p:blipFill>
              <a:blip r:embed="rId26"/>
              <a:stretch>
                <a:fillRect/>
              </a:stretch>
            </p:blipFill>
            <p:spPr>
              <a:xfrm>
                <a:off x="4761525" y="4439724"/>
                <a:ext cx="39492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0" name="Ink 49">
                <a:extLst>
                  <a:ext uri="{FF2B5EF4-FFF2-40B4-BE49-F238E27FC236}">
                    <a16:creationId xmlns:a16="http://schemas.microsoft.com/office/drawing/2014/main" id="{6C45FF33-006C-7955-D2E3-27A455E3CAFA}"/>
                  </a:ext>
                </a:extLst>
              </p14:cNvPr>
              <p14:cNvContentPartPr/>
              <p14:nvPr/>
            </p14:nvContentPartPr>
            <p14:xfrm>
              <a:off x="3829125" y="4651764"/>
              <a:ext cx="1617840" cy="36720"/>
            </p14:xfrm>
          </p:contentPart>
        </mc:Choice>
        <mc:Fallback xmlns="">
          <p:pic>
            <p:nvPicPr>
              <p:cNvPr id="50" name="Ink 49">
                <a:extLst>
                  <a:ext uri="{FF2B5EF4-FFF2-40B4-BE49-F238E27FC236}">
                    <a16:creationId xmlns:a16="http://schemas.microsoft.com/office/drawing/2014/main" id="{6C45FF33-006C-7955-D2E3-27A455E3CAFA}"/>
                  </a:ext>
                </a:extLst>
              </p:cNvPr>
              <p:cNvPicPr/>
              <p:nvPr/>
            </p:nvPicPr>
            <p:blipFill>
              <a:blip r:embed="rId28"/>
              <a:stretch>
                <a:fillRect/>
              </a:stretch>
            </p:blipFill>
            <p:spPr>
              <a:xfrm>
                <a:off x="3775485" y="4543764"/>
                <a:ext cx="172548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1" name="Ink 50">
                <a:extLst>
                  <a:ext uri="{FF2B5EF4-FFF2-40B4-BE49-F238E27FC236}">
                    <a16:creationId xmlns:a16="http://schemas.microsoft.com/office/drawing/2014/main" id="{6B1366B6-300A-8E01-6A0A-2A4A01EF08CA}"/>
                  </a:ext>
                </a:extLst>
              </p14:cNvPr>
              <p14:cNvContentPartPr/>
              <p14:nvPr/>
            </p14:nvContentPartPr>
            <p14:xfrm>
              <a:off x="6768885" y="4531884"/>
              <a:ext cx="359640" cy="16920"/>
            </p14:xfrm>
          </p:contentPart>
        </mc:Choice>
        <mc:Fallback xmlns="">
          <p:pic>
            <p:nvPicPr>
              <p:cNvPr id="51" name="Ink 50">
                <a:extLst>
                  <a:ext uri="{FF2B5EF4-FFF2-40B4-BE49-F238E27FC236}">
                    <a16:creationId xmlns:a16="http://schemas.microsoft.com/office/drawing/2014/main" id="{6B1366B6-300A-8E01-6A0A-2A4A01EF08CA}"/>
                  </a:ext>
                </a:extLst>
              </p:cNvPr>
              <p:cNvPicPr/>
              <p:nvPr/>
            </p:nvPicPr>
            <p:blipFill>
              <a:blip r:embed="rId30"/>
              <a:stretch>
                <a:fillRect/>
              </a:stretch>
            </p:blipFill>
            <p:spPr>
              <a:xfrm>
                <a:off x="6715245" y="4423884"/>
                <a:ext cx="46728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2" name="Ink 51">
                <a:extLst>
                  <a:ext uri="{FF2B5EF4-FFF2-40B4-BE49-F238E27FC236}">
                    <a16:creationId xmlns:a16="http://schemas.microsoft.com/office/drawing/2014/main" id="{BC40B54C-9B2D-85C7-996E-1153A169D3F3}"/>
                  </a:ext>
                </a:extLst>
              </p14:cNvPr>
              <p14:cNvContentPartPr/>
              <p14:nvPr/>
            </p14:nvContentPartPr>
            <p14:xfrm>
              <a:off x="5780325" y="4661484"/>
              <a:ext cx="1638360" cy="64800"/>
            </p14:xfrm>
          </p:contentPart>
        </mc:Choice>
        <mc:Fallback xmlns="">
          <p:pic>
            <p:nvPicPr>
              <p:cNvPr id="52" name="Ink 51">
                <a:extLst>
                  <a:ext uri="{FF2B5EF4-FFF2-40B4-BE49-F238E27FC236}">
                    <a16:creationId xmlns:a16="http://schemas.microsoft.com/office/drawing/2014/main" id="{BC40B54C-9B2D-85C7-996E-1153A169D3F3}"/>
                  </a:ext>
                </a:extLst>
              </p:cNvPr>
              <p:cNvPicPr/>
              <p:nvPr/>
            </p:nvPicPr>
            <p:blipFill>
              <a:blip r:embed="rId32"/>
              <a:stretch>
                <a:fillRect/>
              </a:stretch>
            </p:blipFill>
            <p:spPr>
              <a:xfrm>
                <a:off x="5726685" y="4553844"/>
                <a:ext cx="174600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3" name="Ink 52">
                <a:extLst>
                  <a:ext uri="{FF2B5EF4-FFF2-40B4-BE49-F238E27FC236}">
                    <a16:creationId xmlns:a16="http://schemas.microsoft.com/office/drawing/2014/main" id="{F7BC2BEB-98BF-E39A-9937-26ACBCBDF2CA}"/>
                  </a:ext>
                </a:extLst>
              </p14:cNvPr>
              <p14:cNvContentPartPr/>
              <p14:nvPr/>
            </p14:nvContentPartPr>
            <p14:xfrm>
              <a:off x="8747445" y="4522164"/>
              <a:ext cx="354960" cy="360"/>
            </p14:xfrm>
          </p:contentPart>
        </mc:Choice>
        <mc:Fallback xmlns="">
          <p:pic>
            <p:nvPicPr>
              <p:cNvPr id="53" name="Ink 52">
                <a:extLst>
                  <a:ext uri="{FF2B5EF4-FFF2-40B4-BE49-F238E27FC236}">
                    <a16:creationId xmlns:a16="http://schemas.microsoft.com/office/drawing/2014/main" id="{F7BC2BEB-98BF-E39A-9937-26ACBCBDF2CA}"/>
                  </a:ext>
                </a:extLst>
              </p:cNvPr>
              <p:cNvPicPr/>
              <p:nvPr/>
            </p:nvPicPr>
            <p:blipFill>
              <a:blip r:embed="rId34"/>
              <a:stretch>
                <a:fillRect/>
              </a:stretch>
            </p:blipFill>
            <p:spPr>
              <a:xfrm>
                <a:off x="8693805" y="4414164"/>
                <a:ext cx="462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4" name="Ink 53">
                <a:extLst>
                  <a:ext uri="{FF2B5EF4-FFF2-40B4-BE49-F238E27FC236}">
                    <a16:creationId xmlns:a16="http://schemas.microsoft.com/office/drawing/2014/main" id="{E7F9F3F6-A6C1-ED08-FF72-41144A4D94B2}"/>
                  </a:ext>
                </a:extLst>
              </p14:cNvPr>
              <p14:cNvContentPartPr/>
              <p14:nvPr/>
            </p14:nvContentPartPr>
            <p14:xfrm>
              <a:off x="7738005" y="4617564"/>
              <a:ext cx="1198440" cy="80640"/>
            </p14:xfrm>
          </p:contentPart>
        </mc:Choice>
        <mc:Fallback xmlns="">
          <p:pic>
            <p:nvPicPr>
              <p:cNvPr id="54" name="Ink 53">
                <a:extLst>
                  <a:ext uri="{FF2B5EF4-FFF2-40B4-BE49-F238E27FC236}">
                    <a16:creationId xmlns:a16="http://schemas.microsoft.com/office/drawing/2014/main" id="{E7F9F3F6-A6C1-ED08-FF72-41144A4D94B2}"/>
                  </a:ext>
                </a:extLst>
              </p:cNvPr>
              <p:cNvPicPr/>
              <p:nvPr/>
            </p:nvPicPr>
            <p:blipFill>
              <a:blip r:embed="rId36"/>
              <a:stretch>
                <a:fillRect/>
              </a:stretch>
            </p:blipFill>
            <p:spPr>
              <a:xfrm>
                <a:off x="7684005" y="4509924"/>
                <a:ext cx="1306080" cy="296280"/>
              </a:xfrm>
              <a:prstGeom prst="rect">
                <a:avLst/>
              </a:prstGeom>
            </p:spPr>
          </p:pic>
        </mc:Fallback>
      </mc:AlternateContent>
    </p:spTree>
    <p:extLst>
      <p:ext uri="{BB962C8B-B14F-4D97-AF65-F5344CB8AC3E}">
        <p14:creationId xmlns:p14="http://schemas.microsoft.com/office/powerpoint/2010/main" val="1006465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3BDCB15-DD85-2C10-3B86-A1D23B54E02D}"/>
              </a:ext>
            </a:extLst>
          </p:cNvPr>
          <p:cNvPicPr>
            <a:picLocks noGrp="1" noChangeAspect="1"/>
          </p:cNvPicPr>
          <p:nvPr>
            <p:ph idx="1"/>
          </p:nvPr>
        </p:nvPicPr>
        <p:blipFill>
          <a:blip r:embed="rId3"/>
          <a:stretch>
            <a:fillRect/>
          </a:stretch>
        </p:blipFill>
        <p:spPr>
          <a:xfrm>
            <a:off x="624348" y="1516173"/>
            <a:ext cx="10943303" cy="3200400"/>
          </a:xfrm>
          <a:prstGeom prst="rect">
            <a:avLst/>
          </a:prstGeom>
        </p:spPr>
      </p:pic>
      <p:sp>
        <p:nvSpPr>
          <p:cNvPr id="6" name="TextBox 5">
            <a:extLst>
              <a:ext uri="{FF2B5EF4-FFF2-40B4-BE49-F238E27FC236}">
                <a16:creationId xmlns:a16="http://schemas.microsoft.com/office/drawing/2014/main" id="{C193F398-1A60-DA91-D52E-53D32EEBDD4F}"/>
              </a:ext>
            </a:extLst>
          </p:cNvPr>
          <p:cNvSpPr txBox="1"/>
          <p:nvPr/>
        </p:nvSpPr>
        <p:spPr>
          <a:xfrm>
            <a:off x="463062" y="4902672"/>
            <a:ext cx="11265876" cy="1569660"/>
          </a:xfrm>
          <a:prstGeom prst="rect">
            <a:avLst/>
          </a:prstGeom>
          <a:noFill/>
        </p:spPr>
        <p:txBody>
          <a:bodyPr wrap="square">
            <a:spAutoFit/>
          </a:bodyPr>
          <a:lstStyle/>
          <a:p>
            <a:r>
              <a:rPr lang="en-US" sz="1600" b="0" i="0" dirty="0">
                <a:solidFill>
                  <a:srgbClr val="1F1F1F"/>
                </a:solidFill>
                <a:effectLst/>
                <a:latin typeface="Arial" panose="020B0604020202020204" pitchFamily="34" charset="0"/>
                <a:cs typeface="Arial" panose="020B0604020202020204" pitchFamily="34" charset="0"/>
              </a:rPr>
              <a:t>Axial contrast-enhanced CT (</a:t>
            </a:r>
            <a:r>
              <a:rPr lang="en-US" sz="1600" b="0" i="1" dirty="0">
                <a:solidFill>
                  <a:srgbClr val="1F1F1F"/>
                </a:solidFill>
                <a:effectLst/>
                <a:latin typeface="Arial" panose="020B0604020202020204" pitchFamily="34" charset="0"/>
                <a:cs typeface="Arial" panose="020B0604020202020204" pitchFamily="34" charset="0"/>
              </a:rPr>
              <a:t>A</a:t>
            </a:r>
            <a:r>
              <a:rPr lang="en-US" sz="1600" b="0" i="0" dirty="0">
                <a:solidFill>
                  <a:srgbClr val="1F1F1F"/>
                </a:solidFill>
                <a:effectLst/>
                <a:latin typeface="Arial" panose="020B0604020202020204" pitchFamily="34" charset="0"/>
                <a:cs typeface="Arial" panose="020B0604020202020204" pitchFamily="34" charset="0"/>
              </a:rPr>
              <a:t>) at the subglottic level shows nearly circumferential subglottic tumor spread (</a:t>
            </a:r>
            <a:r>
              <a:rPr lang="en-US" sz="1600" b="0" i="1" dirty="0">
                <a:solidFill>
                  <a:srgbClr val="1F1F1F"/>
                </a:solidFill>
                <a:effectLst/>
                <a:latin typeface="Arial" panose="020B0604020202020204" pitchFamily="34" charset="0"/>
                <a:cs typeface="Arial" panose="020B0604020202020204" pitchFamily="34" charset="0"/>
              </a:rPr>
              <a:t>asterisks</a:t>
            </a:r>
            <a:r>
              <a:rPr lang="en-US" sz="1600" b="0" i="0" dirty="0">
                <a:solidFill>
                  <a:srgbClr val="1F1F1F"/>
                </a:solidFill>
                <a:effectLst/>
                <a:latin typeface="Arial" panose="020B0604020202020204" pitchFamily="34" charset="0"/>
                <a:cs typeface="Arial" panose="020B0604020202020204" pitchFamily="34" charset="0"/>
              </a:rPr>
              <a:t>). The cricoid cartilage is poorly ossified and does not show signs of cartilage invasion. The </a:t>
            </a:r>
            <a:r>
              <a:rPr lang="en-US" sz="1600" b="0" i="0" dirty="0" err="1">
                <a:solidFill>
                  <a:srgbClr val="1F1F1F"/>
                </a:solidFill>
                <a:effectLst/>
                <a:latin typeface="Arial" panose="020B0604020202020204" pitchFamily="34" charset="0"/>
                <a:cs typeface="Arial" panose="020B0604020202020204" pitchFamily="34" charset="0"/>
              </a:rPr>
              <a:t>extralaryngeal</a:t>
            </a:r>
            <a:r>
              <a:rPr lang="en-US" sz="1600" b="0" i="0" dirty="0">
                <a:solidFill>
                  <a:srgbClr val="1F1F1F"/>
                </a:solidFill>
                <a:effectLst/>
                <a:latin typeface="Arial" panose="020B0604020202020204" pitchFamily="34" charset="0"/>
                <a:cs typeface="Arial" panose="020B0604020202020204" pitchFamily="34" charset="0"/>
              </a:rPr>
              <a:t> soft tissues were interpreted as normal. Corresponding T2 image (</a:t>
            </a:r>
            <a:r>
              <a:rPr lang="en-US" sz="1600" b="0" i="1" dirty="0">
                <a:solidFill>
                  <a:srgbClr val="1F1F1F"/>
                </a:solidFill>
                <a:effectLst/>
                <a:latin typeface="Arial" panose="020B0604020202020204" pitchFamily="34" charset="0"/>
                <a:cs typeface="Arial" panose="020B0604020202020204" pitchFamily="34" charset="0"/>
              </a:rPr>
              <a:t>B</a:t>
            </a:r>
            <a:r>
              <a:rPr lang="en-US" sz="1600" b="0" i="0" dirty="0">
                <a:solidFill>
                  <a:srgbClr val="1F1F1F"/>
                </a:solidFill>
                <a:effectLst/>
                <a:latin typeface="Arial" panose="020B0604020202020204" pitchFamily="34" charset="0"/>
                <a:cs typeface="Arial" panose="020B0604020202020204" pitchFamily="34" charset="0"/>
              </a:rPr>
              <a:t>) shows subglottic tumor spread (</a:t>
            </a:r>
            <a:r>
              <a:rPr lang="en-US" sz="1600" b="0" i="1" dirty="0">
                <a:solidFill>
                  <a:srgbClr val="1F1F1F"/>
                </a:solidFill>
                <a:effectLst/>
                <a:latin typeface="Arial" panose="020B0604020202020204" pitchFamily="34" charset="0"/>
                <a:cs typeface="Arial" panose="020B0604020202020204" pitchFamily="34" charset="0"/>
              </a:rPr>
              <a:t>large asterisks</a:t>
            </a:r>
            <a:r>
              <a:rPr lang="en-US" sz="1600" b="0" i="0" dirty="0">
                <a:solidFill>
                  <a:srgbClr val="1F1F1F"/>
                </a:solidFill>
                <a:effectLst/>
                <a:latin typeface="Arial" panose="020B0604020202020204" pitchFamily="34" charset="0"/>
                <a:cs typeface="Arial" panose="020B0604020202020204" pitchFamily="34" charset="0"/>
              </a:rPr>
              <a:t>). The anterior portion of the cricoid cartilage is composed of </a:t>
            </a:r>
            <a:r>
              <a:rPr lang="en-US" sz="1600" b="0" i="0" dirty="0" err="1">
                <a:solidFill>
                  <a:srgbClr val="1F1F1F"/>
                </a:solidFill>
                <a:effectLst/>
                <a:latin typeface="Arial" panose="020B0604020202020204" pitchFamily="34" charset="0"/>
                <a:cs typeface="Arial" panose="020B0604020202020204" pitchFamily="34" charset="0"/>
              </a:rPr>
              <a:t>nonossified</a:t>
            </a:r>
            <a:r>
              <a:rPr lang="en-US" sz="1600" b="0" i="0" dirty="0">
                <a:solidFill>
                  <a:srgbClr val="1F1F1F"/>
                </a:solidFill>
                <a:effectLst/>
                <a:latin typeface="Arial" panose="020B0604020202020204" pitchFamily="34" charset="0"/>
                <a:cs typeface="Arial" panose="020B0604020202020204" pitchFamily="34" charset="0"/>
              </a:rPr>
              <a:t> cartilage (</a:t>
            </a:r>
            <a:r>
              <a:rPr lang="en-US" sz="1600" b="0" i="1" dirty="0">
                <a:solidFill>
                  <a:srgbClr val="1F1F1F"/>
                </a:solidFill>
                <a:effectLst/>
                <a:latin typeface="Arial" panose="020B0604020202020204" pitchFamily="34" charset="0"/>
                <a:cs typeface="Arial" panose="020B0604020202020204" pitchFamily="34" charset="0"/>
              </a:rPr>
              <a:t>small asterisks</a:t>
            </a:r>
            <a:r>
              <a:rPr lang="en-US" sz="1600" b="0" i="0" dirty="0">
                <a:solidFill>
                  <a:srgbClr val="1F1F1F"/>
                </a:solidFill>
                <a:effectLst/>
                <a:latin typeface="Arial" panose="020B0604020202020204" pitchFamily="34" charset="0"/>
                <a:cs typeface="Arial" panose="020B0604020202020204" pitchFamily="34" charset="0"/>
              </a:rPr>
              <a:t>). Note an irregular contour on the left suspicious of cartilage invasion (</a:t>
            </a:r>
            <a:r>
              <a:rPr lang="en-US" sz="1600" b="0" i="1" dirty="0">
                <a:solidFill>
                  <a:srgbClr val="1F1F1F"/>
                </a:solidFill>
                <a:effectLst/>
                <a:latin typeface="Arial" panose="020B0604020202020204" pitchFamily="34" charset="0"/>
                <a:cs typeface="Arial" panose="020B0604020202020204" pitchFamily="34" charset="0"/>
              </a:rPr>
              <a:t>dashed arrow</a:t>
            </a:r>
            <a:r>
              <a:rPr lang="en-US" sz="1600" b="0" i="0" dirty="0">
                <a:solidFill>
                  <a:srgbClr val="1F1F1F"/>
                </a:solidFill>
                <a:effectLst/>
                <a:latin typeface="Arial" panose="020B0604020202020204" pitchFamily="34" charset="0"/>
                <a:cs typeface="Arial" panose="020B0604020202020204" pitchFamily="34" charset="0"/>
              </a:rPr>
              <a:t>). In addition, there is massive bilateral </a:t>
            </a:r>
            <a:r>
              <a:rPr lang="en-US" sz="1600" b="0" i="0" dirty="0" err="1">
                <a:solidFill>
                  <a:srgbClr val="1F1F1F"/>
                </a:solidFill>
                <a:effectLst/>
                <a:latin typeface="Arial" panose="020B0604020202020204" pitchFamily="34" charset="0"/>
                <a:cs typeface="Arial" panose="020B0604020202020204" pitchFamily="34" charset="0"/>
              </a:rPr>
              <a:t>extralaryngeal</a:t>
            </a:r>
            <a:r>
              <a:rPr lang="en-US" sz="1600" b="0" i="0" dirty="0">
                <a:solidFill>
                  <a:srgbClr val="1F1F1F"/>
                </a:solidFill>
                <a:effectLst/>
                <a:latin typeface="Arial" panose="020B0604020202020204" pitchFamily="34" charset="0"/>
                <a:cs typeface="Arial" panose="020B0604020202020204" pitchFamily="34" charset="0"/>
              </a:rPr>
              <a:t> tumor spread (</a:t>
            </a:r>
            <a:r>
              <a:rPr lang="en-US" sz="1600" b="0" i="1" dirty="0">
                <a:solidFill>
                  <a:srgbClr val="1F1F1F"/>
                </a:solidFill>
                <a:effectLst/>
                <a:latin typeface="Arial" panose="020B0604020202020204" pitchFamily="34" charset="0"/>
                <a:cs typeface="Arial" panose="020B0604020202020204" pitchFamily="34" charset="0"/>
              </a:rPr>
              <a:t>arrows</a:t>
            </a:r>
            <a:r>
              <a:rPr lang="en-US" sz="1600" b="0" i="0" dirty="0">
                <a:solidFill>
                  <a:srgbClr val="1F1F1F"/>
                </a:solidFill>
                <a:effectLst/>
                <a:latin typeface="Arial" panose="020B0604020202020204" pitchFamily="34" charset="0"/>
                <a:cs typeface="Arial" panose="020B0604020202020204" pitchFamily="34" charset="0"/>
              </a:rPr>
              <a:t>) not revealed by CT.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909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se-up of a mri&#10;&#10;Description automatically generated">
            <a:extLst>
              <a:ext uri="{FF2B5EF4-FFF2-40B4-BE49-F238E27FC236}">
                <a16:creationId xmlns:a16="http://schemas.microsoft.com/office/drawing/2014/main" id="{0EF8BFC2-F8A6-9E62-048F-E43F51A487BE}"/>
              </a:ext>
            </a:extLst>
          </p:cNvPr>
          <p:cNvPicPr>
            <a:picLocks noGrp="1" noChangeAspect="1"/>
          </p:cNvPicPr>
          <p:nvPr>
            <p:ph idx="1"/>
          </p:nvPr>
        </p:nvPicPr>
        <p:blipFill>
          <a:blip r:embed="rId3"/>
          <a:stretch>
            <a:fillRect/>
          </a:stretch>
        </p:blipFill>
        <p:spPr>
          <a:xfrm>
            <a:off x="961292" y="1485937"/>
            <a:ext cx="9953343" cy="2921939"/>
          </a:xfrm>
        </p:spPr>
      </p:pic>
      <p:sp>
        <p:nvSpPr>
          <p:cNvPr id="10" name="TextBox 9">
            <a:extLst>
              <a:ext uri="{FF2B5EF4-FFF2-40B4-BE49-F238E27FC236}">
                <a16:creationId xmlns:a16="http://schemas.microsoft.com/office/drawing/2014/main" id="{DC78B8AD-EF2C-A61E-1542-85D55BE9AE4C}"/>
              </a:ext>
            </a:extLst>
          </p:cNvPr>
          <p:cNvSpPr txBox="1"/>
          <p:nvPr/>
        </p:nvSpPr>
        <p:spPr>
          <a:xfrm>
            <a:off x="961292" y="4732770"/>
            <a:ext cx="10392508" cy="1323439"/>
          </a:xfrm>
          <a:prstGeom prst="rect">
            <a:avLst/>
          </a:prstGeom>
          <a:noFill/>
        </p:spPr>
        <p:txBody>
          <a:bodyPr wrap="square">
            <a:spAutoFit/>
          </a:bodyPr>
          <a:lstStyle/>
          <a:p>
            <a:r>
              <a:rPr lang="en-US" sz="1600" b="0" i="0" u="none" strike="noStrike" dirty="0">
                <a:solidFill>
                  <a:srgbClr val="1F1F1F"/>
                </a:solidFill>
                <a:effectLst/>
                <a:latin typeface="Arial" panose="020B0604020202020204" pitchFamily="34" charset="0"/>
                <a:cs typeface="Arial" panose="020B0604020202020204" pitchFamily="34" charset="0"/>
              </a:rPr>
              <a:t>Axial contrast-enhanced CT shows a tumor (</a:t>
            </a:r>
            <a:r>
              <a:rPr lang="en-US" sz="1600" b="0" i="1" u="none" strike="noStrike" dirty="0">
                <a:solidFill>
                  <a:srgbClr val="1F1F1F"/>
                </a:solidFill>
                <a:effectLst/>
                <a:latin typeface="Arial" panose="020B0604020202020204" pitchFamily="34" charset="0"/>
                <a:cs typeface="Arial" panose="020B0604020202020204" pitchFamily="34" charset="0"/>
              </a:rPr>
              <a:t>white asterisk</a:t>
            </a:r>
            <a:r>
              <a:rPr lang="en-US" sz="1600" b="0" i="0" u="none" strike="noStrike" dirty="0">
                <a:solidFill>
                  <a:srgbClr val="1F1F1F"/>
                </a:solidFill>
                <a:effectLst/>
                <a:latin typeface="Arial" panose="020B0604020202020204" pitchFamily="34" charset="0"/>
                <a:cs typeface="Arial" panose="020B0604020202020204" pitchFamily="34" charset="0"/>
              </a:rPr>
              <a:t>) invading the left </a:t>
            </a:r>
            <a:r>
              <a:rPr lang="en-US" sz="1600" b="0" i="0" u="none" strike="noStrike" dirty="0" err="1">
                <a:solidFill>
                  <a:srgbClr val="1F1F1F"/>
                </a:solidFill>
                <a:effectLst/>
                <a:latin typeface="Arial" panose="020B0604020202020204" pitchFamily="34" charset="0"/>
                <a:cs typeface="Arial" panose="020B0604020202020204" pitchFamily="34" charset="0"/>
              </a:rPr>
              <a:t>paraglottic</a:t>
            </a:r>
            <a:r>
              <a:rPr lang="en-US" sz="1600" b="0" i="0" u="none" strike="noStrike" dirty="0">
                <a:solidFill>
                  <a:srgbClr val="1F1F1F"/>
                </a:solidFill>
                <a:effectLst/>
                <a:latin typeface="Arial" panose="020B0604020202020204" pitchFamily="34" charset="0"/>
                <a:cs typeface="Arial" panose="020B0604020202020204" pitchFamily="34" charset="0"/>
              </a:rPr>
              <a:t> space and abutting the left thyroid lamina (</a:t>
            </a:r>
            <a:r>
              <a:rPr lang="en-US" sz="1600" b="0" i="1" u="none" strike="noStrike" dirty="0">
                <a:solidFill>
                  <a:srgbClr val="1F1F1F"/>
                </a:solidFill>
                <a:effectLst/>
                <a:latin typeface="Arial" panose="020B0604020202020204" pitchFamily="34" charset="0"/>
                <a:cs typeface="Arial" panose="020B0604020202020204" pitchFamily="34" charset="0"/>
              </a:rPr>
              <a:t>white arrows</a:t>
            </a:r>
            <a:r>
              <a:rPr lang="en-US" sz="1600" b="0" i="0" u="none" strike="noStrike" dirty="0">
                <a:solidFill>
                  <a:srgbClr val="1F1F1F"/>
                </a:solidFill>
                <a:effectLst/>
                <a:latin typeface="Arial" panose="020B0604020202020204" pitchFamily="34" charset="0"/>
                <a:cs typeface="Arial" panose="020B0604020202020204" pitchFamily="34" charset="0"/>
              </a:rPr>
              <a:t>). The thyroid lamina has similar attenuation values as the tumor. Cartilage invasion cannot be ruled out. Corresponding contrast-enhanced T1 image (</a:t>
            </a:r>
            <a:r>
              <a:rPr lang="en-US" sz="1600" b="0" i="1" u="none" strike="noStrike" dirty="0">
                <a:solidFill>
                  <a:srgbClr val="1F1F1F"/>
                </a:solidFill>
                <a:effectLst/>
                <a:latin typeface="Arial" panose="020B0604020202020204" pitchFamily="34" charset="0"/>
                <a:cs typeface="Arial" panose="020B0604020202020204" pitchFamily="34" charset="0"/>
              </a:rPr>
              <a:t>B</a:t>
            </a:r>
            <a:r>
              <a:rPr lang="en-US" sz="1600" b="0" i="0" u="none" strike="noStrike" dirty="0">
                <a:solidFill>
                  <a:srgbClr val="1F1F1F"/>
                </a:solidFill>
                <a:effectLst/>
                <a:latin typeface="Arial" panose="020B0604020202020204" pitchFamily="34" charset="0"/>
                <a:cs typeface="Arial" panose="020B0604020202020204" pitchFamily="34" charset="0"/>
              </a:rPr>
              <a:t>) shows that the tumor (</a:t>
            </a:r>
            <a:r>
              <a:rPr lang="en-US" sz="1600" b="0" i="1" u="none" strike="noStrike" dirty="0">
                <a:solidFill>
                  <a:srgbClr val="1F1F1F"/>
                </a:solidFill>
                <a:effectLst/>
                <a:latin typeface="Arial" panose="020B0604020202020204" pitchFamily="34" charset="0"/>
                <a:cs typeface="Arial" panose="020B0604020202020204" pitchFamily="34" charset="0"/>
              </a:rPr>
              <a:t>asterisk</a:t>
            </a:r>
            <a:r>
              <a:rPr lang="en-US" sz="1600" b="0" i="0" u="none" strike="noStrike" dirty="0">
                <a:solidFill>
                  <a:srgbClr val="1F1F1F"/>
                </a:solidFill>
                <a:effectLst/>
                <a:latin typeface="Arial" panose="020B0604020202020204" pitchFamily="34" charset="0"/>
                <a:cs typeface="Arial" panose="020B0604020202020204" pitchFamily="34" charset="0"/>
              </a:rPr>
              <a:t>), which invades the </a:t>
            </a:r>
            <a:r>
              <a:rPr lang="en-US" sz="1600" b="0" i="0" u="none" strike="noStrike" dirty="0" err="1">
                <a:solidFill>
                  <a:srgbClr val="1F1F1F"/>
                </a:solidFill>
                <a:effectLst/>
                <a:latin typeface="Arial" panose="020B0604020202020204" pitchFamily="34" charset="0"/>
                <a:cs typeface="Arial" panose="020B0604020202020204" pitchFamily="34" charset="0"/>
              </a:rPr>
              <a:t>paraglottic</a:t>
            </a:r>
            <a:r>
              <a:rPr lang="en-US" sz="1600" b="0" i="0" u="none" strike="noStrike" dirty="0">
                <a:solidFill>
                  <a:srgbClr val="1F1F1F"/>
                </a:solidFill>
                <a:effectLst/>
                <a:latin typeface="Arial" panose="020B0604020202020204" pitchFamily="34" charset="0"/>
                <a:cs typeface="Arial" panose="020B0604020202020204" pitchFamily="34" charset="0"/>
              </a:rPr>
              <a:t> space has an intermediate signal intensity, whereas the left thyroid lamina is strongly hypointense suggesting normal </a:t>
            </a:r>
            <a:r>
              <a:rPr lang="en-US" sz="1600" b="0" i="0" u="none" strike="noStrike" dirty="0" err="1">
                <a:solidFill>
                  <a:srgbClr val="1F1F1F"/>
                </a:solidFill>
                <a:effectLst/>
                <a:latin typeface="Arial" panose="020B0604020202020204" pitchFamily="34" charset="0"/>
                <a:cs typeface="Arial" panose="020B0604020202020204" pitchFamily="34" charset="0"/>
              </a:rPr>
              <a:t>nonossified</a:t>
            </a:r>
            <a:r>
              <a:rPr lang="en-US" sz="1600" b="0" i="0" u="none" strike="noStrike" dirty="0">
                <a:solidFill>
                  <a:srgbClr val="1F1F1F"/>
                </a:solidFill>
                <a:effectLst/>
                <a:latin typeface="Arial" panose="020B0604020202020204" pitchFamily="34" charset="0"/>
                <a:cs typeface="Arial" panose="020B0604020202020204" pitchFamily="34" charset="0"/>
              </a:rPr>
              <a:t> hyaline cartilage. </a:t>
            </a:r>
            <a:endParaRPr lang="en-VN"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0552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F311C60-8772-B82D-ACCB-A31E47094B1B}"/>
              </a:ext>
            </a:extLst>
          </p:cNvPr>
          <p:cNvPicPr>
            <a:picLocks noGrp="1" noChangeAspect="1"/>
          </p:cNvPicPr>
          <p:nvPr>
            <p:ph idx="1"/>
          </p:nvPr>
        </p:nvPicPr>
        <p:blipFill>
          <a:blip r:embed="rId3"/>
          <a:stretch>
            <a:fillRect/>
          </a:stretch>
        </p:blipFill>
        <p:spPr>
          <a:xfrm>
            <a:off x="2464512" y="1277816"/>
            <a:ext cx="7262975" cy="4567909"/>
          </a:xfrm>
          <a:prstGeom prst="rect">
            <a:avLst/>
          </a:prstGeom>
        </p:spPr>
      </p:pic>
    </p:spTree>
    <p:extLst>
      <p:ext uri="{BB962C8B-B14F-4D97-AF65-F5344CB8AC3E}">
        <p14:creationId xmlns:p14="http://schemas.microsoft.com/office/powerpoint/2010/main" val="900928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mri&#10;&#10;Description automatically generated">
            <a:extLst>
              <a:ext uri="{FF2B5EF4-FFF2-40B4-BE49-F238E27FC236}">
                <a16:creationId xmlns:a16="http://schemas.microsoft.com/office/drawing/2014/main" id="{BDD160AF-FC60-F9F3-33CC-197E05F4BC26}"/>
              </a:ext>
            </a:extLst>
          </p:cNvPr>
          <p:cNvPicPr>
            <a:picLocks noGrp="1" noChangeAspect="1"/>
          </p:cNvPicPr>
          <p:nvPr>
            <p:ph idx="1"/>
          </p:nvPr>
        </p:nvPicPr>
        <p:blipFill>
          <a:blip r:embed="rId3"/>
          <a:stretch>
            <a:fillRect/>
          </a:stretch>
        </p:blipFill>
        <p:spPr>
          <a:xfrm>
            <a:off x="3319340" y="782821"/>
            <a:ext cx="5553320" cy="4531402"/>
          </a:xfrm>
        </p:spPr>
      </p:pic>
      <p:sp>
        <p:nvSpPr>
          <p:cNvPr id="7" name="TextBox 6">
            <a:extLst>
              <a:ext uri="{FF2B5EF4-FFF2-40B4-BE49-F238E27FC236}">
                <a16:creationId xmlns:a16="http://schemas.microsoft.com/office/drawing/2014/main" id="{13D941E6-F056-C0C7-C08C-066F4D4ADDA0}"/>
              </a:ext>
            </a:extLst>
          </p:cNvPr>
          <p:cNvSpPr txBox="1"/>
          <p:nvPr/>
        </p:nvSpPr>
        <p:spPr>
          <a:xfrm>
            <a:off x="3165230" y="5663309"/>
            <a:ext cx="6506307" cy="646331"/>
          </a:xfrm>
          <a:prstGeom prst="rect">
            <a:avLst/>
          </a:prstGeom>
          <a:noFill/>
        </p:spPr>
        <p:txBody>
          <a:bodyPr wrap="square">
            <a:spAutoFit/>
          </a:bodyPr>
          <a:lstStyle/>
          <a:p>
            <a:r>
              <a:rPr lang="en-US" b="0" i="0" u="none" strike="noStrike" dirty="0">
                <a:solidFill>
                  <a:srgbClr val="1F1F1F"/>
                </a:solidFill>
                <a:effectLst/>
                <a:latin typeface="Arial" panose="020B0604020202020204" pitchFamily="34" charset="0"/>
                <a:cs typeface="Arial" panose="020B0604020202020204" pitchFamily="34" charset="0"/>
              </a:rPr>
              <a:t>Fig. 11. Characteristic MR imaging features of cartilage inflammation. Patient with an SCC of the right piriform sinus</a:t>
            </a:r>
            <a:endParaRPr lang="en-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420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DF338-40C7-D6CA-15B5-34497A66945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References </a:t>
            </a:r>
            <a:endParaRPr lang="en-V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2ADBECE-3578-D162-7B70-C112E4C59DDF}"/>
              </a:ext>
            </a:extLst>
          </p:cNvPr>
          <p:cNvSpPr>
            <a:spLocks noGrp="1"/>
          </p:cNvSpPr>
          <p:nvPr>
            <p:ph idx="1"/>
          </p:nvPr>
        </p:nvSpPr>
        <p:spPr/>
        <p:txBody>
          <a:bodyPr/>
          <a:lstStyle/>
          <a:p>
            <a:r>
              <a:rPr lang="en-US" sz="2000" b="0" i="0" u="none" strike="noStrike" dirty="0">
                <a:solidFill>
                  <a:srgbClr val="1F1F1F"/>
                </a:solidFill>
                <a:effectLst/>
                <a:latin typeface="Arial" panose="020B0604020202020204" pitchFamily="34" charset="0"/>
                <a:cs typeface="Arial" panose="020B0604020202020204" pitchFamily="34" charset="0"/>
              </a:rPr>
              <a:t>Minerva </a:t>
            </a:r>
            <a:r>
              <a:rPr lang="en-US" sz="2000" dirty="0">
                <a:solidFill>
                  <a:srgbClr val="1F1F1F"/>
                </a:solidFill>
                <a:latin typeface="Arial" panose="020B0604020202020204" pitchFamily="34" charset="0"/>
                <a:cs typeface="Arial" panose="020B0604020202020204" pitchFamily="34" charset="0"/>
              </a:rPr>
              <a:t>Becker MD, M</a:t>
            </a:r>
            <a:r>
              <a:rPr lang="en-US" sz="2000" b="0" i="0" u="none" strike="noStrike" dirty="0">
                <a:solidFill>
                  <a:srgbClr val="1F1F1F"/>
                </a:solidFill>
                <a:effectLst/>
                <a:latin typeface="Arial" panose="020B0604020202020204" pitchFamily="34" charset="0"/>
                <a:cs typeface="Arial" panose="020B0604020202020204" pitchFamily="34" charset="0"/>
              </a:rPr>
              <a:t>R Imaging of Laryngeal and Hypopharyngeal </a:t>
            </a:r>
            <a:r>
              <a:rPr lang="en-US" sz="2000" b="0" i="0" u="none" strike="noStrike" dirty="0">
                <a:effectLst/>
                <a:latin typeface="Arial" panose="020B0604020202020204" pitchFamily="34" charset="0"/>
                <a:cs typeface="Arial" panose="020B0604020202020204" pitchFamily="34" charset="0"/>
              </a:rPr>
              <a:t>Cancer, 2022, </a:t>
            </a:r>
            <a:r>
              <a:rPr lang="en-US"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https://www.sciencedirect.com/science/article/pii/S1064968921006942?via%3Dihub</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Hiroya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Ojiry</a:t>
            </a:r>
            <a:r>
              <a:rPr lang="en-US" sz="2000" dirty="0">
                <a:latin typeface="Arial" panose="020B0604020202020204" pitchFamily="34" charset="0"/>
                <a:cs typeface="Arial" panose="020B0604020202020204" pitchFamily="34" charset="0"/>
              </a:rPr>
              <a:t>, Diagnostic Imaging in Head and Neck Cancer, Springer, 75-96 (2020) </a:t>
            </a:r>
            <a:r>
              <a:rPr lang="en-US" sz="2000" dirty="0">
                <a:solidFill>
                  <a:schemeClr val="accent1">
                    <a:lumMod val="60000"/>
                    <a:lumOff val="40000"/>
                  </a:schemeClr>
                </a:solidFill>
                <a:effectLst/>
                <a:latin typeface="Arial" panose="020B0604020202020204" pitchFamily="34" charset="0"/>
                <a:cs typeface="Arial" panose="020B0604020202020204" pitchFamily="34" charset="0"/>
                <a:hlinkClick r:id="rId4"/>
              </a:rPr>
              <a:t>https://doi.org/10.1007/978-981-15-3188-0</a:t>
            </a:r>
            <a:endParaRPr lang="en-US" sz="2000" dirty="0">
              <a:solidFill>
                <a:schemeClr val="accent1">
                  <a:lumMod val="60000"/>
                  <a:lumOff val="40000"/>
                </a:schemeClr>
              </a:solidFill>
              <a:effectLst/>
              <a:latin typeface="Arial" panose="020B0604020202020204" pitchFamily="34" charset="0"/>
              <a:cs typeface="Arial" panose="020B0604020202020204" pitchFamily="34" charset="0"/>
            </a:endParaRPr>
          </a:p>
          <a:p>
            <a:r>
              <a:rPr lang="en-US" sz="2000" b="0" i="0" u="none" strike="noStrike" dirty="0">
                <a:solidFill>
                  <a:srgbClr val="000000"/>
                </a:solidFill>
                <a:effectLst/>
                <a:latin typeface="Arial" panose="020B0604020202020204" pitchFamily="34" charset="0"/>
                <a:cs typeface="Arial" panose="020B0604020202020204" pitchFamily="34" charset="0"/>
              </a:rPr>
              <a:t>Varsha M Joshi, Vineet Wadhwa, and Suresh K Mukherji, Imaging in laryngeal cancers, 2012, </a:t>
            </a:r>
            <a:r>
              <a:rPr lang="en-US" sz="2000" b="0" i="0" u="none" strike="noStrike" dirty="0">
                <a:solidFill>
                  <a:srgbClr val="000000"/>
                </a:solidFill>
                <a:effectLst/>
                <a:latin typeface="Arial" panose="020B0604020202020204" pitchFamily="34" charset="0"/>
                <a:cs typeface="Arial" panose="020B0604020202020204" pitchFamily="34" charset="0"/>
                <a:hlinkClick r:id="rId5"/>
              </a:rPr>
              <a:t>https://www.ncbi.nlm.nih.gov/pmc/articles/PMC3624744/</a:t>
            </a:r>
            <a:endParaRPr lang="en-US" sz="2000" b="0" i="0" u="none" strike="noStrike" dirty="0">
              <a:solidFill>
                <a:srgbClr val="000000"/>
              </a:solidFill>
              <a:effectLst/>
              <a:latin typeface="Arial" panose="020B0604020202020204" pitchFamily="34" charset="0"/>
              <a:cs typeface="Arial" panose="020B0604020202020204" pitchFamily="34" charset="0"/>
            </a:endParaRPr>
          </a:p>
          <a:p>
            <a:r>
              <a:rPr lang="en-US" sz="2000" b="0" i="0" dirty="0" err="1">
                <a:solidFill>
                  <a:srgbClr val="333333"/>
                </a:solidFill>
                <a:effectLst/>
                <a:latin typeface="-apple-system"/>
              </a:rPr>
              <a:t>Pietragalla</a:t>
            </a:r>
            <a:r>
              <a:rPr lang="en-US" sz="2000" b="0" i="0" dirty="0">
                <a:solidFill>
                  <a:srgbClr val="333333"/>
                </a:solidFill>
                <a:effectLst/>
                <a:latin typeface="-apple-system"/>
              </a:rPr>
              <a:t>, M., </a:t>
            </a:r>
            <a:r>
              <a:rPr lang="en-US" sz="2000" b="0" i="0" dirty="0" err="1">
                <a:solidFill>
                  <a:srgbClr val="333333"/>
                </a:solidFill>
                <a:effectLst/>
                <a:latin typeface="-apple-system"/>
              </a:rPr>
              <a:t>Nardi</a:t>
            </a:r>
            <a:r>
              <a:rPr lang="en-US" sz="2000" b="0" i="0" dirty="0">
                <a:solidFill>
                  <a:srgbClr val="333333"/>
                </a:solidFill>
                <a:effectLst/>
                <a:latin typeface="-apple-system"/>
              </a:rPr>
              <a:t>, C., Bonasera, L. </a:t>
            </a:r>
            <a:r>
              <a:rPr lang="en-US" sz="2000" b="0" i="1" dirty="0">
                <a:solidFill>
                  <a:srgbClr val="333333"/>
                </a:solidFill>
                <a:effectLst/>
                <a:latin typeface="-apple-system"/>
              </a:rPr>
              <a:t>et al.</a:t>
            </a:r>
            <a:r>
              <a:rPr lang="en-US" sz="2000" b="0" i="0" dirty="0">
                <a:solidFill>
                  <a:srgbClr val="333333"/>
                </a:solidFill>
                <a:effectLst/>
                <a:latin typeface="-apple-system"/>
              </a:rPr>
              <a:t> Current role of computed tomography imaging in the evaluation of cartilage invasion by laryngeal carcinoma. </a:t>
            </a:r>
            <a:r>
              <a:rPr lang="en-US" sz="2000" b="0" i="1" dirty="0" err="1">
                <a:solidFill>
                  <a:srgbClr val="333333"/>
                </a:solidFill>
                <a:effectLst/>
                <a:latin typeface="-apple-system"/>
              </a:rPr>
              <a:t>Radiol</a:t>
            </a:r>
            <a:r>
              <a:rPr lang="en-US" sz="2000" b="0" i="1" dirty="0">
                <a:solidFill>
                  <a:srgbClr val="333333"/>
                </a:solidFill>
                <a:effectLst/>
                <a:latin typeface="-apple-system"/>
              </a:rPr>
              <a:t> med</a:t>
            </a:r>
            <a:r>
              <a:rPr lang="en-US" sz="2000" b="0" i="0" dirty="0">
                <a:solidFill>
                  <a:srgbClr val="333333"/>
                </a:solidFill>
                <a:effectLst/>
                <a:latin typeface="-apple-system"/>
              </a:rPr>
              <a:t> </a:t>
            </a:r>
            <a:r>
              <a:rPr lang="en-US" sz="2000" b="1" i="0" dirty="0">
                <a:solidFill>
                  <a:srgbClr val="333333"/>
                </a:solidFill>
                <a:effectLst/>
                <a:latin typeface="-apple-system"/>
              </a:rPr>
              <a:t>125</a:t>
            </a:r>
            <a:r>
              <a:rPr lang="en-US" sz="2000" b="0" i="0" dirty="0">
                <a:solidFill>
                  <a:srgbClr val="333333"/>
                </a:solidFill>
                <a:effectLst/>
                <a:latin typeface="-apple-system"/>
              </a:rPr>
              <a:t>, 1301–1310 (2020). </a:t>
            </a:r>
            <a:r>
              <a:rPr lang="en-US" sz="2000" b="0" i="0" dirty="0">
                <a:solidFill>
                  <a:srgbClr val="333333"/>
                </a:solidFill>
                <a:effectLst/>
                <a:latin typeface="-apple-system"/>
                <a:hlinkClick r:id="rId6"/>
              </a:rPr>
              <a:t>https://doi.org/10.1007/s11547-020-01213-y</a:t>
            </a:r>
            <a:endParaRPr lang="en-US" sz="2000" b="0" i="0" dirty="0">
              <a:solidFill>
                <a:srgbClr val="333333"/>
              </a:solidFill>
              <a:effectLst/>
              <a:latin typeface="-apple-system"/>
            </a:endParaRPr>
          </a:p>
          <a:p>
            <a:endParaRPr lang="en-US" sz="2000" b="0" i="0" u="none" strike="noStrike" dirty="0">
              <a:solidFill>
                <a:srgbClr val="000000"/>
              </a:solidFill>
              <a:effectLst/>
              <a:latin typeface="Arial" panose="020B0604020202020204" pitchFamily="34" charset="0"/>
              <a:cs typeface="Arial" panose="020B0604020202020204" pitchFamily="34" charset="0"/>
            </a:endParaRPr>
          </a:p>
          <a:p>
            <a:endParaRPr lang="en-US" sz="2400" dirty="0">
              <a:solidFill>
                <a:schemeClr val="accent1">
                  <a:lumMod val="60000"/>
                  <a:lumOff val="40000"/>
                </a:schemeClr>
              </a:solidFill>
              <a:effectLst/>
              <a:latin typeface="PtgxjlJhrgphTimesLTStd-Roman"/>
            </a:endParaRPr>
          </a:p>
          <a:p>
            <a:endParaRPr lang="en-US" sz="2400" dirty="0">
              <a:solidFill>
                <a:schemeClr val="accent1">
                  <a:lumMod val="60000"/>
                  <a:lumOff val="40000"/>
                </a:schemeClr>
              </a:solidFill>
            </a:endParaRPr>
          </a:p>
          <a:p>
            <a:endParaRPr lang="en-US" dirty="0"/>
          </a:p>
          <a:p>
            <a:endParaRPr lang="en-VN" dirty="0"/>
          </a:p>
        </p:txBody>
      </p:sp>
    </p:spTree>
    <p:extLst>
      <p:ext uri="{BB962C8B-B14F-4D97-AF65-F5344CB8AC3E}">
        <p14:creationId xmlns:p14="http://schemas.microsoft.com/office/powerpoint/2010/main" val="3651965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thank you card with a pink background&#10;&#10;Description automatically generated">
            <a:extLst>
              <a:ext uri="{FF2B5EF4-FFF2-40B4-BE49-F238E27FC236}">
                <a16:creationId xmlns:a16="http://schemas.microsoft.com/office/drawing/2014/main" id="{294CBE82-D69F-9C56-F9DF-F8E83777E3A1}"/>
              </a:ext>
            </a:extLst>
          </p:cNvPr>
          <p:cNvPicPr>
            <a:picLocks noGrp="1" noChangeAspect="1"/>
          </p:cNvPicPr>
          <p:nvPr>
            <p:ph idx="1"/>
          </p:nvPr>
        </p:nvPicPr>
        <p:blipFill rotWithShape="1">
          <a:blip r:embed="rId2"/>
          <a:srcRect t="5825" b="5258"/>
          <a:stretch/>
        </p:blipFill>
        <p:spPr>
          <a:xfrm>
            <a:off x="20" y="1282"/>
            <a:ext cx="12191980" cy="6856718"/>
          </a:xfrm>
          <a:prstGeom prst="rect">
            <a:avLst/>
          </a:prstGeom>
        </p:spPr>
      </p:pic>
    </p:spTree>
    <p:extLst>
      <p:ext uri="{BB962C8B-B14F-4D97-AF65-F5344CB8AC3E}">
        <p14:creationId xmlns:p14="http://schemas.microsoft.com/office/powerpoint/2010/main" val="3066060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BFDD-1C57-46AB-6759-A22D9CF3F9E8}"/>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Imaging technique and protocols</a:t>
            </a:r>
            <a:endParaRPr lang="en-V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D7F03F4-4463-3828-D86C-9CCBE8E4CB07}"/>
              </a:ext>
            </a:extLst>
          </p:cNvPr>
          <p:cNvSpPr>
            <a:spLocks noGrp="1"/>
          </p:cNvSpPr>
          <p:nvPr>
            <p:ph idx="1"/>
          </p:nvPr>
        </p:nvSpPr>
        <p:spPr/>
        <p:txBody>
          <a:bodyPr>
            <a:normAutofit lnSpcReduction="10000"/>
          </a:bodyPr>
          <a:lstStyle/>
          <a:p>
            <a:pPr algn="l">
              <a:buFont typeface="Arial" panose="020B0604020202020204" pitchFamily="34" charset="0"/>
              <a:buChar char="•"/>
            </a:pPr>
            <a:r>
              <a:rPr lang="en-US" sz="2400" b="0" i="0" dirty="0">
                <a:solidFill>
                  <a:srgbClr val="1F1F1F"/>
                </a:solidFill>
                <a:effectLst/>
                <a:latin typeface="Arial" panose="020B0604020202020204" pitchFamily="34" charset="0"/>
                <a:cs typeface="Arial" panose="020B0604020202020204" pitchFamily="34" charset="0"/>
              </a:rPr>
              <a:t>The comfortably immobilized patient should be instructed to </a:t>
            </a:r>
            <a:r>
              <a:rPr lang="en-US" sz="2400" b="0" i="0" dirty="0">
                <a:solidFill>
                  <a:srgbClr val="FF0000"/>
                </a:solidFill>
                <a:effectLst/>
                <a:latin typeface="Arial" panose="020B0604020202020204" pitchFamily="34" charset="0"/>
                <a:cs typeface="Arial" panose="020B0604020202020204" pitchFamily="34" charset="0"/>
              </a:rPr>
              <a:t>breath regularly </a:t>
            </a:r>
            <a:r>
              <a:rPr lang="en-US" sz="2400" b="0" i="0" dirty="0">
                <a:solidFill>
                  <a:srgbClr val="1F1F1F"/>
                </a:solidFill>
                <a:effectLst/>
                <a:latin typeface="Arial" panose="020B0604020202020204" pitchFamily="34" charset="0"/>
                <a:cs typeface="Arial" panose="020B0604020202020204" pitchFamily="34" charset="0"/>
              </a:rPr>
              <a:t>and </a:t>
            </a:r>
            <a:r>
              <a:rPr lang="en-US" sz="2400" b="0" i="0" dirty="0">
                <a:solidFill>
                  <a:srgbClr val="00B0F0"/>
                </a:solidFill>
                <a:effectLst/>
                <a:latin typeface="Arial" panose="020B0604020202020204" pitchFamily="34" charset="0"/>
                <a:cs typeface="Arial" panose="020B0604020202020204" pitchFamily="34" charset="0"/>
              </a:rPr>
              <a:t>not too deep </a:t>
            </a:r>
            <a:r>
              <a:rPr lang="en-US" sz="2400" b="0" i="0" dirty="0">
                <a:solidFill>
                  <a:srgbClr val="1F1F1F"/>
                </a:solidFill>
                <a:effectLst/>
                <a:latin typeface="Arial" panose="020B0604020202020204" pitchFamily="34" charset="0"/>
                <a:cs typeface="Arial" panose="020B0604020202020204" pitchFamily="34" charset="0"/>
              </a:rPr>
              <a:t>and, whenever possible, with an open mouth during image acquisition (as swallowing is not possible with an open mouth)</a:t>
            </a:r>
          </a:p>
          <a:p>
            <a:pPr algn="l">
              <a:buFont typeface="Arial" panose="020B0604020202020204" pitchFamily="34" charset="0"/>
              <a:buChar char="•"/>
            </a:pPr>
            <a:r>
              <a:rPr lang="en-US" sz="2400" dirty="0">
                <a:solidFill>
                  <a:srgbClr val="1F1F1F"/>
                </a:solidFill>
                <a:latin typeface="Arial" panose="020B0604020202020204" pitchFamily="34" charset="0"/>
                <a:cs typeface="Arial" panose="020B0604020202020204" pitchFamily="34" charset="0"/>
              </a:rPr>
              <a:t>T</a:t>
            </a:r>
            <a:r>
              <a:rPr lang="en-US" sz="2400" b="0" i="0" dirty="0">
                <a:solidFill>
                  <a:srgbClr val="1F1F1F"/>
                </a:solidFill>
                <a:effectLst/>
                <a:latin typeface="Arial" panose="020B0604020202020204" pitchFamily="34" charset="0"/>
                <a:cs typeface="Arial" panose="020B0604020202020204" pitchFamily="34" charset="0"/>
              </a:rPr>
              <a:t>he patient should </a:t>
            </a:r>
            <a:r>
              <a:rPr lang="en-US" sz="2400" b="0" i="0" dirty="0">
                <a:solidFill>
                  <a:srgbClr val="FF0000"/>
                </a:solidFill>
                <a:effectLst/>
                <a:latin typeface="Arial" panose="020B0604020202020204" pitchFamily="34" charset="0"/>
                <a:cs typeface="Arial" panose="020B0604020202020204" pitchFamily="34" charset="0"/>
              </a:rPr>
              <a:t>clear the throat </a:t>
            </a:r>
            <a:r>
              <a:rPr lang="en-US" sz="2400" b="0" i="0" dirty="0">
                <a:solidFill>
                  <a:srgbClr val="1F1F1F"/>
                </a:solidFill>
                <a:effectLst/>
                <a:latin typeface="Arial" panose="020B0604020202020204" pitchFamily="34" charset="0"/>
                <a:cs typeface="Arial" panose="020B0604020202020204" pitchFamily="34" charset="0"/>
              </a:rPr>
              <a:t>between sequences (to avoid coughing during image acquisition)</a:t>
            </a:r>
          </a:p>
          <a:p>
            <a:pPr algn="l">
              <a:buFont typeface="Arial" panose="020B0604020202020204" pitchFamily="34" charset="0"/>
              <a:buChar char="•"/>
            </a:pPr>
            <a:r>
              <a:rPr lang="en-US" sz="2400" b="0" i="0" dirty="0">
                <a:solidFill>
                  <a:srgbClr val="1F1F1F"/>
                </a:solidFill>
                <a:effectLst/>
                <a:latin typeface="Arial" panose="020B0604020202020204" pitchFamily="34" charset="0"/>
                <a:cs typeface="Arial" panose="020B0604020202020204" pitchFamily="34" charset="0"/>
              </a:rPr>
              <a:t>Axial images should be strictly parallel to the plane of the </a:t>
            </a:r>
            <a:r>
              <a:rPr lang="en-US" sz="2400" b="0" i="0" dirty="0">
                <a:solidFill>
                  <a:srgbClr val="FF0000"/>
                </a:solidFill>
                <a:effectLst/>
                <a:latin typeface="Arial" panose="020B0604020202020204" pitchFamily="34" charset="0"/>
                <a:cs typeface="Arial" panose="020B0604020202020204" pitchFamily="34" charset="0"/>
              </a:rPr>
              <a:t>true vocal cords </a:t>
            </a:r>
            <a:r>
              <a:rPr lang="en-US" sz="2400" b="0" i="0" dirty="0">
                <a:solidFill>
                  <a:srgbClr val="1F1F1F"/>
                </a:solidFill>
                <a:effectLst/>
                <a:latin typeface="Arial" panose="020B0604020202020204" pitchFamily="34" charset="0"/>
                <a:cs typeface="Arial" panose="020B0604020202020204" pitchFamily="34" charset="0"/>
              </a:rPr>
              <a:t>(based on sagittal and coronal localizers)</a:t>
            </a:r>
          </a:p>
          <a:p>
            <a:pPr algn="l">
              <a:buFont typeface="Arial" panose="020B0604020202020204" pitchFamily="34" charset="0"/>
              <a:buChar char="•"/>
            </a:pPr>
            <a:r>
              <a:rPr lang="en-US" sz="2400" b="0" i="0" u="none" strike="noStrike" dirty="0">
                <a:solidFill>
                  <a:srgbClr val="1F1F1F"/>
                </a:solidFill>
                <a:effectLst/>
                <a:latin typeface="Arial" panose="020B0604020202020204" pitchFamily="34" charset="0"/>
                <a:cs typeface="Arial" panose="020B0604020202020204" pitchFamily="34" charset="0"/>
              </a:rPr>
              <a:t>The smallest possible field of view should be chosen (dependent on neck morphotype, 16 × 18 cm – 18 × 20 cm) and an acquisition matrix of 350 to 512 × 450 to 512 should be used</a:t>
            </a:r>
            <a:endParaRPr lang="en-US" sz="2400" b="0" i="0" dirty="0">
              <a:solidFill>
                <a:srgbClr val="1F1F1F"/>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400" dirty="0">
                <a:solidFill>
                  <a:srgbClr val="1F1F1F"/>
                </a:solidFill>
                <a:latin typeface="Arial" panose="020B0604020202020204" pitchFamily="34" charset="0"/>
                <a:cs typeface="Arial" panose="020B0604020202020204" pitchFamily="34" charset="0"/>
              </a:rPr>
              <a:t>Valsalva therapy for pyriform sinus </a:t>
            </a:r>
            <a:r>
              <a:rPr lang="en-US" sz="2400" dirty="0" err="1">
                <a:solidFill>
                  <a:srgbClr val="1F1F1F"/>
                </a:solidFill>
                <a:latin typeface="Arial" panose="020B0604020202020204" pitchFamily="34" charset="0"/>
                <a:cs typeface="Arial" panose="020B0604020202020204" pitchFamily="34" charset="0"/>
              </a:rPr>
              <a:t>acquization</a:t>
            </a:r>
            <a:r>
              <a:rPr lang="en-US" sz="2400" dirty="0">
                <a:solidFill>
                  <a:srgbClr val="1F1F1F"/>
                </a:solidFill>
                <a:latin typeface="Arial" panose="020B0604020202020204" pitchFamily="34" charset="0"/>
                <a:cs typeface="Arial" panose="020B0604020202020204" pitchFamily="34" charset="0"/>
              </a:rPr>
              <a:t>. </a:t>
            </a:r>
            <a:endParaRPr lang="en-US" sz="2400" b="0" i="0" dirty="0">
              <a:solidFill>
                <a:srgbClr val="1F1F1F"/>
              </a:solidFill>
              <a:effectLst/>
              <a:latin typeface="Arial" panose="020B0604020202020204" pitchFamily="34" charset="0"/>
              <a:cs typeface="Arial" panose="020B0604020202020204" pitchFamily="34" charset="0"/>
            </a:endParaRPr>
          </a:p>
          <a:p>
            <a:endParaRPr lang="en-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276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D25E-60F1-42E8-D4A2-F915F44C12C0}"/>
              </a:ext>
            </a:extLst>
          </p:cNvPr>
          <p:cNvSpPr>
            <a:spLocks noGrp="1"/>
          </p:cNvSpPr>
          <p:nvPr>
            <p:ph type="title"/>
          </p:nvPr>
        </p:nvSpPr>
        <p:spPr/>
        <p:txBody>
          <a:bodyPr/>
          <a:lstStyle/>
          <a:p>
            <a:pPr algn="ctr"/>
            <a:r>
              <a:rPr lang="en-VN" sz="4400" dirty="0">
                <a:latin typeface="Arial" panose="020B0604020202020204" pitchFamily="34" charset="0"/>
                <a:cs typeface="Arial" panose="020B0604020202020204" pitchFamily="34" charset="0"/>
              </a:rPr>
              <a:t>CT protocols</a:t>
            </a:r>
            <a:endParaRPr lang="en-VN" dirty="0"/>
          </a:p>
        </p:txBody>
      </p:sp>
      <p:sp>
        <p:nvSpPr>
          <p:cNvPr id="3" name="Content Placeholder 2">
            <a:extLst>
              <a:ext uri="{FF2B5EF4-FFF2-40B4-BE49-F238E27FC236}">
                <a16:creationId xmlns:a16="http://schemas.microsoft.com/office/drawing/2014/main" id="{03685326-1287-85C3-2E1F-9C937596587B}"/>
              </a:ext>
            </a:extLst>
          </p:cNvPr>
          <p:cNvSpPr>
            <a:spLocks noGrp="1"/>
          </p:cNvSpPr>
          <p:nvPr>
            <p:ph idx="1"/>
          </p:nvPr>
        </p:nvSpPr>
        <p:spPr>
          <a:xfrm>
            <a:off x="838200" y="1825625"/>
            <a:ext cx="6119813" cy="4351338"/>
          </a:xfrm>
        </p:spPr>
        <p:txBody>
          <a:bodyPr>
            <a:normAutofit/>
          </a:bodyPr>
          <a:lstStyle/>
          <a:p>
            <a:r>
              <a:rPr lang="en-US" sz="2400" dirty="0" err="1">
                <a:effectLst/>
                <a:latin typeface="Arial" panose="020B0604020202020204" pitchFamily="34" charset="0"/>
                <a:cs typeface="Arial" panose="020B0604020202020204" pitchFamily="34" charset="0"/>
              </a:rPr>
              <a:t>Định</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khu</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từ</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nền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sọ</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đến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quai</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động</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mạch</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chủ</a:t>
            </a:r>
            <a:endParaRPr lang="en-US" sz="2400" dirty="0">
              <a:effectLst/>
              <a:latin typeface="Arial" panose="020B0604020202020204" pitchFamily="34" charset="0"/>
              <a:cs typeface="Arial" panose="020B0604020202020204" pitchFamily="34" charset="0"/>
            </a:endParaRPr>
          </a:p>
          <a:p>
            <a:r>
              <a:rPr lang="en-US" sz="2400" dirty="0" err="1">
                <a:effectLst/>
                <a:latin typeface="Arial" panose="020B0604020202020204" pitchFamily="34" charset="0"/>
                <a:cs typeface="Arial" panose="020B0604020202020204" pitchFamily="34" charset="0"/>
              </a:rPr>
              <a:t>Liều</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lượng</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thuốc</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cản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quang</a:t>
            </a:r>
            <a:r>
              <a:rPr lang="en-US" sz="2400" dirty="0">
                <a:effectLst/>
                <a:latin typeface="Arial" panose="020B0604020202020204" pitchFamily="34" charset="0"/>
                <a:cs typeface="Arial" panose="020B0604020202020204" pitchFamily="34" charset="0"/>
              </a:rPr>
              <a:t>: 50ml</a:t>
            </a:r>
          </a:p>
          <a:p>
            <a:r>
              <a:rPr lang="en-US" sz="2400" dirty="0" err="1">
                <a:latin typeface="Arial" panose="020B0604020202020204" pitchFamily="34" charset="0"/>
                <a:cs typeface="Arial" panose="020B0604020202020204" pitchFamily="34" charset="0"/>
              </a:rPr>
              <a:t>Nước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muối</a:t>
            </a:r>
            <a:r>
              <a:rPr lang="en-US" sz="2400" dirty="0">
                <a:latin typeface="Arial" panose="020B0604020202020204" pitchFamily="34" charset="0"/>
                <a:cs typeface="Arial" panose="020B0604020202020204" pitchFamily="34" charset="0"/>
              </a:rPr>
              <a:t>: 30ml</a:t>
            </a:r>
          </a:p>
          <a:p>
            <a:r>
              <a:rPr lang="en-US" sz="2400" dirty="0" err="1">
                <a:latin typeface="Arial" panose="020B0604020202020204" pitchFamily="34" charset="0"/>
                <a:cs typeface="Arial" panose="020B0604020202020204" pitchFamily="34" charset="0"/>
              </a:rPr>
              <a:t>Tốc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tiêm</a:t>
            </a:r>
            <a:r>
              <a:rPr lang="en-US" sz="2400" dirty="0">
                <a:latin typeface="Arial" panose="020B0604020202020204" pitchFamily="34" charset="0"/>
                <a:cs typeface="Arial" panose="020B0604020202020204" pitchFamily="34" charset="0"/>
              </a:rPr>
              <a:t> 3.5ml/s</a:t>
            </a:r>
          </a:p>
          <a:p>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tĩnh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mạch</a:t>
            </a:r>
            <a:r>
              <a:rPr lang="en-US" sz="2400" dirty="0">
                <a:latin typeface="Arial" panose="020B0604020202020204" pitchFamily="34" charset="0"/>
                <a:cs typeface="Arial" panose="020B0604020202020204" pitchFamily="34" charset="0"/>
              </a:rPr>
              <a:t> ( 35-40s): </a:t>
            </a:r>
            <a:r>
              <a:rPr lang="en-US" sz="2400" dirty="0" err="1">
                <a:latin typeface="Arial" panose="020B0604020202020204" pitchFamily="34" charset="0"/>
                <a:cs typeface="Arial" panose="020B0604020202020204" pitchFamily="34" charset="0"/>
              </a:rPr>
              <a:t>đánh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xâm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lấn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xâm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lấn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ĐM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TM</a:t>
            </a:r>
          </a:p>
          <a:p>
            <a:pPr marL="0" indent="0">
              <a:buNone/>
            </a:pPr>
            <a:endParaRPr lang="en-VN" sz="2400" dirty="0">
              <a:latin typeface="Arial" panose="020B0604020202020204" pitchFamily="34" charset="0"/>
              <a:cs typeface="Arial" panose="020B0604020202020204" pitchFamily="34" charset="0"/>
            </a:endParaRPr>
          </a:p>
          <a:p>
            <a:endParaRPr lang="en-VN" sz="2400" dirty="0"/>
          </a:p>
        </p:txBody>
      </p:sp>
      <p:pic>
        <p:nvPicPr>
          <p:cNvPr id="5" name="Content Placeholder 4">
            <a:extLst>
              <a:ext uri="{FF2B5EF4-FFF2-40B4-BE49-F238E27FC236}">
                <a16:creationId xmlns:a16="http://schemas.microsoft.com/office/drawing/2014/main" id="{12CD8B64-3542-9F36-18DD-4AE255D8D2BE}"/>
              </a:ext>
            </a:extLst>
          </p:cNvPr>
          <p:cNvPicPr>
            <a:picLocks noChangeAspect="1"/>
          </p:cNvPicPr>
          <p:nvPr/>
        </p:nvPicPr>
        <p:blipFill>
          <a:blip r:embed="rId3"/>
          <a:stretch>
            <a:fillRect/>
          </a:stretch>
        </p:blipFill>
        <p:spPr>
          <a:xfrm>
            <a:off x="7145010" y="1690688"/>
            <a:ext cx="4481485" cy="4351759"/>
          </a:xfrm>
          <a:prstGeom prst="rect">
            <a:avLst/>
          </a:prstGeom>
        </p:spPr>
      </p:pic>
    </p:spTree>
    <p:extLst>
      <p:ext uri="{BB962C8B-B14F-4D97-AF65-F5344CB8AC3E}">
        <p14:creationId xmlns:p14="http://schemas.microsoft.com/office/powerpoint/2010/main" val="1002179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2BB520-7493-081B-6AC5-0F0DC4266870}"/>
              </a:ext>
            </a:extLst>
          </p:cNvPr>
          <p:cNvSpPr>
            <a:spLocks noGrp="1"/>
          </p:cNvSpPr>
          <p:nvPr>
            <p:ph type="title"/>
          </p:nvPr>
        </p:nvSpPr>
        <p:spPr>
          <a:xfrm>
            <a:off x="630936" y="651803"/>
            <a:ext cx="4818888" cy="1481328"/>
          </a:xfrm>
        </p:spPr>
        <p:txBody>
          <a:bodyPr anchor="b">
            <a:normAutofit/>
          </a:bodyPr>
          <a:lstStyle/>
          <a:p>
            <a:r>
              <a:rPr lang="en-VN" sz="5400">
                <a:latin typeface="Arial" panose="020B0604020202020204" pitchFamily="34" charset="0"/>
                <a:cs typeface="Arial" panose="020B0604020202020204" pitchFamily="34" charset="0"/>
              </a:rPr>
              <a:t>MRI protocols</a:t>
            </a:r>
          </a:p>
        </p:txBody>
      </p:sp>
      <p:sp>
        <p:nvSpPr>
          <p:cNvPr id="2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C30937B-5C4E-A31A-ED57-D7C7DC4F3EDD}"/>
              </a:ext>
            </a:extLst>
          </p:cNvPr>
          <p:cNvSpPr>
            <a:spLocks noGrp="1"/>
          </p:cNvSpPr>
          <p:nvPr>
            <p:ph idx="1"/>
          </p:nvPr>
        </p:nvSpPr>
        <p:spPr>
          <a:xfrm>
            <a:off x="630936" y="2660904"/>
            <a:ext cx="4818888" cy="3547872"/>
          </a:xfrm>
        </p:spPr>
        <p:txBody>
          <a:bodyPr anchor="t">
            <a:normAutofit/>
          </a:bodyPr>
          <a:lstStyle/>
          <a:p>
            <a:endParaRPr lang="en-US" sz="2200" dirty="0"/>
          </a:p>
        </p:txBody>
      </p:sp>
      <p:pic>
        <p:nvPicPr>
          <p:cNvPr id="4" name="Content Placeholder 4">
            <a:extLst>
              <a:ext uri="{FF2B5EF4-FFF2-40B4-BE49-F238E27FC236}">
                <a16:creationId xmlns:a16="http://schemas.microsoft.com/office/drawing/2014/main" id="{3978BDA6-B78E-81F2-83E6-449BB6EC08AF}"/>
              </a:ext>
            </a:extLst>
          </p:cNvPr>
          <p:cNvPicPr>
            <a:picLocks noChangeAspect="1"/>
          </p:cNvPicPr>
          <p:nvPr/>
        </p:nvPicPr>
        <p:blipFill>
          <a:blip r:embed="rId3"/>
          <a:stretch>
            <a:fillRect/>
          </a:stretch>
        </p:blipFill>
        <p:spPr>
          <a:xfrm>
            <a:off x="5665072" y="921434"/>
            <a:ext cx="5257113" cy="5577840"/>
          </a:xfrm>
          <a:prstGeom prst="rect">
            <a:avLst/>
          </a:prstGeom>
        </p:spPr>
      </p:pic>
    </p:spTree>
    <p:extLst>
      <p:ext uri="{BB962C8B-B14F-4D97-AF65-F5344CB8AC3E}">
        <p14:creationId xmlns:p14="http://schemas.microsoft.com/office/powerpoint/2010/main" val="1342055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24DD8-CDD4-5439-4E69-32CC30440D93}"/>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Key anatomic consideration</a:t>
            </a:r>
            <a:endParaRPr lang="en-VN" dirty="0">
              <a:latin typeface="Arial" panose="020B0604020202020204" pitchFamily="34" charset="0"/>
              <a:cs typeface="Arial" panose="020B0604020202020204" pitchFamily="34" charset="0"/>
            </a:endParaRPr>
          </a:p>
        </p:txBody>
      </p:sp>
      <p:pic>
        <p:nvPicPr>
          <p:cNvPr id="4" name="Content Placeholder 4" descr="A diagram of the structure of the throat&#10;&#10;Description automatically generated">
            <a:extLst>
              <a:ext uri="{FF2B5EF4-FFF2-40B4-BE49-F238E27FC236}">
                <a16:creationId xmlns:a16="http://schemas.microsoft.com/office/drawing/2014/main" id="{B39975B3-6AC3-BB00-4C3E-B68C4A600BED}"/>
              </a:ext>
            </a:extLst>
          </p:cNvPr>
          <p:cNvPicPr>
            <a:picLocks noGrp="1" noChangeAspect="1"/>
          </p:cNvPicPr>
          <p:nvPr>
            <p:ph idx="1"/>
          </p:nvPr>
        </p:nvPicPr>
        <p:blipFill>
          <a:blip r:embed="rId3"/>
          <a:stretch>
            <a:fillRect/>
          </a:stretch>
        </p:blipFill>
        <p:spPr>
          <a:xfrm>
            <a:off x="1194594" y="1690688"/>
            <a:ext cx="4333371" cy="4333371"/>
          </a:xfrm>
          <a:prstGeom prst="rect">
            <a:avLst/>
          </a:prstGeom>
        </p:spPr>
      </p:pic>
      <p:pic>
        <p:nvPicPr>
          <p:cNvPr id="5" name="Content Placeholder 4" descr="A diagram of the human body&#10;&#10;Description automatically generated">
            <a:extLst>
              <a:ext uri="{FF2B5EF4-FFF2-40B4-BE49-F238E27FC236}">
                <a16:creationId xmlns:a16="http://schemas.microsoft.com/office/drawing/2014/main" id="{2C59A17C-761F-5D25-EC61-907A84ED8693}"/>
              </a:ext>
            </a:extLst>
          </p:cNvPr>
          <p:cNvPicPr>
            <a:picLocks noChangeAspect="1"/>
          </p:cNvPicPr>
          <p:nvPr/>
        </p:nvPicPr>
        <p:blipFill>
          <a:blip r:embed="rId4"/>
          <a:stretch>
            <a:fillRect/>
          </a:stretch>
        </p:blipFill>
        <p:spPr>
          <a:xfrm>
            <a:off x="6466647" y="1573931"/>
            <a:ext cx="5105223" cy="4702178"/>
          </a:xfrm>
          <a:prstGeom prst="rect">
            <a:avLst/>
          </a:prstGeom>
        </p:spPr>
      </p:pic>
    </p:spTree>
    <p:extLst>
      <p:ext uri="{BB962C8B-B14F-4D97-AF65-F5344CB8AC3E}">
        <p14:creationId xmlns:p14="http://schemas.microsoft.com/office/powerpoint/2010/main" val="1766429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3950-8D4F-B433-EAD7-250091ABE81C}"/>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Key anatomic consideration</a:t>
            </a:r>
            <a:endParaRPr lang="en-VN" dirty="0"/>
          </a:p>
        </p:txBody>
      </p:sp>
      <p:pic>
        <p:nvPicPr>
          <p:cNvPr id="9" name="Content Placeholder 8" descr="A close-up of an x-ray&#10;&#10;Description automatically generated">
            <a:extLst>
              <a:ext uri="{FF2B5EF4-FFF2-40B4-BE49-F238E27FC236}">
                <a16:creationId xmlns:a16="http://schemas.microsoft.com/office/drawing/2014/main" id="{73335D03-B615-7A01-49B0-F5ACFBFAD743}"/>
              </a:ext>
            </a:extLst>
          </p:cNvPr>
          <p:cNvPicPr>
            <a:picLocks noGrp="1" noChangeAspect="1"/>
          </p:cNvPicPr>
          <p:nvPr>
            <p:ph idx="1"/>
          </p:nvPr>
        </p:nvPicPr>
        <p:blipFill>
          <a:blip r:embed="rId3"/>
          <a:stretch>
            <a:fillRect/>
          </a:stretch>
        </p:blipFill>
        <p:spPr>
          <a:xfrm>
            <a:off x="1363920" y="1825625"/>
            <a:ext cx="9464160" cy="4351338"/>
          </a:xfrm>
        </p:spPr>
      </p:pic>
    </p:spTree>
    <p:extLst>
      <p:ext uri="{BB962C8B-B14F-4D97-AF65-F5344CB8AC3E}">
        <p14:creationId xmlns:p14="http://schemas.microsoft.com/office/powerpoint/2010/main" val="2891991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256D-5758-C809-1F50-ED01CD49DA45}"/>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Key anatomic consideration</a:t>
            </a:r>
            <a:endParaRPr lang="en-VN" dirty="0"/>
          </a:p>
        </p:txBody>
      </p:sp>
      <p:pic>
        <p:nvPicPr>
          <p:cNvPr id="9" name="Content Placeholder 8" descr="Close-up of a scan&#10;&#10;Description automatically generated">
            <a:extLst>
              <a:ext uri="{FF2B5EF4-FFF2-40B4-BE49-F238E27FC236}">
                <a16:creationId xmlns:a16="http://schemas.microsoft.com/office/drawing/2014/main" id="{0007DCED-6BCE-BB7D-6577-F5D2A8D1739B}"/>
              </a:ext>
            </a:extLst>
          </p:cNvPr>
          <p:cNvPicPr>
            <a:picLocks noGrp="1" noChangeAspect="1"/>
          </p:cNvPicPr>
          <p:nvPr>
            <p:ph idx="1"/>
          </p:nvPr>
        </p:nvPicPr>
        <p:blipFill>
          <a:blip r:embed="rId3"/>
          <a:stretch>
            <a:fillRect/>
          </a:stretch>
        </p:blipFill>
        <p:spPr>
          <a:xfrm>
            <a:off x="1582048" y="1825625"/>
            <a:ext cx="9027904" cy="4351338"/>
          </a:xfrm>
        </p:spPr>
      </p:pic>
    </p:spTree>
    <p:extLst>
      <p:ext uri="{BB962C8B-B14F-4D97-AF65-F5344CB8AC3E}">
        <p14:creationId xmlns:p14="http://schemas.microsoft.com/office/powerpoint/2010/main" val="3324563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1004</TotalTime>
  <Words>5848</Words>
  <Application>Microsoft Macintosh PowerPoint</Application>
  <PresentationFormat>Widescreen</PresentationFormat>
  <Paragraphs>200</Paragraphs>
  <Slides>35</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-apple-system</vt:lpstr>
      <vt:lpstr>Aptos</vt:lpstr>
      <vt:lpstr>Aptos Display</vt:lpstr>
      <vt:lpstr>Arial</vt:lpstr>
      <vt:lpstr>Arial</vt:lpstr>
      <vt:lpstr>Cambria</vt:lpstr>
      <vt:lpstr>ElsevierGulliver</vt:lpstr>
      <vt:lpstr>HelveticaNeue</vt:lpstr>
      <vt:lpstr>PtgxjlJhrgphTimesLTStd-Roman</vt:lpstr>
      <vt:lpstr>Wingdings</vt:lpstr>
      <vt:lpstr>Office Theme</vt:lpstr>
      <vt:lpstr> Imaging reminders and updates on Laryngeal Cancer </vt:lpstr>
      <vt:lpstr>Background</vt:lpstr>
      <vt:lpstr>PowerPoint Presentation</vt:lpstr>
      <vt:lpstr>Imaging technique and protocols</vt:lpstr>
      <vt:lpstr>CT protocols</vt:lpstr>
      <vt:lpstr>MRI protocols</vt:lpstr>
      <vt:lpstr>Key anatomic consideration</vt:lpstr>
      <vt:lpstr>Key anatomic consideration</vt:lpstr>
      <vt:lpstr>Key anatomic consideration</vt:lpstr>
      <vt:lpstr>Key anatomic consideration</vt:lpstr>
      <vt:lpstr>Key anatomic consideration</vt:lpstr>
      <vt:lpstr>Key anatomic consideration</vt:lpstr>
      <vt:lpstr>Key anatomic consideration</vt:lpstr>
      <vt:lpstr>Paraglottic space</vt:lpstr>
      <vt:lpstr>Paraglottic space</vt:lpstr>
      <vt:lpstr>PowerPoint Presentation</vt:lpstr>
      <vt:lpstr>PowerPoint Presentation</vt:lpstr>
      <vt:lpstr>PowerPoint Presentation</vt:lpstr>
      <vt:lpstr>PowerPoint Presentation</vt:lpstr>
      <vt:lpstr>PowerPoint Presentation</vt:lpstr>
      <vt:lpstr>Pre-epiglottic space</vt:lpstr>
      <vt:lpstr>Pre-epiglottic space</vt:lpstr>
      <vt:lpstr>PowerPoint Presentation</vt:lpstr>
      <vt:lpstr>Laryngeal cartilages </vt:lpstr>
      <vt:lpstr>Laryngeal cartilages </vt:lpstr>
      <vt:lpstr>PowerPoint Presentation</vt:lpstr>
      <vt:lpstr>Laryngeal cartilages </vt:lpstr>
      <vt:lpstr>Imaging criteria for cartilage invasion</vt:lpstr>
      <vt:lpstr>PowerPoint Presentation</vt:lpstr>
      <vt:lpstr>PowerPoint Presentation</vt:lpstr>
      <vt:lpstr>PowerPoint Presentation</vt:lpstr>
      <vt:lpstr>PowerPoint Presentation</vt:lpstr>
      <vt:lpstr>PowerPoint Presentation</vt:lpstr>
      <vt:lpstr>References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Nga Đoàn Thị</dc:creator>
  <cp:lastModifiedBy>Nga Đoàn Thị</cp:lastModifiedBy>
  <cp:revision>3</cp:revision>
  <dcterms:created xsi:type="dcterms:W3CDTF">2024-06-30T03:16:05Z</dcterms:created>
  <dcterms:modified xsi:type="dcterms:W3CDTF">2024-07-10T16:19:43Z</dcterms:modified>
</cp:coreProperties>
</file>