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0"/>
  </p:notesMasterIdLst>
  <p:sldIdLst>
    <p:sldId id="260" r:id="rId3"/>
    <p:sldId id="349" r:id="rId4"/>
    <p:sldId id="374" r:id="rId5"/>
    <p:sldId id="408" r:id="rId6"/>
    <p:sldId id="409" r:id="rId7"/>
    <p:sldId id="410" r:id="rId8"/>
    <p:sldId id="406" r:id="rId9"/>
    <p:sldId id="396" r:id="rId10"/>
    <p:sldId id="411" r:id="rId11"/>
    <p:sldId id="397" r:id="rId12"/>
    <p:sldId id="415" r:id="rId13"/>
    <p:sldId id="416" r:id="rId14"/>
    <p:sldId id="352" r:id="rId15"/>
    <p:sldId id="417" r:id="rId16"/>
    <p:sldId id="418" r:id="rId17"/>
    <p:sldId id="414" r:id="rId18"/>
    <p:sldId id="419" r:id="rId19"/>
    <p:sldId id="420" r:id="rId20"/>
    <p:sldId id="421" r:id="rId21"/>
    <p:sldId id="402" r:id="rId22"/>
    <p:sldId id="422" r:id="rId23"/>
    <p:sldId id="424" r:id="rId24"/>
    <p:sldId id="426" r:id="rId25"/>
    <p:sldId id="427" r:id="rId26"/>
    <p:sldId id="428" r:id="rId27"/>
    <p:sldId id="429" r:id="rId28"/>
    <p:sldId id="430" r:id="rId29"/>
    <p:sldId id="438" r:id="rId30"/>
    <p:sldId id="439" r:id="rId31"/>
    <p:sldId id="431" r:id="rId32"/>
    <p:sldId id="432" r:id="rId33"/>
    <p:sldId id="433" r:id="rId34"/>
    <p:sldId id="423" r:id="rId35"/>
    <p:sldId id="434" r:id="rId36"/>
    <p:sldId id="435" r:id="rId37"/>
    <p:sldId id="437" r:id="rId38"/>
    <p:sldId id="40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FF0066"/>
    <a:srgbClr val="CC0099"/>
    <a:srgbClr val="000099"/>
    <a:srgbClr val="27D92B"/>
    <a:srgbClr val="09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9928" autoAdjust="0"/>
  </p:normalViewPr>
  <p:slideViewPr>
    <p:cSldViewPr>
      <p:cViewPr varScale="1">
        <p:scale>
          <a:sx n="112" d="100"/>
          <a:sy n="112" d="100"/>
        </p:scale>
        <p:origin x="1893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692F-FA8B-4837-9F5E-DC66A038DCB6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436F-B92D-41BE-AE62-DE86D79C6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436F-B92D-41BE-AE62-DE86D79C6E1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9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6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7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5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5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2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3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7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0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9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4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A0008-B473-4895-8EC3-E41C01F06ADF}" type="datetimeFigureOut">
              <a:rPr lang="en-US" smtClean="0">
                <a:solidFill>
                  <a:prstClr val="black"/>
                </a:solidFill>
              </a:rPr>
              <a:pPr/>
              <a:t>7/3/2024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876800"/>
            <a:ext cx="9144000" cy="200747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52400" y="4038600"/>
            <a:ext cx="9144000" cy="136525"/>
          </a:xfrm>
          <a:prstGeom prst="rect">
            <a:avLst/>
          </a:prstGeom>
        </p:spPr>
        <p:txBody>
          <a:bodyPr/>
          <a:lstStyle/>
          <a:p>
            <a:fld id="{F7E4FAD2-272F-4F23-A6EC-151A1500EED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477000"/>
            <a:ext cx="9144000" cy="38099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197162"/>
            <a:ext cx="9144000" cy="184805"/>
          </a:xfrm>
          <a:prstGeom prst="rect">
            <a:avLst/>
          </a:prstGeom>
          <a:gradFill flip="none" rotWithShape="1">
            <a:gsLst>
              <a:gs pos="0">
                <a:srgbClr val="E20000">
                  <a:shade val="30000"/>
                  <a:satMod val="115000"/>
                </a:srgbClr>
              </a:gs>
              <a:gs pos="50000">
                <a:srgbClr val="E20000">
                  <a:shade val="67500"/>
                  <a:satMod val="115000"/>
                </a:srgbClr>
              </a:gs>
              <a:gs pos="100000">
                <a:srgbClr val="E2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u="none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</a:t>
            </a:r>
            <a:endParaRPr lang="en-US" sz="4200" dirty="0">
              <a:solidFill>
                <a:srgbClr val="09509F"/>
              </a:solidFill>
            </a:endParaRPr>
          </a:p>
        </p:txBody>
      </p:sp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13" cstate="print"/>
          <a:srcRect l="15329" t="9981" r="7110" b="17766"/>
          <a:stretch/>
        </p:blipFill>
        <p:spPr>
          <a:xfrm>
            <a:off x="457200" y="228600"/>
            <a:ext cx="1303222" cy="990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228600" y="11708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BỆNH</a:t>
            </a:r>
            <a:r>
              <a:rPr lang="en-US" sz="1200" b="1" baseline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VIỆN ĐH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HÀ NỘI</a:t>
            </a:r>
          </a:p>
        </p:txBody>
      </p:sp>
    </p:spTree>
    <p:extLst>
      <p:ext uri="{BB962C8B-B14F-4D97-AF65-F5344CB8AC3E}">
        <p14:creationId xmlns:p14="http://schemas.microsoft.com/office/powerpoint/2010/main" val="18788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13" cstate="print"/>
          <a:srcRect l="15329" t="9981" r="7110" b="17766"/>
          <a:stretch/>
        </p:blipFill>
        <p:spPr>
          <a:xfrm>
            <a:off x="304800" y="533400"/>
            <a:ext cx="1704212" cy="1295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76400" y="888711"/>
            <a:ext cx="3043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BỆNH VIỆN ĐẠI HỌC Y HÀ NỘI</a:t>
            </a:r>
          </a:p>
          <a:p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HANOI MEDICAL UNIVERSITY HOSPITAL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628" y="5029200"/>
            <a:ext cx="9146628" cy="1828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751992"/>
            <a:ext cx="9180786" cy="184805"/>
          </a:xfrm>
          <a:prstGeom prst="rect">
            <a:avLst/>
          </a:prstGeom>
          <a:gradFill flip="none" rotWithShape="1">
            <a:gsLst>
              <a:gs pos="0">
                <a:srgbClr val="E20000">
                  <a:shade val="30000"/>
                  <a:satMod val="115000"/>
                </a:srgbClr>
              </a:gs>
              <a:gs pos="50000">
                <a:srgbClr val="E20000">
                  <a:shade val="67500"/>
                  <a:satMod val="115000"/>
                </a:srgbClr>
              </a:gs>
              <a:gs pos="100000">
                <a:srgbClr val="E2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600200" y="1371600"/>
            <a:ext cx="6400800" cy="45720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7063"/>
            <a:ext cx="16033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199" y="2677180"/>
            <a:ext cx="5526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31533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VAGINAL FITULAS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r"/>
            <a:endParaRPr lang="en-US" sz="1400" b="1" dirty="0">
              <a:solidFill>
                <a:srgbClr val="FF0000"/>
              </a:solidFill>
            </a:endParaRPr>
          </a:p>
          <a:p>
            <a:pPr algn="r"/>
            <a:endParaRPr lang="en-US" sz="1400" b="1" dirty="0">
              <a:solidFill>
                <a:srgbClr val="FF0000"/>
              </a:solidFill>
            </a:endParaRPr>
          </a:p>
          <a:p>
            <a:pPr algn="r"/>
            <a:r>
              <a:rPr lang="en-US" sz="1400" b="1" dirty="0">
                <a:solidFill>
                  <a:srgbClr val="0000CC"/>
                </a:solidFill>
              </a:rPr>
              <a:t>BS </a:t>
            </a:r>
            <a:r>
              <a:rPr lang="en-US" sz="1400" b="1" dirty="0" err="1">
                <a:solidFill>
                  <a:srgbClr val="0000CC"/>
                </a:solidFill>
              </a:rPr>
              <a:t>Trình</a:t>
            </a:r>
            <a:r>
              <a:rPr lang="en-US" sz="1400" b="1" dirty="0">
                <a:solidFill>
                  <a:srgbClr val="0000CC"/>
                </a:solidFill>
              </a:rPr>
              <a:t> – TT CĐHA </a:t>
            </a:r>
            <a:r>
              <a:rPr lang="en-US" sz="1400" b="1" dirty="0" err="1">
                <a:solidFill>
                  <a:srgbClr val="0000CC"/>
                </a:solidFill>
              </a:rPr>
              <a:t>và</a:t>
            </a:r>
            <a:r>
              <a:rPr lang="en-US" sz="1400" b="1" dirty="0">
                <a:solidFill>
                  <a:srgbClr val="0000CC"/>
                </a:solidFill>
              </a:rPr>
              <a:t> CTĐQ BV ĐH Y HÀ NỘI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6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599" y="1524000"/>
            <a:ext cx="8738755" cy="439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Mặc dù có độ phân giải tương phản thấp hơn so với MRI, nhiều bệnh nhân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d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ò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tiêu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hóa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–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âm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đạo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 ban đầu được thăm khám bằng 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LVT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như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50" dirty="0">
                <a:solidFill>
                  <a:srgbClr val="081C36"/>
                </a:solidFill>
                <a:latin typeface="+mj-lt"/>
              </a:rPr>
              <a:t>1 -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các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triệu chứng bụng cấp tính</a:t>
            </a:r>
            <a:endParaRPr lang="en-US" sz="1250" b="0" i="0" dirty="0">
              <a:solidFill>
                <a:srgbClr val="081C36"/>
              </a:solidFill>
              <a:effectLst/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2 - k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hi MRI không có sẵn,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hoặc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chống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chỉ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định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chụp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MRI (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kim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lọai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gây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nhiễu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,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 máy tạo nhịp tim hoặc các thiết bị khác không an toàn với MRI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3 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- 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ở phụ nữ cao tuổi hoặc bệnh nặng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hoặc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không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hợp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tác</a:t>
            </a:r>
            <a:endParaRPr lang="en-US" sz="1250" b="0" i="0" dirty="0">
              <a:solidFill>
                <a:srgbClr val="081C36"/>
              </a:solidFill>
              <a:effectLst/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4 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- 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trong giai đoạn hậu phẫu sớm và các trường hợp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nghi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ngờ khác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cần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có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thuốc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cản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quang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 trong lòng ruột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hoặc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tiết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niệu</a:t>
            </a:r>
            <a:r>
              <a:rPr lang="vi-VN" sz="1250" b="0" i="0" dirty="0">
                <a:solidFill>
                  <a:srgbClr val="081C36"/>
                </a:solidFill>
                <a:effectLst/>
                <a:latin typeface="+mj-lt"/>
              </a:rPr>
              <a:t>. </a:t>
            </a:r>
            <a:endParaRPr lang="en-US" sz="1250" b="0" i="0" dirty="0">
              <a:solidFill>
                <a:srgbClr val="081C36"/>
              </a:solidFill>
              <a:effectLst/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Đối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với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dò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âm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đạo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tiêu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hóa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thụt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thuốc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cản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quang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vào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ống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hậu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môn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trực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en-US" sz="1250" b="0" i="0" dirty="0" err="1">
                <a:solidFill>
                  <a:srgbClr val="081C36"/>
                </a:solidFill>
                <a:effectLst/>
                <a:latin typeface="+mj-lt"/>
              </a:rPr>
              <a:t>tràng</a:t>
            </a:r>
            <a:r>
              <a:rPr lang="en-US" sz="1250" b="0" i="0" dirty="0">
                <a:solidFill>
                  <a:srgbClr val="081C36"/>
                </a:solidFill>
                <a:effectLst/>
                <a:latin typeface="+mj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Đối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với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dò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âm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đạo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tiết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niệu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lớn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chụp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CT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thận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tiết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niệu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với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thì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bài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xuất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nước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tiểu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,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thay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đổi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tư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thế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bệnh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nhân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đủ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chẩn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đoán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50" dirty="0" err="1">
                <a:solidFill>
                  <a:srgbClr val="081C36"/>
                </a:solidFill>
                <a:latin typeface="+mj-lt"/>
              </a:rPr>
              <a:t>Nhưng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một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số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trường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hợp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đường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dò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nhỏ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,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áp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lực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bàng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quang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không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đủ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bỏ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sót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, do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đặt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sonde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bơm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thuốc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vào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bàng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quang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.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Một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số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kĩ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thuật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như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: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đặt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tăm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bông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hoặc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bơm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Gel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siêu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âm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(100ml-180ml)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vào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âm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đạo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có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thể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áp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dụng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khi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chụp</a:t>
            </a:r>
            <a:r>
              <a:rPr lang="en-US" sz="1250" dirty="0">
                <a:latin typeface="+mj-lt"/>
              </a:rPr>
              <a:t> CLVT HTN </a:t>
            </a:r>
            <a:r>
              <a:rPr lang="en-US" sz="1250" dirty="0" err="1">
                <a:latin typeface="+mj-lt"/>
              </a:rPr>
              <a:t>có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thuốc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hoặc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bơm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thuốc</a:t>
            </a:r>
            <a:r>
              <a:rPr lang="en-US" sz="1250" dirty="0">
                <a:latin typeface="+mj-lt"/>
              </a:rPr>
              <a:t> qua </a:t>
            </a:r>
            <a:r>
              <a:rPr lang="en-US" sz="1250" dirty="0" err="1">
                <a:latin typeface="+mj-lt"/>
              </a:rPr>
              <a:t>sonde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bàng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quang</a:t>
            </a:r>
            <a:r>
              <a:rPr lang="vi-VN" sz="1250" dirty="0">
                <a:latin typeface="+mj-lt"/>
              </a:rPr>
              <a:t>.</a:t>
            </a:r>
            <a:r>
              <a:rPr lang="en-US" sz="1250" dirty="0">
                <a:latin typeface="+mj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50" dirty="0" err="1">
                <a:latin typeface="+mj-lt"/>
              </a:rPr>
              <a:t>Một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số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trường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hợp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đặc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biệt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có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thể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kết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hợp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cả</a:t>
            </a:r>
            <a:r>
              <a:rPr lang="en-US" sz="1250" dirty="0">
                <a:latin typeface="+mj-lt"/>
              </a:rPr>
              <a:t> </a:t>
            </a:r>
            <a:r>
              <a:rPr lang="en-US" sz="1250" dirty="0" err="1">
                <a:latin typeface="+mj-lt"/>
              </a:rPr>
              <a:t>hai</a:t>
            </a:r>
            <a:r>
              <a:rPr lang="en-US" sz="1250" dirty="0">
                <a:latin typeface="+mj-lt"/>
              </a:rPr>
              <a:t>.</a:t>
            </a:r>
            <a:r>
              <a:rPr lang="vi-VN" sz="1250" dirty="0">
                <a:latin typeface="+mj-lt"/>
              </a:rPr>
              <a:t> </a:t>
            </a:r>
            <a:endParaRPr lang="en-US" sz="125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50" dirty="0" err="1">
                <a:solidFill>
                  <a:srgbClr val="081C36"/>
                </a:solidFill>
                <a:latin typeface="+mj-lt"/>
              </a:rPr>
              <a:t>Tái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tạo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MIP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để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xác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đinh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đường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 </a:t>
            </a:r>
            <a:r>
              <a:rPr lang="en-US" sz="1250" dirty="0" err="1">
                <a:solidFill>
                  <a:srgbClr val="081C36"/>
                </a:solidFill>
                <a:latin typeface="+mj-lt"/>
              </a:rPr>
              <a:t>dò</a:t>
            </a:r>
            <a:r>
              <a:rPr lang="en-US" sz="1250" dirty="0">
                <a:solidFill>
                  <a:srgbClr val="081C36"/>
                </a:solidFill>
                <a:latin typeface="+mj-lt"/>
              </a:rPr>
              <a:t>.</a:t>
            </a:r>
            <a:endParaRPr lang="en-US" sz="125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6858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CLVT </a:t>
            </a:r>
            <a:r>
              <a:rPr lang="en-US" sz="2000" b="1" dirty="0" err="1">
                <a:solidFill>
                  <a:prstClr val="black"/>
                </a:solidFill>
              </a:rPr>
              <a:t>dò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âm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đạo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84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76C927-583C-9299-4C2E-0B7678585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572514"/>
            <a:ext cx="8229600" cy="40662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533400" y="5634335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Hình</a:t>
            </a:r>
            <a:r>
              <a:rPr lang="en-US" sz="1200" i="1" dirty="0"/>
              <a:t> 3: CT </a:t>
            </a:r>
            <a:r>
              <a:rPr lang="en-US" sz="1200" i="1" dirty="0" err="1"/>
              <a:t>với</a:t>
            </a:r>
            <a:r>
              <a:rPr lang="en-US" sz="1200" i="1" dirty="0"/>
              <a:t> </a:t>
            </a:r>
            <a:r>
              <a:rPr lang="en-US" sz="1200" i="1" dirty="0" err="1"/>
              <a:t>thuốc</a:t>
            </a:r>
            <a:r>
              <a:rPr lang="en-US" sz="1200" i="1" dirty="0"/>
              <a:t> </a:t>
            </a:r>
            <a:r>
              <a:rPr lang="en-US" sz="1200" i="1" dirty="0" err="1"/>
              <a:t>cản</a:t>
            </a:r>
            <a:r>
              <a:rPr lang="en-US" sz="1200" i="1" dirty="0"/>
              <a:t> </a:t>
            </a:r>
            <a:r>
              <a:rPr lang="en-US" sz="1200" i="1" dirty="0" err="1"/>
              <a:t>quang</a:t>
            </a:r>
            <a:r>
              <a:rPr lang="en-US" sz="1200" i="1" dirty="0"/>
              <a:t> </a:t>
            </a:r>
            <a:r>
              <a:rPr lang="en-US" sz="1200" i="1" dirty="0" err="1"/>
              <a:t>bơm</a:t>
            </a:r>
            <a:r>
              <a:rPr lang="en-US" sz="1200" i="1" dirty="0"/>
              <a:t> qua sonde </a:t>
            </a:r>
            <a:r>
              <a:rPr lang="en-US" sz="1200" i="1" dirty="0" err="1"/>
              <a:t>hậu</a:t>
            </a:r>
            <a:r>
              <a:rPr lang="en-US" sz="1200" i="1" dirty="0"/>
              <a:t> </a:t>
            </a:r>
            <a:r>
              <a:rPr lang="en-US" sz="1200" i="1" dirty="0" err="1"/>
              <a:t>môn</a:t>
            </a:r>
            <a:r>
              <a:rPr lang="en-US" sz="1200" i="1" dirty="0"/>
              <a:t>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thấy</a:t>
            </a:r>
            <a:r>
              <a:rPr lang="en-US" sz="1200" i="1" dirty="0"/>
              <a:t> </a:t>
            </a:r>
            <a:r>
              <a:rPr lang="en-US" sz="1200" i="1" dirty="0" err="1"/>
              <a:t>đường</a:t>
            </a:r>
            <a:r>
              <a:rPr lang="en-US" sz="1200" i="1" dirty="0"/>
              <a:t> </a:t>
            </a:r>
            <a:r>
              <a:rPr lang="en-US" sz="1200" i="1" dirty="0" err="1"/>
              <a:t>dò</a:t>
            </a:r>
            <a:r>
              <a:rPr lang="en-US" sz="1200" i="1" dirty="0"/>
              <a:t> </a:t>
            </a:r>
            <a:r>
              <a:rPr lang="en-US" sz="1200" i="1" dirty="0" err="1"/>
              <a:t>sau</a:t>
            </a:r>
            <a:r>
              <a:rPr lang="en-US" sz="1200" i="1" dirty="0"/>
              <a:t> </a:t>
            </a:r>
            <a:r>
              <a:rPr lang="en-US" sz="1200" i="1" dirty="0" err="1"/>
              <a:t>phẫu</a:t>
            </a:r>
            <a:r>
              <a:rPr lang="en-US" sz="1200" i="1" dirty="0"/>
              <a:t> </a:t>
            </a:r>
            <a:r>
              <a:rPr lang="en-US" sz="1200" i="1" dirty="0" err="1"/>
              <a:t>thuật</a:t>
            </a:r>
            <a:r>
              <a:rPr lang="en-US" sz="1200" i="1" dirty="0"/>
              <a:t> </a:t>
            </a:r>
            <a:r>
              <a:rPr lang="en-US" sz="1200" i="1" dirty="0" err="1"/>
              <a:t>cắt</a:t>
            </a:r>
            <a:r>
              <a:rPr lang="en-US" sz="1200" i="1" dirty="0"/>
              <a:t> u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thấp</a:t>
            </a:r>
            <a:endParaRPr lang="en-US" sz="1200" i="1" dirty="0"/>
          </a:p>
          <a:p>
            <a:r>
              <a:rPr lang="en-US" sz="1200" i="1" dirty="0" err="1"/>
              <a:t>Hình</a:t>
            </a:r>
            <a:r>
              <a:rPr lang="en-US" sz="1200" i="1" dirty="0"/>
              <a:t> </a:t>
            </a:r>
            <a:r>
              <a:rPr lang="en-US" sz="1200" i="1" dirty="0" err="1"/>
              <a:t>ảnh</a:t>
            </a:r>
            <a:r>
              <a:rPr lang="en-US" sz="1200" i="1" dirty="0"/>
              <a:t> </a:t>
            </a:r>
            <a:r>
              <a:rPr lang="en-US" sz="1200" i="1" dirty="0" err="1"/>
              <a:t>tái</a:t>
            </a:r>
            <a:r>
              <a:rPr lang="en-US" sz="1200" i="1" dirty="0"/>
              <a:t> </a:t>
            </a:r>
            <a:r>
              <a:rPr lang="en-US" sz="1200" i="1" dirty="0" err="1"/>
              <a:t>tạo</a:t>
            </a:r>
            <a:r>
              <a:rPr lang="en-US" sz="1200" i="1" dirty="0"/>
              <a:t> MIP (a, b) </a:t>
            </a:r>
            <a:r>
              <a:rPr lang="en-US" sz="1200" i="1" dirty="0" err="1"/>
              <a:t>cho</a:t>
            </a:r>
            <a:r>
              <a:rPr lang="en-US" sz="1200" i="1" dirty="0"/>
              <a:t> </a:t>
            </a:r>
            <a:r>
              <a:rPr lang="en-US" sz="1200" i="1" dirty="0" err="1"/>
              <a:t>thấy</a:t>
            </a:r>
            <a:r>
              <a:rPr lang="en-US" sz="1200" i="1" dirty="0"/>
              <a:t> </a:t>
            </a:r>
            <a:r>
              <a:rPr lang="en-US" sz="1200" i="1" dirty="0" err="1"/>
              <a:t>thuốc</a:t>
            </a:r>
            <a:r>
              <a:rPr lang="en-US" sz="1200" i="1" dirty="0"/>
              <a:t> </a:t>
            </a:r>
            <a:r>
              <a:rPr lang="en-US" sz="1200" i="1" dirty="0" err="1"/>
              <a:t>cản</a:t>
            </a:r>
            <a:r>
              <a:rPr lang="en-US" sz="1200" i="1" dirty="0"/>
              <a:t> </a:t>
            </a:r>
            <a:r>
              <a:rPr lang="en-US" sz="1200" i="1" dirty="0" err="1"/>
              <a:t>quang</a:t>
            </a:r>
            <a:r>
              <a:rPr lang="en-US" sz="1200" i="1" dirty="0"/>
              <a:t> </a:t>
            </a:r>
            <a:r>
              <a:rPr lang="en-US" sz="1200" i="1" dirty="0" err="1"/>
              <a:t>chảy</a:t>
            </a:r>
            <a:r>
              <a:rPr lang="en-US" sz="1200" i="1" dirty="0"/>
              <a:t> </a:t>
            </a:r>
            <a:r>
              <a:rPr lang="en-US" sz="1200" i="1" dirty="0" err="1"/>
              <a:t>từ</a:t>
            </a:r>
            <a:r>
              <a:rPr lang="en-US" sz="1200" i="1" dirty="0"/>
              <a:t> </a:t>
            </a:r>
            <a:r>
              <a:rPr lang="en-US" sz="1200" i="1" dirty="0" err="1"/>
              <a:t>mỏm</a:t>
            </a:r>
            <a:r>
              <a:rPr lang="en-US" sz="1200" i="1" dirty="0"/>
              <a:t> </a:t>
            </a:r>
            <a:r>
              <a:rPr lang="en-US" sz="1200" i="1" dirty="0" err="1"/>
              <a:t>cụt</a:t>
            </a:r>
            <a:r>
              <a:rPr lang="en-US" sz="1200" i="1" dirty="0"/>
              <a:t>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vào</a:t>
            </a:r>
            <a:r>
              <a:rPr lang="en-US" sz="1200" i="1" dirty="0"/>
              <a:t> </a:t>
            </a:r>
            <a:r>
              <a:rPr lang="en-US" sz="1200" i="1" dirty="0" err="1"/>
              <a:t>âm</a:t>
            </a:r>
            <a:r>
              <a:rPr lang="en-US" sz="1200" i="1" dirty="0"/>
              <a:t> </a:t>
            </a:r>
            <a:r>
              <a:rPr lang="en-US" sz="1200" i="1" dirty="0" err="1"/>
              <a:t>đạo</a:t>
            </a:r>
            <a:r>
              <a:rPr lang="en-US" sz="1200" i="1" dirty="0"/>
              <a:t>  (</a:t>
            </a:r>
            <a:r>
              <a:rPr lang="en-US" sz="1200" i="1" dirty="0" err="1"/>
              <a:t>Mũi</a:t>
            </a:r>
            <a:r>
              <a:rPr lang="en-US" sz="1200" i="1" dirty="0"/>
              <a:t> </a:t>
            </a:r>
            <a:r>
              <a:rPr lang="en-US" sz="1200" i="1" dirty="0" err="1"/>
              <a:t>tên</a:t>
            </a:r>
            <a:r>
              <a:rPr lang="en-US" sz="1200" i="1" dirty="0"/>
              <a:t>) qua </a:t>
            </a:r>
            <a:r>
              <a:rPr lang="en-US" sz="1200" i="1" dirty="0" err="1"/>
              <a:t>lỗ</a:t>
            </a:r>
            <a:r>
              <a:rPr lang="en-US" sz="1200" i="1" dirty="0"/>
              <a:t> </a:t>
            </a:r>
            <a:r>
              <a:rPr lang="en-US" sz="1200" i="1" dirty="0" err="1"/>
              <a:t>dò</a:t>
            </a:r>
            <a:r>
              <a:rPr lang="en-US" sz="1200" i="1" dirty="0"/>
              <a:t> (</a:t>
            </a:r>
            <a:r>
              <a:rPr lang="en-US" sz="1200" i="1" dirty="0" err="1"/>
              <a:t>mũi</a:t>
            </a:r>
            <a:r>
              <a:rPr lang="en-US" sz="1200" i="1" dirty="0"/>
              <a:t> </a:t>
            </a:r>
            <a:r>
              <a:rPr lang="en-US" sz="1200" i="1" dirty="0" err="1"/>
              <a:t>tên</a:t>
            </a:r>
            <a:r>
              <a:rPr lang="en-US" sz="1200" i="1" dirty="0"/>
              <a:t> </a:t>
            </a:r>
            <a:r>
              <a:rPr lang="en-US" sz="1200" i="1" dirty="0" err="1"/>
              <a:t>mảnh</a:t>
            </a:r>
            <a:r>
              <a:rPr lang="en-US" sz="12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482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585291" y="4800600"/>
            <a:ext cx="80585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4: 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CT-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vaginography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 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ở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bệnh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nhân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ung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thư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bàng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quang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–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niệu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xâm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lấn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. Thành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bàng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quang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dày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 CT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trước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). Sau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bơm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cản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qua sonde  Foley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dày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trong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,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giúp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căng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phồng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ở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vòm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của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b)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đó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chất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cản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chảy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về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phía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trước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vào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bàng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C)</a:t>
            </a:r>
            <a:r>
              <a:rPr lang="en-US" sz="1000" i="1" dirty="0"/>
              <a:t> </a:t>
            </a:r>
            <a:br>
              <a:rPr lang="en-US" sz="1000" i="1" dirty="0"/>
            </a:br>
            <a:endParaRPr lang="en-US" sz="1000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5F3601-01C0-D91D-4E4C-0E62E3E5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500" y="1828800"/>
            <a:ext cx="8566047" cy="2819400"/>
          </a:xfrm>
        </p:spPr>
      </p:pic>
    </p:spTree>
    <p:extLst>
      <p:ext uri="{BB962C8B-B14F-4D97-AF65-F5344CB8AC3E}">
        <p14:creationId xmlns:p14="http://schemas.microsoft.com/office/powerpoint/2010/main" val="229182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9400" y="59863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81C36"/>
                </a:solidFill>
                <a:latin typeface="SegoeuiPc"/>
              </a:rPr>
              <a:t>Hình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ảnh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đường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b="1" dirty="0">
                <a:solidFill>
                  <a:srgbClr val="081C36"/>
                </a:solidFill>
                <a:latin typeface="SegoeuiPc"/>
              </a:rPr>
              <a:t>rò âm đạo-ruột </a:t>
            </a:r>
            <a:endParaRPr lang="en-US" b="1" dirty="0">
              <a:solidFill>
                <a:srgbClr val="081C36"/>
              </a:solidFill>
              <a:latin typeface="SegoeuiPc"/>
            </a:endParaRPr>
          </a:p>
          <a:p>
            <a:pPr lvl="0" algn="ctr"/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1524000"/>
            <a:ext cx="8357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1. </a:t>
            </a:r>
            <a:r>
              <a:rPr lang="vi-VN" sz="1400" b="1" i="1" dirty="0">
                <a:solidFill>
                  <a:srgbClr val="081C36"/>
                </a:solidFill>
                <a:effectLst/>
                <a:latin typeface="SegoeuiPc"/>
              </a:rPr>
              <a:t>Dấu hiệu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gián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tiếp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trên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CLVT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và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MRI</a:t>
            </a:r>
          </a:p>
          <a:p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**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Â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m đạo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(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nằm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giữa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bàng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quang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và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trực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tràng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)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bình thường là một cấu trúc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hình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chữ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H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trên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mặt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cắt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ngang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và dạng chữ J trên mặt cắt dọc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.</a:t>
            </a:r>
          </a:p>
          <a:p>
            <a:r>
              <a:rPr lang="en-US" sz="1400" dirty="0">
                <a:solidFill>
                  <a:srgbClr val="081C36"/>
                </a:solidFill>
                <a:latin typeface="SegoeuiPc"/>
              </a:rPr>
              <a:t>**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Cả trên CT và MRI,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nếu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giãn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bất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thường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khí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phân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bên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trong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là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dấu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nghi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ngờ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dò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âm đạo-ruột. Ngoài ra,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Nếu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âm đạo giãn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trong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lòng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chứa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dịch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đơn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thuần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thể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thấy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trong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cả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d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ò âm đạo-ruột và lỗ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d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ò nước tiểu.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**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Ngoài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ra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thể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thấy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viêm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phù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nề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dày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thành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ngấm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thuốc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sau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tiêm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(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thấy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rõ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hơn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trên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MRI so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với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CLVT.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183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447800" y="4953000"/>
            <a:ext cx="655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5: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Hai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BN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nữ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lớn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có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tiêu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hóa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do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xạ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trị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.</a:t>
            </a:r>
          </a:p>
          <a:p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A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nằm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mảnh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kết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trong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chứa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phân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khí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. </a:t>
            </a:r>
          </a:p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B: MRI T2W 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Sagittal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chỉ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ra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rộng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1cm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kết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nối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trực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tràng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  <a:endParaRPr lang="en-US" sz="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C235C-0748-21A0-7941-018F6AB2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781800" cy="32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52400" y="5281136"/>
            <a:ext cx="8915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6: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Dò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trực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tràng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phẫu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thuật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điều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trị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cắt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tử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cung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làm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thủng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bàng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đã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đặt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lưới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tạo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</a:p>
          <a:p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T2W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a,b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T1FS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cấu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trúc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chứa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dịch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mỏng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giữa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đoạn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xa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trực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tràng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1/3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),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ngấm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mạnh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).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Không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nhìn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rõ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lưới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vài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nhiễu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ảnh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nhỏ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góc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phải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cạnh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</a:t>
            </a:r>
            <a:r>
              <a:rPr lang="en-US" sz="1050" i="1" dirty="0"/>
              <a:t> </a:t>
            </a:r>
            <a:br>
              <a:rPr lang="en-US" sz="1050" i="1" dirty="0"/>
            </a:br>
            <a:endParaRPr lang="en-US" sz="5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D0B23-4256-86FA-3DC3-DF91FAAD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521"/>
            <a:ext cx="9144000" cy="31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9400" y="59863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81C36"/>
                </a:solidFill>
                <a:latin typeface="SegoeuiPc"/>
              </a:rPr>
              <a:t>Hình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ảnh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d</a:t>
            </a:r>
            <a:r>
              <a:rPr lang="vi-VN" b="1" dirty="0">
                <a:solidFill>
                  <a:srgbClr val="081C36"/>
                </a:solidFill>
                <a:latin typeface="SegoeuiPc"/>
              </a:rPr>
              <a:t>ò âm đạo-ruột </a:t>
            </a:r>
            <a:endParaRPr lang="en-US" b="1" dirty="0">
              <a:solidFill>
                <a:srgbClr val="081C36"/>
              </a:solidFill>
              <a:latin typeface="SegoeuiPc"/>
            </a:endParaRPr>
          </a:p>
          <a:p>
            <a:pPr lvl="0" algn="ctr"/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1524000"/>
            <a:ext cx="835775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Dấu hiệu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AD –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vi-VN" sz="1400" b="1" i="1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chụp CT và MRI </a:t>
            </a:r>
            <a:endParaRPr lang="en-US" sz="1400" b="1" i="1" dirty="0">
              <a:solidFill>
                <a:srgbClr val="081C3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err="1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200" dirty="0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ò âm đạo-ruột được biểu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âm đạo với đại tràng sigma, trực tràng hoặc hậu môn. </a:t>
            </a:r>
            <a:endParaRPr lang="en-US" sz="1200" b="0" i="0" dirty="0">
              <a:solidFill>
                <a:srgbClr val="081C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mặt phẳng dọc cả CT và MRI, âm đạo có thể được chia ra làm ba phần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trên (ở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âm đạo 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), giữa (ở mức độ </a:t>
            </a:r>
            <a:r>
              <a:rPr lang="en-US" sz="1200" dirty="0" err="1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200" dirty="0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 âm đạo 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bàng quang) và phần ba dưới (ở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mức niệu đạo).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Entero-VF có thể chứa phân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ình 5 và 6), khí hoặc chất lỏng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ình 9, 10 và 11).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Trên MRI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ác VF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ngắn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T2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(do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dịch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và thành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dịch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T1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, sau khi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mạnh tương ứng với mô hạt viêm (Hình 6, 7, 9 và 10).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ường rò mãn tính cho thấy tín hiệu giảm T2 dạng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và thường không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ác ổ áp-xe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hoang chứa chất lỏng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ần như nước tr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CT,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tín hiệu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T2 và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 khuếch tán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mủ,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(Hình 11)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69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2209800" y="5291888"/>
            <a:ext cx="487680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NjhfjfAdvTTaf7f9f4f.B"/>
              </a:rPr>
              <a:t> 7: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Viêm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ở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bệnh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nhân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72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mổ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hoàn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toàn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tử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cung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khối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u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.  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NjhfjfAdvTTaf7f9f4f.B"/>
              </a:rPr>
              <a:t>CLVT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có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u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tái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phát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(*) 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khí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trong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).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ảnh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T2W (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TqvmhmAdvTT99c4c969"/>
              </a:rPr>
              <a:t>b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, 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) and  T1fs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khối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u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lớn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(*),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mức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–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khí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-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dịch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trong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với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dày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sưng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nề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T2W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ngấm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. </a:t>
            </a:r>
            <a:r>
              <a:rPr lang="en-US" sz="105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05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chứa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dịch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thế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</a:t>
            </a:r>
            <a:br>
              <a:rPr lang="en-US" sz="900" i="1" dirty="0"/>
            </a:br>
            <a:endParaRPr lang="en-US" sz="3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F9D6-2AB0-3C2B-A936-A5E977E7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8051"/>
            <a:ext cx="5029200" cy="49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52400" y="49530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Fig. 9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phẫu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thuật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toàn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bộ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hồi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(IPAA) ở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bện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nhân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44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viêm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loét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chảy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máu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kết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túi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hồi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(*)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to)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  <a:br>
              <a:rPr lang="en-US" sz="1100" i="1" dirty="0"/>
            </a:br>
            <a:endParaRPr lang="en-US" sz="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1717C-F8E2-79A4-A4F4-2AB69652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353"/>
            <a:ext cx="9144000" cy="31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14300" y="5334000"/>
            <a:ext cx="89154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11:Hình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ảnh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theo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dõi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của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BN 40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tuổi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bị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Crohn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gây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viêm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quanh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ống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hậu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môn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nghiêm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NjhfjfAdvTTaf7f9f4f.B"/>
              </a:rPr>
              <a:t>trọng</a:t>
            </a:r>
            <a:endParaRPr lang="en-US" sz="1100" b="0" i="1" dirty="0">
              <a:solidFill>
                <a:srgbClr val="131413"/>
              </a:solidFill>
              <a:effectLst/>
              <a:latin typeface="NjhfjfAdvTTaf7f9f4f.B"/>
            </a:endParaRPr>
          </a:p>
          <a:p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MRI ban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đầu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-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chỉ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ra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ổ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apxe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ở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vách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ngăn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hậu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môn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đầu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a)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bắt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nguồn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từ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trực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tràng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–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giữa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mỏng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),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ngấm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mạnh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ở 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xung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T1fs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).</a:t>
            </a:r>
          </a:p>
          <a:p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Hai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năm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MRI (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-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f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chp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sự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phát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triển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của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bệnh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phức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tạp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hơn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như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: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hậu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môn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trực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tràng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lớn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hơn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các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mỏng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các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ổ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apxe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ở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cả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hai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cơ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nâng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hậu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môn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.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</a:t>
            </a:r>
            <a:r>
              <a:rPr lang="en-US" sz="1000" i="1" dirty="0"/>
              <a:t> </a:t>
            </a:r>
            <a:br>
              <a:rPr lang="en-US" sz="1000" i="1" dirty="0"/>
            </a:br>
            <a:endParaRPr lang="en-US" sz="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CDC86-C874-9DA9-3F03-9F1A0F7D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07" y="1447800"/>
            <a:ext cx="5791200" cy="37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360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Rò âm đạo (VF)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là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sự giao tiếp bất thường giữa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ÂĐ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và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phần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xa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OTH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hoặc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HTN.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Hiếm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gặp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nhưng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ảnh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hưởng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lớn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tới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BN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về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thể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chất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tinh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thần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, tình dục và xã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hội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81C36"/>
                </a:solidFill>
                <a:latin typeface="SegoeuiPc"/>
              </a:rPr>
              <a:t>C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hẩn đoán VF là một thách thức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cho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lâm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sàng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và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nội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soi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HM-TT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và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nội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sọi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HTN.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81C36"/>
                </a:solidFill>
                <a:latin typeface="SegoeuiPc"/>
              </a:rPr>
              <a:t>CDHA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vai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trò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quan trọng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trong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VF: (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chẩn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đoán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xác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đinh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vị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trí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rò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đường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và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liên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quan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…)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X-quang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siêu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hạn chế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trong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đánh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giá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VF,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ngày nay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được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thay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thế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bằng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CT và MRI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dirty="0">
                <a:solidFill>
                  <a:srgbClr val="081C36"/>
                </a:solidFill>
                <a:latin typeface="SegoeuiPc"/>
              </a:rPr>
              <a:t>VF được chia thành hai loại: rò tiêu hóa (entero-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VF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) hoặc rò tiết niệu (urinary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-VF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). </a:t>
            </a:r>
            <a:endParaRPr lang="en-US" sz="1400" dirty="0">
              <a:solidFill>
                <a:srgbClr val="081C36"/>
              </a:solidFill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dirty="0">
                <a:solidFill>
                  <a:srgbClr val="081C36"/>
                </a:solidFill>
                <a:latin typeface="SegoeuiPc"/>
              </a:rPr>
              <a:t>Ở các nước đang phát triển, VF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vẫn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 phổ biến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nguyên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nhân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thường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do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tắc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nghẽn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trong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khi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sinh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. </a:t>
            </a:r>
            <a:endParaRPr lang="en-US" sz="1400" dirty="0">
              <a:solidFill>
                <a:srgbClr val="081C36"/>
              </a:solidFill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dirty="0">
                <a:solidFill>
                  <a:srgbClr val="081C36"/>
                </a:solidFill>
                <a:latin typeface="SegoeuiPc"/>
              </a:rPr>
              <a:t>Ngược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lại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ở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Phương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Tây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, hơn 90% các trường hợp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VF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 hiện nay do biến chứng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do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điều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trị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(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xạ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trị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phẫu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thuật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)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. Tuy nhiên,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tổn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thương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VF sau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ph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ẫ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u thuật khá hiếm gặp so với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các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tổn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thương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bang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quang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(60-70%) và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quản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 (24-30%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)</a:t>
            </a:r>
            <a:r>
              <a:rPr lang="vi-VN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đơn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thuần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(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không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kèm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theo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tổn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thương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âm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đạo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).</a:t>
            </a: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vi-VN" sz="1400" b="0" i="0" dirty="0">
              <a:solidFill>
                <a:srgbClr val="081C36"/>
              </a:solidFill>
              <a:effectLst/>
              <a:latin typeface="SegoeuiP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047690"/>
            <a:ext cx="3227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ĐẠI CƯƠNG</a:t>
            </a:r>
          </a:p>
        </p:txBody>
      </p:sp>
    </p:spTree>
    <p:extLst>
      <p:ext uri="{BB962C8B-B14F-4D97-AF65-F5344CB8AC3E}">
        <p14:creationId xmlns:p14="http://schemas.microsoft.com/office/powerpoint/2010/main" val="18986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ò đại tràng âm đạo (colo-VF) liên quan đến viêm túi thừa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giữa mặt dưới của đại tràng sigma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giữa hoặc mặt bên trái của đỉnh âm 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 CLVT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sagital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coronal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xác định trong khoảng 60% các trường hợp.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ổ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áp xe có thể xen giữa hai cấu trúc này (Hình 12a).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Ở bệnh nhân lâm sàng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sự dính giữa thành dày của đại tràng sigma và đỉnh âm đạo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khí vào lòng âm đạo (Hình 12)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hẫu thuật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rò đại tràng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rò trực tràng cao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(high recto-VF) được thực hiện qua đường bụng để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bỏ đoạn đại tràng bệnh lý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1600" dirty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04769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/>
              <a:t>Rò đại tràng âm đạo (Colovaginal fistulas)</a:t>
            </a:r>
            <a:endParaRPr lang="en-US" sz="2000" dirty="0"/>
          </a:p>
          <a:p>
            <a:pPr lvl="0" algn="ctr"/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254702" y="4953000"/>
            <a:ext cx="68224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12: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Phẫu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thuật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đã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xác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nhận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ở BN 76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tiền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sử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tử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cung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. 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Trong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quá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trình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điều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trị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viêm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túi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thừa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cấp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NjhfjfAdvTTaf7f9f4f.B"/>
              </a:rPr>
              <a:t>tính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, 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CT (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chỉ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ra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ổ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apxe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nhỏ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(*)ở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vòm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lớn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gần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với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đại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tràng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sigma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dày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mất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điều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trị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bảo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tồn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TqvmhmAdvTT99c4c969"/>
              </a:rPr>
              <a:t>b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).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Vài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bóng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khí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nhỏ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trong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gốc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  <a:r>
              <a:rPr lang="en-US" sz="1100" i="1" dirty="0"/>
              <a:t> </a:t>
            </a:r>
            <a:br>
              <a:rPr lang="en-US" sz="1100" i="1" dirty="0"/>
            </a:br>
            <a:endParaRPr lang="en-US" sz="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3B0F4-3BE1-EE42-4D6F-C7EB6EB7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702" y="1491409"/>
            <a:ext cx="6962775" cy="34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trước và nằm trên hoặc gần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giữa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nhận biết trên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cắt sagittal của CT và MRI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kết nối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sau của âm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trươc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Ở bệnh nhân có VF sau phẫu thuật, CT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ễ dàng.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ùy thuộc vào vị trí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, nguyên nhân và đặc điểm của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iều trị phẫu thuật có thể bằng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bụng,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soi qua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soi qua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âm đạ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chèn một mô tự th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(như cơ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vật liệu sinh học như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keo dính fibrin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04769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Rò </a:t>
            </a:r>
            <a:r>
              <a:rPr lang="en-US" sz="2000" dirty="0" err="1">
                <a:latin typeface="+mj-lt"/>
              </a:rPr>
              <a:t>trực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tràng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âm đạo (</a:t>
            </a:r>
            <a:r>
              <a:rPr lang="en-US" sz="2000" dirty="0">
                <a:latin typeface="+mj-lt"/>
              </a:rPr>
              <a:t>Recto</a:t>
            </a:r>
            <a:r>
              <a:rPr lang="vi-VN" sz="2000" dirty="0">
                <a:latin typeface="+mj-lt"/>
              </a:rPr>
              <a:t>vaginal fistulas)</a:t>
            </a:r>
            <a:endParaRPr lang="en-US" sz="2000" dirty="0">
              <a:latin typeface="+mj-lt"/>
            </a:endParaRPr>
          </a:p>
          <a:p>
            <a:pPr lvl="0" algn="ctr"/>
            <a:endParaRPr lang="en-US" sz="20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4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447800" y="4953000"/>
            <a:ext cx="655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5: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Hai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BN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nữ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lớn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có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tiêu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hóa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do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xạ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trị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.</a:t>
            </a:r>
          </a:p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A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nằm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mảnh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kết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trong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chứa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phân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khí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). </a:t>
            </a:r>
          </a:p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B: MRI T2W 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Sagittal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chỉ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ra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rộng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1cm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kết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.</a:t>
            </a:r>
            <a:endParaRPr lang="en-US" sz="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C235C-0748-21A0-7941-018F6AB2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781800" cy="32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4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52400" y="4953000"/>
            <a:ext cx="89154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6: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phẫu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thuật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điều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trị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tử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cung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làm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thủng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bàng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quang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đã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đặt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lưới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.</a:t>
            </a:r>
          </a:p>
          <a:p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T2W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a,b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T1FS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>
                <a:solidFill>
                  <a:srgbClr val="131413"/>
                </a:solidFill>
                <a:latin typeface="TqvmhmAdvTT99c4c969"/>
              </a:rPr>
              <a:t>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cho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cấu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trúc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chứa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dịch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mỏng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đoạn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xa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1/3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),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thành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ngấm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mạnh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>
                <a:solidFill>
                  <a:srgbClr val="131413"/>
                </a:solidFill>
                <a:latin typeface="TqvmhmAdvTT99c4c969"/>
              </a:rPr>
              <a:t>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).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Không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nhìn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rõ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lưới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nhiễu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góc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phải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cạnh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C)</a:t>
            </a:r>
            <a:r>
              <a:rPr lang="en-US" sz="1100" i="1" dirty="0"/>
              <a:t> </a:t>
            </a:r>
            <a:br>
              <a:rPr lang="en-US" sz="1100" i="1" dirty="0"/>
            </a:br>
            <a:endParaRPr lang="en-US" sz="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D0B23-4256-86FA-3DC3-DF91FAAD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960"/>
            <a:ext cx="9144000" cy="31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76C927-583C-9299-4C2E-0B7678585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8229600" cy="40662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762000" y="5486400"/>
            <a:ext cx="792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Hình</a:t>
            </a:r>
            <a:r>
              <a:rPr lang="en-US" sz="1200" i="1" dirty="0"/>
              <a:t> 3: CT </a:t>
            </a:r>
            <a:r>
              <a:rPr lang="en-US" sz="1200" i="1" dirty="0" err="1"/>
              <a:t>với</a:t>
            </a:r>
            <a:r>
              <a:rPr lang="en-US" sz="1200" i="1" dirty="0"/>
              <a:t>  </a:t>
            </a:r>
            <a:r>
              <a:rPr lang="en-US" sz="1200" i="1" dirty="0" err="1"/>
              <a:t>thuốc</a:t>
            </a:r>
            <a:r>
              <a:rPr lang="en-US" sz="1200" i="1" dirty="0"/>
              <a:t> </a:t>
            </a:r>
            <a:r>
              <a:rPr lang="en-US" sz="1200" i="1" dirty="0" err="1"/>
              <a:t>cản</a:t>
            </a:r>
            <a:r>
              <a:rPr lang="en-US" sz="1200" i="1" dirty="0"/>
              <a:t> </a:t>
            </a:r>
            <a:r>
              <a:rPr lang="en-US" sz="1200" i="1" dirty="0" err="1"/>
              <a:t>quang</a:t>
            </a:r>
            <a:r>
              <a:rPr lang="en-US" sz="1200" i="1" dirty="0"/>
              <a:t> </a:t>
            </a:r>
            <a:r>
              <a:rPr lang="en-US" sz="1200" i="1" dirty="0" err="1"/>
              <a:t>bơm</a:t>
            </a:r>
            <a:r>
              <a:rPr lang="en-US" sz="1200" i="1" dirty="0"/>
              <a:t> qua sonde </a:t>
            </a:r>
            <a:r>
              <a:rPr lang="en-US" sz="1200" i="1" dirty="0" err="1"/>
              <a:t>hậu</a:t>
            </a:r>
            <a:r>
              <a:rPr lang="en-US" sz="1200" i="1" dirty="0"/>
              <a:t> </a:t>
            </a:r>
            <a:r>
              <a:rPr lang="en-US" sz="1200" i="1" dirty="0" err="1"/>
              <a:t>môn</a:t>
            </a:r>
            <a:r>
              <a:rPr lang="en-US" sz="1200" i="1" dirty="0"/>
              <a:t>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trong</a:t>
            </a:r>
            <a:r>
              <a:rPr lang="en-US" sz="1200" i="1" dirty="0"/>
              <a:t> </a:t>
            </a:r>
            <a:r>
              <a:rPr lang="en-US" sz="1200" i="1" dirty="0" err="1"/>
              <a:t>đường</a:t>
            </a:r>
            <a:r>
              <a:rPr lang="en-US" sz="1200" i="1" dirty="0"/>
              <a:t> </a:t>
            </a:r>
            <a:r>
              <a:rPr lang="en-US" sz="1200" i="1" dirty="0" err="1"/>
              <a:t>dò</a:t>
            </a:r>
            <a:r>
              <a:rPr lang="en-US" sz="1200" i="1" dirty="0"/>
              <a:t> </a:t>
            </a:r>
            <a:r>
              <a:rPr lang="en-US" sz="1200" i="1" dirty="0" err="1"/>
              <a:t>sau</a:t>
            </a:r>
            <a:r>
              <a:rPr lang="en-US" sz="1200" i="1" dirty="0"/>
              <a:t> </a:t>
            </a:r>
            <a:r>
              <a:rPr lang="en-US" sz="1200" i="1" dirty="0" err="1"/>
              <a:t>phẫu</a:t>
            </a:r>
            <a:r>
              <a:rPr lang="en-US" sz="1200" i="1" dirty="0"/>
              <a:t> </a:t>
            </a:r>
            <a:r>
              <a:rPr lang="en-US" sz="1200" i="1" dirty="0" err="1"/>
              <a:t>thuật</a:t>
            </a:r>
            <a:r>
              <a:rPr lang="en-US" sz="1200" i="1" dirty="0"/>
              <a:t> </a:t>
            </a:r>
            <a:r>
              <a:rPr lang="en-US" sz="1200" i="1" dirty="0" err="1"/>
              <a:t>cắt</a:t>
            </a:r>
            <a:r>
              <a:rPr lang="en-US" sz="1200" i="1" dirty="0"/>
              <a:t> u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thấp</a:t>
            </a:r>
            <a:r>
              <a:rPr lang="en-US" sz="1200" i="1" dirty="0"/>
              <a:t>:  </a:t>
            </a:r>
            <a:r>
              <a:rPr lang="en-US" sz="1200" i="1" dirty="0" err="1"/>
              <a:t>tái</a:t>
            </a:r>
            <a:r>
              <a:rPr lang="en-US" sz="1200" i="1" dirty="0"/>
              <a:t> </a:t>
            </a:r>
            <a:r>
              <a:rPr lang="en-US" sz="1200" i="1" dirty="0" err="1"/>
              <a:t>tạo</a:t>
            </a:r>
            <a:r>
              <a:rPr lang="en-US" sz="1200" i="1" dirty="0"/>
              <a:t> MIP (a, b) </a:t>
            </a:r>
            <a:r>
              <a:rPr lang="en-US" sz="1200" i="1" dirty="0" err="1"/>
              <a:t>cho</a:t>
            </a:r>
            <a:r>
              <a:rPr lang="en-US" sz="1200" i="1" dirty="0"/>
              <a:t> </a:t>
            </a:r>
            <a:r>
              <a:rPr lang="en-US" sz="1200" i="1" dirty="0" err="1"/>
              <a:t>thấy</a:t>
            </a:r>
            <a:r>
              <a:rPr lang="en-US" sz="1200" i="1" dirty="0"/>
              <a:t> </a:t>
            </a:r>
            <a:r>
              <a:rPr lang="en-US" sz="1200" i="1" dirty="0" err="1"/>
              <a:t>thuốc</a:t>
            </a:r>
            <a:r>
              <a:rPr lang="en-US" sz="1200" i="1" dirty="0"/>
              <a:t> </a:t>
            </a:r>
            <a:r>
              <a:rPr lang="en-US" sz="1200" i="1" dirty="0" err="1"/>
              <a:t>cản</a:t>
            </a:r>
            <a:r>
              <a:rPr lang="en-US" sz="1200" i="1" dirty="0"/>
              <a:t> </a:t>
            </a:r>
            <a:r>
              <a:rPr lang="en-US" sz="1200" i="1" dirty="0" err="1"/>
              <a:t>quang</a:t>
            </a:r>
            <a:r>
              <a:rPr lang="en-US" sz="1200" i="1" dirty="0"/>
              <a:t> </a:t>
            </a:r>
            <a:r>
              <a:rPr lang="en-US" sz="1200" i="1" dirty="0" err="1"/>
              <a:t>chảy</a:t>
            </a:r>
            <a:r>
              <a:rPr lang="en-US" sz="1200" i="1" dirty="0"/>
              <a:t> </a:t>
            </a:r>
            <a:r>
              <a:rPr lang="en-US" sz="1200" i="1" dirty="0" err="1"/>
              <a:t>từ</a:t>
            </a:r>
            <a:r>
              <a:rPr lang="en-US" sz="1200" i="1" dirty="0"/>
              <a:t> </a:t>
            </a:r>
            <a:r>
              <a:rPr lang="en-US" sz="1200" i="1" dirty="0" err="1"/>
              <a:t>mỏm</a:t>
            </a:r>
            <a:r>
              <a:rPr lang="en-US" sz="1200" i="1" dirty="0"/>
              <a:t> </a:t>
            </a:r>
            <a:r>
              <a:rPr lang="en-US" sz="1200" i="1" dirty="0" err="1"/>
              <a:t>cụt</a:t>
            </a:r>
            <a:r>
              <a:rPr lang="en-US" sz="1200" i="1" dirty="0"/>
              <a:t> </a:t>
            </a:r>
            <a:r>
              <a:rPr lang="en-US" sz="1200" i="1" dirty="0" err="1"/>
              <a:t>trực</a:t>
            </a:r>
            <a:r>
              <a:rPr lang="en-US" sz="1200" i="1" dirty="0"/>
              <a:t> </a:t>
            </a:r>
            <a:r>
              <a:rPr lang="en-US" sz="1200" i="1" dirty="0" err="1"/>
              <a:t>tràng</a:t>
            </a:r>
            <a:r>
              <a:rPr lang="en-US" sz="1200" i="1" dirty="0"/>
              <a:t> </a:t>
            </a:r>
            <a:r>
              <a:rPr lang="en-US" sz="1200" i="1" dirty="0" err="1"/>
              <a:t>vào</a:t>
            </a:r>
            <a:r>
              <a:rPr lang="en-US" sz="1200" i="1" dirty="0"/>
              <a:t> </a:t>
            </a:r>
            <a:r>
              <a:rPr lang="en-US" sz="1200" i="1" dirty="0" err="1"/>
              <a:t>âm</a:t>
            </a:r>
            <a:r>
              <a:rPr lang="en-US" sz="1200" i="1" dirty="0"/>
              <a:t> </a:t>
            </a:r>
            <a:r>
              <a:rPr lang="en-US" sz="1200" i="1" dirty="0" err="1"/>
              <a:t>đạo</a:t>
            </a:r>
            <a:r>
              <a:rPr lang="en-US" sz="1200" i="1" dirty="0"/>
              <a:t>  (</a:t>
            </a:r>
            <a:r>
              <a:rPr lang="en-US" sz="1200" i="1" dirty="0" err="1"/>
              <a:t>mũi</a:t>
            </a:r>
            <a:r>
              <a:rPr lang="en-US" sz="1200" i="1" dirty="0"/>
              <a:t> </a:t>
            </a:r>
            <a:r>
              <a:rPr lang="en-US" sz="1200" i="1" dirty="0" err="1"/>
              <a:t>tên</a:t>
            </a:r>
            <a:r>
              <a:rPr lang="en-US" sz="1200" i="1" dirty="0"/>
              <a:t>)  qua </a:t>
            </a:r>
            <a:r>
              <a:rPr lang="en-US" sz="1200" i="1" dirty="0" err="1"/>
              <a:t>lỗ</a:t>
            </a:r>
            <a:r>
              <a:rPr lang="en-US" sz="1200" i="1" dirty="0"/>
              <a:t> </a:t>
            </a:r>
            <a:r>
              <a:rPr lang="en-US" sz="1200" i="1" dirty="0" err="1"/>
              <a:t>dò</a:t>
            </a:r>
            <a:r>
              <a:rPr lang="en-US" sz="1200" i="1" dirty="0"/>
              <a:t> (</a:t>
            </a:r>
            <a:r>
              <a:rPr lang="en-US" sz="1200" i="1" dirty="0" err="1"/>
              <a:t>các</a:t>
            </a:r>
            <a:r>
              <a:rPr lang="en-US" sz="1200" i="1" dirty="0"/>
              <a:t> </a:t>
            </a:r>
            <a:r>
              <a:rPr lang="en-US" sz="1200" i="1" dirty="0" err="1"/>
              <a:t>mũi</a:t>
            </a:r>
            <a:r>
              <a:rPr lang="en-US" sz="1200" i="1" dirty="0"/>
              <a:t> </a:t>
            </a:r>
            <a:r>
              <a:rPr lang="en-US" sz="1200" i="1" dirty="0" err="1"/>
              <a:t>tên</a:t>
            </a:r>
            <a:r>
              <a:rPr lang="en-US" sz="1200" i="1" dirty="0"/>
              <a:t> </a:t>
            </a:r>
            <a:r>
              <a:rPr lang="en-US" sz="1200" i="1" dirty="0" err="1"/>
              <a:t>mỏng</a:t>
            </a:r>
            <a:r>
              <a:rPr lang="en-US" sz="12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9182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266700" y="5533564"/>
            <a:ext cx="8610600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7: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Viêm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ở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bệnh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nhân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72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mổ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hoàn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toàn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tử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cung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khối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u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. </a:t>
            </a:r>
          </a:p>
          <a:p>
            <a:r>
              <a:rPr lang="en-US" sz="1050" i="1" dirty="0">
                <a:solidFill>
                  <a:srgbClr val="131413"/>
                </a:solidFill>
                <a:latin typeface="NjhfjfAdvTTaf7f9f4f.B"/>
              </a:rPr>
              <a:t>CLVT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(</a:t>
            </a:r>
            <a:r>
              <a:rPr lang="en-US" sz="1050" i="1" dirty="0">
                <a:solidFill>
                  <a:srgbClr val="131413"/>
                </a:solidFill>
                <a:latin typeface="TqvmhmAdvTT99c4c969"/>
              </a:rPr>
              <a:t>a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có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u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tái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phát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(*) 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khí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trong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).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T2W (</a:t>
            </a:r>
            <a:r>
              <a:rPr lang="en-US" sz="1050" i="1" dirty="0">
                <a:solidFill>
                  <a:srgbClr val="131413"/>
                </a:solidFill>
                <a:latin typeface="TqvmhmAdvTT99c4c969"/>
              </a:rPr>
              <a:t>b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050" i="1" dirty="0">
                <a:solidFill>
                  <a:srgbClr val="131413"/>
                </a:solidFill>
                <a:latin typeface="TqvmhmAdvTT99c4c969"/>
              </a:rPr>
              <a:t>c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 and  T1fs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050" i="1" dirty="0">
                <a:solidFill>
                  <a:srgbClr val="131413"/>
                </a:solidFill>
                <a:latin typeface="TqvmhmAdvTT99c4c969"/>
              </a:rPr>
              <a:t>d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khối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u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lớn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(*),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mức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–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khí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-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dịch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trong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với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dày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thành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sưng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nề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T2W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ngấm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chứa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dịch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thế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05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050" i="1" dirty="0">
                <a:solidFill>
                  <a:srgbClr val="131413"/>
                </a:solidFill>
                <a:latin typeface="HctccfAdvTTb5929f4c"/>
              </a:rPr>
              <a:t>)</a:t>
            </a:r>
            <a:br>
              <a:rPr lang="en-US" sz="900" i="1" dirty="0"/>
            </a:br>
            <a:endParaRPr lang="en-US" sz="3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F9D6-2AB0-3C2B-A936-A5E977E7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32746"/>
            <a:ext cx="5029200" cy="49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4478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200" dirty="0">
                <a:latin typeface="+mj-lt"/>
              </a:rPr>
              <a:t>Các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dò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âm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đạo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hậu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</a:t>
            </a:r>
            <a:r>
              <a:rPr lang="en-US" sz="1200" dirty="0">
                <a:latin typeface="+mj-lt"/>
              </a:rPr>
              <a:t> ở </a:t>
            </a:r>
            <a:r>
              <a:rPr lang="en-US" sz="1200" dirty="0" err="1">
                <a:latin typeface="+mj-lt"/>
              </a:rPr>
              <a:t>dưới</a:t>
            </a:r>
            <a:r>
              <a:rPr lang="en-US" sz="1200" dirty="0">
                <a:latin typeface="+mj-lt"/>
              </a:rPr>
              <a:t> đ</a:t>
            </a:r>
            <a:r>
              <a:rPr lang="vi-VN" sz="1200" dirty="0">
                <a:latin typeface="+mj-lt"/>
              </a:rPr>
              <a:t>ường </a:t>
            </a:r>
            <a:r>
              <a:rPr lang="en-US" sz="1200" dirty="0" err="1">
                <a:latin typeface="+mj-lt"/>
              </a:rPr>
              <a:t>lược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và thường khó chẩn đoán trên hình ảnh, đặc biệt là ở phụ nữ gầy </a:t>
            </a:r>
            <a:r>
              <a:rPr lang="en-US" sz="1200" dirty="0">
                <a:latin typeface="+mj-lt"/>
              </a:rPr>
              <a:t>(do </a:t>
            </a:r>
            <a:r>
              <a:rPr lang="en-US" sz="1200" dirty="0" err="1">
                <a:latin typeface="+mj-lt"/>
              </a:rPr>
              <a:t>lớp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 mỡ giữa âm đạo và hậu môn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rất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mỏng</a:t>
            </a:r>
            <a:r>
              <a:rPr lang="en-US" sz="1200" dirty="0">
                <a:latin typeface="+mj-lt"/>
              </a:rPr>
              <a:t>)</a:t>
            </a:r>
            <a:r>
              <a:rPr lang="vi-VN" sz="1200" dirty="0">
                <a:latin typeface="+mj-lt"/>
              </a:rPr>
              <a:t>. </a:t>
            </a:r>
            <a:endParaRPr lang="en-US" sz="12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</a:rPr>
              <a:t>Trên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MRI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dò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là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một dải </a:t>
            </a:r>
            <a:r>
              <a:rPr lang="en-US" sz="1200" dirty="0" err="1">
                <a:latin typeface="+mj-lt"/>
              </a:rPr>
              <a:t>tăng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tín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hiệu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trên</a:t>
            </a:r>
            <a:r>
              <a:rPr lang="vi-VN" sz="1200" dirty="0">
                <a:latin typeface="+mj-lt"/>
              </a:rPr>
              <a:t> T2</a:t>
            </a:r>
            <a:r>
              <a:rPr lang="en-US" sz="1200" dirty="0">
                <a:latin typeface="+mj-lt"/>
              </a:rPr>
              <a:t> (</a:t>
            </a:r>
            <a:r>
              <a:rPr lang="en-US" sz="1200" dirty="0" err="1">
                <a:latin typeface="+mj-lt"/>
              </a:rPr>
              <a:t>nhìn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rõ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nhất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trên</a:t>
            </a:r>
            <a:r>
              <a:rPr lang="en-US" sz="1200" dirty="0">
                <a:latin typeface="+mj-lt"/>
              </a:rPr>
              <a:t> T2FS) </a:t>
            </a:r>
            <a:r>
              <a:rPr lang="vi-VN" sz="12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ở </a:t>
            </a:r>
            <a:r>
              <a:rPr lang="en-US" sz="1200" dirty="0" err="1">
                <a:latin typeface="+mj-lt"/>
              </a:rPr>
              <a:t>trên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giữa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hoặc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sát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giữa</a:t>
            </a:r>
            <a:r>
              <a:rPr lang="en-US" sz="1200" dirty="0">
                <a:latin typeface="+mj-lt"/>
              </a:rPr>
              <a:t>,</a:t>
            </a:r>
            <a:r>
              <a:rPr lang="vi-VN" sz="1200" dirty="0">
                <a:latin typeface="+mj-lt"/>
              </a:rPr>
              <a:t> vượt qua </a:t>
            </a:r>
            <a:r>
              <a:rPr lang="en-US" sz="1200" dirty="0" err="1">
                <a:latin typeface="+mj-lt"/>
              </a:rPr>
              <a:t>vách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mỏng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hậu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</a:t>
            </a:r>
            <a:r>
              <a:rPr lang="en-US" sz="1200" dirty="0">
                <a:latin typeface="+mj-lt"/>
              </a:rPr>
              <a:t> – </a:t>
            </a:r>
            <a:r>
              <a:rPr lang="en-US" sz="1200" dirty="0" err="1">
                <a:latin typeface="+mj-lt"/>
              </a:rPr>
              <a:t>âm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đạo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phía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trước</a:t>
            </a:r>
            <a:r>
              <a:rPr lang="en-US" sz="1200" dirty="0">
                <a:latin typeface="+mj-lt"/>
              </a:rPr>
              <a:t> (</a:t>
            </a:r>
            <a:r>
              <a:rPr lang="en-US" sz="1200" dirty="0" err="1">
                <a:latin typeface="+mj-lt"/>
              </a:rPr>
              <a:t>hì</a:t>
            </a:r>
            <a:r>
              <a:rPr lang="vi-VN" sz="1200" dirty="0">
                <a:latin typeface="+mj-lt"/>
              </a:rPr>
              <a:t>nh 9 và 10). </a:t>
            </a:r>
            <a:endParaRPr lang="en-US" sz="12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</a:rPr>
              <a:t>Mô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tả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vị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trí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do </a:t>
            </a:r>
            <a:r>
              <a:rPr lang="en-US" sz="1200" dirty="0" err="1">
                <a:latin typeface="+mj-lt"/>
              </a:rPr>
              <a:t>theo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"đồng hồ hậu môn“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như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dò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hậu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 trong đó âm đạo được đặt giữa 11 và 1 giờ, và khe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mông</a:t>
            </a:r>
            <a:r>
              <a:rPr lang="vi-VN" sz="1200" dirty="0">
                <a:latin typeface="+mj-lt"/>
              </a:rPr>
              <a:t> ở vị trí 6 giờ. </a:t>
            </a:r>
            <a:endParaRPr lang="en-US" sz="12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</a:rPr>
              <a:t>Với</a:t>
            </a:r>
            <a:r>
              <a:rPr lang="vi-VN" sz="1200" dirty="0">
                <a:latin typeface="+mj-lt"/>
              </a:rPr>
              <a:t> bệnh nhân </a:t>
            </a:r>
            <a:r>
              <a:rPr lang="en-US" sz="1200" dirty="0" err="1">
                <a:latin typeface="+mj-lt"/>
              </a:rPr>
              <a:t>bị</a:t>
            </a:r>
            <a:r>
              <a:rPr lang="en-US" sz="1200" dirty="0">
                <a:latin typeface="+mj-lt"/>
              </a:rPr>
              <a:t> Crohn,</a:t>
            </a:r>
            <a:r>
              <a:rPr lang="vi-VN" sz="1200" dirty="0">
                <a:latin typeface="+mj-lt"/>
              </a:rPr>
              <a:t> MRI </a:t>
            </a:r>
            <a:r>
              <a:rPr lang="en-US" sz="1200" dirty="0" err="1">
                <a:latin typeface="+mj-lt"/>
              </a:rPr>
              <a:t>ống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hậu môn có độ chính xác </a:t>
            </a:r>
            <a:r>
              <a:rPr lang="en-US" sz="1200" dirty="0">
                <a:latin typeface="+mj-lt"/>
              </a:rPr>
              <a:t>&gt;</a:t>
            </a:r>
            <a:r>
              <a:rPr lang="vi-VN" sz="1200" dirty="0">
                <a:latin typeface="+mj-lt"/>
              </a:rPr>
              <a:t>trên 90%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dò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hậu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</a:t>
            </a:r>
            <a:r>
              <a:rPr lang="en-US" sz="1200" dirty="0">
                <a:latin typeface="+mj-lt"/>
              </a:rPr>
              <a:t> – </a:t>
            </a:r>
            <a:r>
              <a:rPr lang="en-US" sz="1200" dirty="0" err="1">
                <a:latin typeface="+mj-lt"/>
              </a:rPr>
              <a:t>âm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đạo</a:t>
            </a:r>
            <a:r>
              <a:rPr lang="vi-VN" sz="1200" dirty="0">
                <a:latin typeface="+mj-lt"/>
              </a:rPr>
              <a:t>, mặc dù chúng thường ngắn, nhỏ và co lại</a:t>
            </a:r>
            <a:r>
              <a:rPr lang="en-US" sz="1200" dirty="0">
                <a:latin typeface="+mj-l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200" dirty="0">
                <a:latin typeface="+mj-lt"/>
              </a:rPr>
              <a:t>Bệnh nhân </a:t>
            </a:r>
            <a:r>
              <a:rPr lang="en-US" sz="1200" dirty="0">
                <a:latin typeface="+mj-lt"/>
              </a:rPr>
              <a:t>Crohn </a:t>
            </a:r>
            <a:r>
              <a:rPr lang="en-US" sz="1200" dirty="0" err="1">
                <a:latin typeface="+mj-lt"/>
              </a:rPr>
              <a:t>thường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có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viêm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quanh</a:t>
            </a:r>
            <a:r>
              <a:rPr lang="vi-VN" sz="1200" dirty="0">
                <a:latin typeface="+mj-lt"/>
              </a:rPr>
              <a:t> hậu môn phức tạp bao gồm</a:t>
            </a:r>
            <a:r>
              <a:rPr lang="en-US" sz="1200" dirty="0">
                <a:latin typeface="+mj-lt"/>
              </a:rPr>
              <a:t>: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dò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hậu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môn</a:t>
            </a:r>
            <a:r>
              <a:rPr lang="en-US" sz="1200" dirty="0">
                <a:latin typeface="+mj-lt"/>
              </a:rPr>
              <a:t> – </a:t>
            </a:r>
            <a:r>
              <a:rPr lang="en-US" sz="1200" dirty="0" err="1">
                <a:latin typeface="+mj-lt"/>
              </a:rPr>
              <a:t>âm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đạo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rộng</a:t>
            </a:r>
            <a:r>
              <a:rPr lang="vi-VN" sz="1200" dirty="0">
                <a:latin typeface="+mj-lt"/>
              </a:rPr>
              <a:t>,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nhiều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nhánh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và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có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apxe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hình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móng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ngựa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(Hình 11 và 13</a:t>
            </a:r>
            <a:r>
              <a:rPr lang="en-US" sz="1200" dirty="0">
                <a:latin typeface="+mj-lt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200" dirty="0">
                <a:latin typeface="+mj-lt"/>
              </a:rPr>
              <a:t>MRI </a:t>
            </a:r>
            <a:r>
              <a:rPr lang="en-US" sz="1200" dirty="0" err="1">
                <a:latin typeface="+mj-lt"/>
              </a:rPr>
              <a:t>giúp</a:t>
            </a:r>
            <a:r>
              <a:rPr lang="vi-VN" sz="1200" dirty="0">
                <a:latin typeface="+mj-lt"/>
              </a:rPr>
              <a:t> phát hiện u và </a:t>
            </a:r>
            <a:r>
              <a:rPr lang="en-US" sz="1200" dirty="0" err="1">
                <a:latin typeface="+mj-lt"/>
              </a:rPr>
              <a:t>đánh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giá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lại</a:t>
            </a:r>
            <a:r>
              <a:rPr lang="en-US" sz="1200" dirty="0">
                <a:latin typeface="+mj-lt"/>
              </a:rPr>
              <a:t> u </a:t>
            </a:r>
            <a:r>
              <a:rPr lang="en-US" sz="1200" dirty="0" err="1">
                <a:latin typeface="+mj-lt"/>
              </a:rPr>
              <a:t>sau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điều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trị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phẫu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thuật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hoặc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hóa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chất</a:t>
            </a:r>
            <a:r>
              <a:rPr lang="en-US" sz="1200" dirty="0">
                <a:latin typeface="+mj-lt"/>
              </a:rPr>
              <a:t> </a:t>
            </a:r>
            <a:r>
              <a:rPr lang="vi-VN" sz="1200" dirty="0">
                <a:latin typeface="+mj-lt"/>
              </a:rPr>
              <a:t>[39, 40].</a:t>
            </a:r>
            <a:endParaRPr lang="en-US"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04769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Rò </a:t>
            </a:r>
            <a:r>
              <a:rPr lang="en-US" sz="2000" dirty="0" err="1">
                <a:latin typeface="+mj-lt"/>
              </a:rPr>
              <a:t>hậu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môn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âm đạo (</a:t>
            </a:r>
            <a:r>
              <a:rPr lang="en-US" sz="2000" dirty="0">
                <a:latin typeface="+mj-lt"/>
              </a:rPr>
              <a:t>Ano</a:t>
            </a:r>
            <a:r>
              <a:rPr lang="vi-VN" sz="2000" dirty="0">
                <a:latin typeface="+mj-lt"/>
              </a:rPr>
              <a:t>vaginal fistulas)</a:t>
            </a:r>
          </a:p>
          <a:p>
            <a:pPr lvl="0" algn="ctr"/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2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52400" y="49530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131413"/>
                </a:solidFill>
                <a:effectLst/>
                <a:latin typeface="NjhfjfAdvTTaf7f9f4f.B"/>
              </a:rPr>
              <a:t>Fig. 9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phẫu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thuật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cắt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toàn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bộ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hồi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 (IPAA) ở </a:t>
            </a:r>
            <a:r>
              <a:rPr lang="en-US" sz="1400" b="0" i="1" dirty="0" err="1">
                <a:solidFill>
                  <a:srgbClr val="131413"/>
                </a:solidFill>
                <a:effectLst/>
                <a:latin typeface="HctccfAdvTTb5929f4c"/>
              </a:rPr>
              <a:t>bện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nhân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44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với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viêm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loét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chảy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máu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kết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nối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túi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hồi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(*)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HctccfAdvTTb5929f4c"/>
              </a:rPr>
              <a:t> to)</a:t>
            </a:r>
            <a:r>
              <a:rPr lang="en-US" sz="14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  <a:br>
              <a:rPr lang="en-US" sz="1100" i="1" dirty="0"/>
            </a:br>
            <a:endParaRPr lang="en-US" sz="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1717C-F8E2-79A4-A4F4-2AB69652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353"/>
            <a:ext cx="9144000" cy="31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52400" y="4953000"/>
            <a:ext cx="8915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10: MRI  ở BN 41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bị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Crohn’s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. a, b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nhìn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thấy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chứa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dịch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nằm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giữa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mỏng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vượt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qua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vách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ngăn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ở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ngang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mức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1/3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dưới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(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mũi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) </a:t>
            </a:r>
            <a:r>
              <a:rPr lang="en-US" sz="14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1400" i="1" dirty="0">
                <a:solidFill>
                  <a:srgbClr val="131413"/>
                </a:solidFill>
                <a:latin typeface="NjhfjfAdvTTaf7f9f4f.B"/>
              </a:rPr>
              <a:t>  sagittal (a) and FS axial (b) T2W c, 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20889" r="34125" b="37375"/>
          <a:stretch/>
        </p:blipFill>
        <p:spPr bwMode="auto">
          <a:xfrm>
            <a:off x="2362200" y="706822"/>
            <a:ext cx="4114800" cy="424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06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973E20-BB2E-FB88-A3EF-4486EDA08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52600"/>
            <a:ext cx="8229600" cy="3041022"/>
          </a:xfrm>
        </p:spPr>
      </p:pic>
    </p:spTree>
    <p:extLst>
      <p:ext uri="{BB962C8B-B14F-4D97-AF65-F5344CB8AC3E}">
        <p14:creationId xmlns:p14="http://schemas.microsoft.com/office/powerpoint/2010/main" val="279054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14300" y="5257800"/>
            <a:ext cx="89154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11:Hình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ảnh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theo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dõi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của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BN 40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bị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Crohn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gây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viêm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quanh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ống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nghiêm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trọng</a:t>
            </a:r>
            <a:endParaRPr lang="en-US" sz="1100" i="1" dirty="0">
              <a:solidFill>
                <a:srgbClr val="131413"/>
              </a:solidFill>
              <a:latin typeface="NjhfjfAdvTTaf7f9f4f.B"/>
            </a:endParaRPr>
          </a:p>
          <a:p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MRI ban </a:t>
            </a:r>
            <a:r>
              <a:rPr lang="en-US" sz="1100" i="1" dirty="0" err="1">
                <a:solidFill>
                  <a:srgbClr val="131413"/>
                </a:solidFill>
                <a:latin typeface="NjhfjfAdvTTaf7f9f4f.B"/>
              </a:rPr>
              <a:t>đầu</a:t>
            </a:r>
            <a:r>
              <a:rPr lang="en-US" sz="11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(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a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-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chỉ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ra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ổ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apxe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ở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vách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ngăn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hậu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môn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đầu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ở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a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bắt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nguồn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từ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–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giữa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mỏng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),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ngấm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mạnh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ở 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xung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T1fs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).</a:t>
            </a:r>
          </a:p>
          <a:p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Hai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năm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MRI (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d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-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f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 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chp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thấy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sự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phát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triển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của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bệnh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phức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tạp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hơn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như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: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hậu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môn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trực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tràng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lớn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hơn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mỏng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thành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các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ổ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apxe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ở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cả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hai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cơ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nâng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hậu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môn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,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)</a:t>
            </a:r>
            <a:r>
              <a:rPr lang="en-US" sz="1000" i="1" dirty="0"/>
              <a:t> </a:t>
            </a:r>
            <a:br>
              <a:rPr lang="en-US" sz="1000" i="1" dirty="0"/>
            </a:br>
            <a:endParaRPr lang="en-US" sz="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CDC86-C874-9DA9-3F03-9F1A0F7D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07" y="1447800"/>
            <a:ext cx="5791200" cy="37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901186" y="5486400"/>
            <a:ext cx="548219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13: MRI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và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CT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được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sử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dụng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để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theo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dõi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BN 50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bị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viêm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quanh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ống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hậu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môn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do Crohn.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Chụp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CT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với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FOV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nhỏ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tái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tạo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coronal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b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ổ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apxe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liên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tục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từ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vách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hậu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môn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đầu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sang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phải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cơ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thắt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(*).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MRI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với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các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chuỗi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xung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axial T2 FS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sagittal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T2W, T1 FS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e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and sagittal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f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ổ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apxe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với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mức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dịc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dịch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với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thành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ngấm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mạnh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tiêm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Có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dày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thành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phù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nề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lớp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dưới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niêm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mạc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ngấm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đồng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nhất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dau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f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</a:t>
            </a:r>
            <a:r>
              <a:rPr lang="en-US" sz="900" i="1" dirty="0"/>
              <a:t> </a:t>
            </a:r>
            <a:br>
              <a:rPr lang="en-US" sz="900" i="1" dirty="0"/>
            </a:br>
            <a:br>
              <a:rPr lang="en-US" sz="900" i="1" dirty="0"/>
            </a:br>
            <a:endParaRPr lang="en-US" sz="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06493-EA06-A7D3-2D66-3550C773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207" y="1698419"/>
            <a:ext cx="5562600" cy="37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9400" y="59863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81C36"/>
                </a:solidFill>
                <a:latin typeface="SegoeuiPc"/>
              </a:rPr>
              <a:t>Dò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tiết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–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âm</a:t>
            </a:r>
            <a:r>
              <a:rPr lang="en-US" b="1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b="1" dirty="0" err="1">
                <a:solidFill>
                  <a:srgbClr val="081C36"/>
                </a:solidFill>
                <a:latin typeface="SegoeuiPc"/>
              </a:rPr>
              <a:t>đạo</a:t>
            </a:r>
            <a:endParaRPr lang="en-US" b="1" dirty="0">
              <a:solidFill>
                <a:srgbClr val="081C36"/>
              </a:solidFill>
              <a:latin typeface="SegoeuiPc"/>
            </a:endParaRPr>
          </a:p>
          <a:p>
            <a:pPr lvl="0" algn="ctr"/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1524000"/>
            <a:ext cx="83577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1400" b="1" i="1" dirty="0">
                <a:solidFill>
                  <a:srgbClr val="081C36"/>
                </a:solidFill>
                <a:effectLst/>
                <a:latin typeface="SegoeuiPc"/>
              </a:rPr>
              <a:t>Dấu hiệu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trực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tiếp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trên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CLVT </a:t>
            </a:r>
            <a:r>
              <a:rPr lang="en-US" sz="1400" b="1" i="1" dirty="0" err="1">
                <a:solidFill>
                  <a:srgbClr val="081C36"/>
                </a:solidFill>
                <a:effectLst/>
                <a:latin typeface="SegoeuiPc"/>
              </a:rPr>
              <a:t>và</a:t>
            </a:r>
            <a:r>
              <a:rPr lang="en-US" sz="1400" b="1" i="1" dirty="0">
                <a:solidFill>
                  <a:srgbClr val="081C36"/>
                </a:solidFill>
                <a:effectLst/>
                <a:latin typeface="SegoeuiPc"/>
              </a:rPr>
              <a:t> MRI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rên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MRI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Dò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tiết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có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thể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rõ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hoặc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không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rõ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tương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tự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như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dò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hậu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môn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–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âm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đạo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nằm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giữa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âm đạo và niệu đạo (Hình 14)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Trên cả CT-cystography hoặc CT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urography giai đoạn bài tiết, VF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biểu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hiện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khi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nước tiểu rõ ràng trong âm đạo (Hình 15 và 16). </a:t>
            </a:r>
            <a:endParaRPr lang="en-US" sz="1400" dirty="0">
              <a:solidFill>
                <a:srgbClr val="081C36"/>
              </a:solidFill>
              <a:latin typeface="SegoeuiP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81C36"/>
                </a:solidFill>
                <a:latin typeface="SegoeuiPc"/>
              </a:rPr>
              <a:t>Có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thể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chia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thành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dò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quản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hoặc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bàng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quang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–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âm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đạo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hoặc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quản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–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âm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đạo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.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VF có thể phát sinh từ các khối u ác tính của bàng quang và/hoặc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của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niệu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quản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niệu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đạo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(h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ình 4 và 16)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Dò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tiết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n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hỏ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lành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tính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có thể được điều trị bảo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tồn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.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Điều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trị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phẫu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thuật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nếu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bảo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tồn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thất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bại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47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2286000" y="5715000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14: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ảnh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đường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dò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nhỏ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Âm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đạo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–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niệu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đạo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(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mũi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tên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mỏng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nằm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NjhfjfAdvTTaf7f9f4f.B"/>
              </a:rPr>
              <a:t>trên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đường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giữa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ở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bệnh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nhân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cao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NjhfjfAdvTTaf7f9f4f.B"/>
              </a:rPr>
              <a:t>trên</a:t>
            </a:r>
            <a:r>
              <a:rPr lang="en-US" sz="900" i="1" dirty="0">
                <a:solidFill>
                  <a:srgbClr val="131413"/>
                </a:solidFill>
                <a:latin typeface="NjhfjfAdvTTaf7f9f4f.B"/>
              </a:rPr>
              <a:t> MRI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giữa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phần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xa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của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và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niệu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chứa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Sonde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Foley (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dày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900" i="1" dirty="0" err="1">
                <a:solidFill>
                  <a:srgbClr val="131413"/>
                </a:solidFill>
                <a:latin typeface="HctccfAdvTTb5929f4c"/>
              </a:rPr>
              <a:t>ảnh</a:t>
            </a:r>
            <a:r>
              <a:rPr lang="en-US" sz="900" i="1" dirty="0">
                <a:solidFill>
                  <a:srgbClr val="131413"/>
                </a:solidFill>
                <a:latin typeface="HctccfAdvTTb5929f4c"/>
              </a:rPr>
              <a:t> T2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), T2FS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b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và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DW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),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ngấm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tiêm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9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 T1FS (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</a:t>
            </a:r>
            <a:r>
              <a:rPr lang="en-US" sz="900" i="1" dirty="0"/>
              <a:t> </a:t>
            </a:r>
            <a:br>
              <a:rPr lang="en-US" sz="900" i="1" dirty="0"/>
            </a:br>
            <a:endParaRPr lang="en-US" sz="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5C76BC-1368-5913-2FB5-13BBEE55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37019"/>
            <a:ext cx="4724400" cy="46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3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6934200" y="1981200"/>
            <a:ext cx="20955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100" b="1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15: Hai ca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nước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tiểu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–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do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thầy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100" b="1" i="1" dirty="0" err="1">
                <a:solidFill>
                  <a:srgbClr val="131413"/>
                </a:solidFill>
                <a:latin typeface="NjhfjfAdvTTaf7f9f4f.B"/>
              </a:rPr>
              <a:t>thuốc</a:t>
            </a:r>
            <a:r>
              <a:rPr lang="en-US" sz="1100" b="1" i="1" dirty="0">
                <a:solidFill>
                  <a:srgbClr val="131413"/>
                </a:solidFill>
                <a:latin typeface="NjhfjfAdvTTaf7f9f4f.B"/>
              </a:rPr>
              <a:t>. </a:t>
            </a:r>
          </a:p>
          <a:p>
            <a:pPr algn="ctr"/>
            <a:endParaRPr lang="en-US" sz="1100" i="1" dirty="0">
              <a:solidFill>
                <a:srgbClr val="131413"/>
              </a:solidFill>
              <a:latin typeface="NjhfjfAdvTTaf7f9f4f.B"/>
            </a:endParaRPr>
          </a:p>
          <a:p>
            <a:r>
              <a:rPr lang="en-US" sz="1100" b="0" i="1" dirty="0" err="1">
                <a:solidFill>
                  <a:srgbClr val="131413"/>
                </a:solidFill>
                <a:effectLst/>
                <a:latin typeface="TqvmhmAdvTT99c4c969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 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JlymsrAdvTTb5929f4c+20"/>
              </a:rPr>
              <a:t>–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c: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phẫu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thuật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ung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thư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nội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mạc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tử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cung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,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CT-urography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do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nước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tiểu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từ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niệu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quản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trái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vào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qua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ngắn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mảnh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chú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ý stent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niệu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quản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đầu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to 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ở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a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). </a:t>
            </a:r>
          </a:p>
          <a:p>
            <a:r>
              <a:rPr lang="en-US" sz="1100" b="0" i="1" dirty="0" err="1">
                <a:solidFill>
                  <a:srgbClr val="131413"/>
                </a:solidFill>
                <a:effectLst/>
                <a:latin typeface="TqvmhmAdvTT99c4c969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 d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JlymsrAdvTTb5929f4c+20"/>
              </a:rPr>
              <a:t>–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f: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theo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dõi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phẫu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thuật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cắt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ung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thư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nội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mạc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tử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TqvmhmAdvTT99c4c969"/>
              </a:rPr>
              <a:t>cung</a:t>
            </a:r>
            <a:r>
              <a:rPr lang="en-US" sz="1100" i="1" dirty="0">
                <a:solidFill>
                  <a:srgbClr val="131413"/>
                </a:solidFill>
                <a:latin typeface="TqvmhmAdvTT99c4c969"/>
              </a:rPr>
              <a:t>,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CT-urography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mức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dịch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lấp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đầy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làm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giãn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).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Trên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phim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chụp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muộn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sau</a:t>
            </a:r>
            <a:r>
              <a:rPr lang="en-US" sz="1100" i="1" dirty="0">
                <a:solidFill>
                  <a:srgbClr val="131413"/>
                </a:solidFill>
                <a:latin typeface="HctccfAdvTTb5929f4c"/>
              </a:rPr>
              <a:t> 30 </a:t>
            </a:r>
            <a:r>
              <a:rPr lang="en-US" sz="1100" i="1" dirty="0" err="1">
                <a:solidFill>
                  <a:srgbClr val="131413"/>
                </a:solidFill>
                <a:latin typeface="HctccfAdvTTb5929f4c"/>
              </a:rPr>
              <a:t>phút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e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, 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TqvmhmAdvTT99c4c969"/>
              </a:rPr>
              <a:t>f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),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có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ít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thuốc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vào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) qua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nhỏ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niệu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quản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-VF (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1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100" b="0" i="1" dirty="0" err="1">
                <a:solidFill>
                  <a:srgbClr val="131413"/>
                </a:solidFill>
                <a:effectLst/>
                <a:latin typeface="HctccfAdvTTb5929f4c"/>
              </a:rPr>
              <a:t>mỏng</a:t>
            </a:r>
            <a:r>
              <a:rPr lang="en-US" sz="900" b="0" i="1" dirty="0">
                <a:solidFill>
                  <a:srgbClr val="131413"/>
                </a:solidFill>
                <a:effectLst/>
                <a:latin typeface="HctccfAdvTTb5929f4c"/>
              </a:rPr>
              <a:t>)</a:t>
            </a:r>
            <a:br>
              <a:rPr lang="en-US" sz="900" i="1" dirty="0"/>
            </a:br>
            <a:endParaRPr lang="en-US" sz="1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DCE05-2945-C41C-8D53-EABA31FC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64298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7391400" y="1676400"/>
            <a:ext cx="15759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NjhfjfAdvTTaf7f9f4f.B"/>
              </a:rPr>
              <a:t> 16: 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Hai ca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dò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nước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tiểu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do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ung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thư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bàng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quang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xâm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b="1" i="1" dirty="0" err="1">
                <a:solidFill>
                  <a:srgbClr val="131413"/>
                </a:solidFill>
                <a:latin typeface="NjhfjfAdvTTaf7f9f4f.B"/>
              </a:rPr>
              <a:t>lấn</a:t>
            </a:r>
            <a:r>
              <a:rPr lang="en-US" sz="1200" b="1" i="1" dirty="0">
                <a:solidFill>
                  <a:srgbClr val="131413"/>
                </a:solidFill>
                <a:latin typeface="NjhfjfAdvTTaf7f9f4f.B"/>
              </a:rPr>
              <a:t>.</a:t>
            </a:r>
          </a:p>
          <a:p>
            <a:r>
              <a:rPr lang="en-US" sz="1200" b="1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TqvmhmAdvTT99c4c969"/>
              </a:rPr>
              <a:t>a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JlymsrAdvTTb5929f4c+20"/>
              </a:rPr>
              <a:t>–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TqvmhmAdvTT99c4c969"/>
              </a:rPr>
              <a:t>c: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Ở BN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cắt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tử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cung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từ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trước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,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Trên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hình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a, b CT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cho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thấy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dày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thành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sau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bàng</a:t>
            </a:r>
            <a:r>
              <a:rPr lang="en-US" sz="1200" i="1" dirty="0">
                <a:solidFill>
                  <a:srgbClr val="131413"/>
                </a:solidFill>
                <a:latin typeface="TqvmhmAdvTT99c4c969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TqvmhmAdvTT99c4c969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(*)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nguyên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nhân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gây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co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cứng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vòm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bàng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quang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.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(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mảnh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nước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tiểu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từ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bàng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–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). </a:t>
            </a:r>
          </a:p>
          <a:p>
            <a:r>
              <a:rPr lang="en-US" sz="1200" b="1" i="1" dirty="0" err="1">
                <a:solidFill>
                  <a:srgbClr val="131413"/>
                </a:solidFill>
                <a:effectLst/>
                <a:latin typeface="TqvmhmAdvTT99c4c969"/>
              </a:rPr>
              <a:t>Hình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TqvmhmAdvTT99c4c969"/>
              </a:rPr>
              <a:t> d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JlymsrAdvTTb5929f4c+20"/>
              </a:rPr>
              <a:t>–</a:t>
            </a:r>
            <a:r>
              <a:rPr lang="en-US" sz="1200" b="1" i="1" dirty="0">
                <a:solidFill>
                  <a:srgbClr val="131413"/>
                </a:solidFill>
                <a:effectLst/>
                <a:latin typeface="TqvmhmAdvTT99c4c969"/>
              </a:rPr>
              <a:t>f: 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Ở BN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với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khối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u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ngấm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thuốc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TqvmhmAdvTT99c4c969"/>
              </a:rPr>
              <a:t>manh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(*)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của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thành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bên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phải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bang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quang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d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),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thì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muộn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e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, 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TqvmhmAdvTT99c4c969"/>
              </a:rPr>
              <a:t>f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cho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)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có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thuốc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do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đường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dò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nhỏ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bang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quang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âm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mảnh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)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.</a:t>
            </a:r>
            <a:endParaRPr lang="en-US" sz="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11653-2E70-2CEE-48E8-F144ED35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16461"/>
            <a:ext cx="6705600" cy="43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DDEF-4BB1-38E7-B06C-ED27AC58709B}"/>
              </a:ext>
            </a:extLst>
          </p:cNvPr>
          <p:cNvSpPr txBox="1"/>
          <p:nvPr/>
        </p:nvSpPr>
        <p:spPr>
          <a:xfrm>
            <a:off x="114300" y="5562600"/>
            <a:ext cx="891540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NjhfjfAdvTTaf7f9f4f.B"/>
              </a:rPr>
              <a:t> 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17: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Chẩn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đoán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phân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biệt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: Ca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hiếm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gặp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của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tụ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dịch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bạch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huyết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âm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đạo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ở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bệnh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nhân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67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tuổi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sau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phẫu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thuật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ung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thư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buồng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trứng</a:t>
            </a:r>
            <a:r>
              <a:rPr lang="en-US" sz="1200" i="1" dirty="0">
                <a:solidFill>
                  <a:srgbClr val="131413"/>
                </a:solidFill>
                <a:latin typeface="NjhfjfAdvTTaf7f9f4f.B"/>
              </a:rPr>
              <a:t>.</a:t>
            </a:r>
          </a:p>
          <a:p>
            <a:r>
              <a:rPr lang="en-US" sz="1200" b="0" i="1" dirty="0" err="1">
                <a:solidFill>
                  <a:srgbClr val="131413"/>
                </a:solidFill>
                <a:effectLst/>
                <a:latin typeface="NjhfjfAdvTTaf7f9f4f.B"/>
              </a:rPr>
              <a:t>Tr</a:t>
            </a:r>
            <a:r>
              <a:rPr lang="en-US" sz="1200" i="1" dirty="0" err="1">
                <a:solidFill>
                  <a:srgbClr val="131413"/>
                </a:solidFill>
                <a:latin typeface="NjhfjfAdvTTaf7f9f4f.B"/>
              </a:rPr>
              <a:t>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CT: Cho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thấy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âm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đạo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giãn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do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lấp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đầy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bở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dịch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mũi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trong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hình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A)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liên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tục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với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đường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dò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(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mũi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tên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mỏng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trên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B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)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kết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nối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với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ổ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dịch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vùng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tiểu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khung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sau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phẫu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 </a:t>
            </a:r>
            <a:r>
              <a:rPr lang="en-US" sz="1200" b="0" i="1" dirty="0" err="1">
                <a:solidFill>
                  <a:srgbClr val="131413"/>
                </a:solidFill>
                <a:effectLst/>
                <a:latin typeface="HctccfAdvTTb5929f4c"/>
              </a:rPr>
              <a:t>thuật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(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dấu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*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trong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</a:t>
            </a:r>
            <a:r>
              <a:rPr lang="en-US" sz="1200" i="1" dirty="0" err="1">
                <a:solidFill>
                  <a:srgbClr val="131413"/>
                </a:solidFill>
                <a:latin typeface="HctccfAdvTTb5929f4c"/>
              </a:rPr>
              <a:t>hình</a:t>
            </a:r>
            <a:r>
              <a:rPr lang="en-US" sz="1200" i="1" dirty="0">
                <a:solidFill>
                  <a:srgbClr val="131413"/>
                </a:solidFill>
                <a:latin typeface="HctccfAdvTTb5929f4c"/>
              </a:rPr>
              <a:t> B)</a:t>
            </a:r>
            <a:r>
              <a:rPr lang="en-US" sz="1200" b="0" i="1" dirty="0">
                <a:solidFill>
                  <a:srgbClr val="131413"/>
                </a:solidFill>
                <a:effectLst/>
                <a:latin typeface="HctccfAdvTTb5929f4c"/>
              </a:rPr>
              <a:t>. </a:t>
            </a:r>
            <a:endParaRPr lang="en-US" sz="1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D8496-61FC-B143-1A9A-171820A9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7696200" cy="381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0EE0E-ADC9-D27C-B29B-F8D95C83196F}"/>
              </a:ext>
            </a:extLst>
          </p:cNvPr>
          <p:cNvSpPr txBox="1"/>
          <p:nvPr/>
        </p:nvSpPr>
        <p:spPr>
          <a:xfrm>
            <a:off x="666404" y="1383268"/>
            <a:ext cx="4685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81C36"/>
                </a:solidFill>
                <a:effectLst/>
                <a:latin typeface="SegoeuiPc"/>
              </a:rPr>
              <a:t>2. </a:t>
            </a:r>
            <a:r>
              <a:rPr lang="en-US" sz="1800" b="0" i="0" dirty="0" err="1">
                <a:solidFill>
                  <a:srgbClr val="081C36"/>
                </a:solidFill>
                <a:effectLst/>
                <a:latin typeface="SegoeuiPc"/>
              </a:rPr>
              <a:t>Chẩn</a:t>
            </a:r>
            <a:r>
              <a:rPr lang="en-US" sz="18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800" b="0" i="0" dirty="0" err="1">
                <a:solidFill>
                  <a:srgbClr val="081C36"/>
                </a:solidFill>
                <a:effectLst/>
                <a:latin typeface="SegoeuiPc"/>
              </a:rPr>
              <a:t>đoán</a:t>
            </a:r>
            <a:r>
              <a:rPr lang="en-US" sz="18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800" b="0" i="0" dirty="0" err="1">
                <a:solidFill>
                  <a:srgbClr val="081C36"/>
                </a:solidFill>
                <a:effectLst/>
                <a:latin typeface="SegoeuiPc"/>
              </a:rPr>
              <a:t>phân</a:t>
            </a:r>
            <a:r>
              <a:rPr lang="en-US" sz="18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800" b="0" i="0" dirty="0" err="1">
                <a:solidFill>
                  <a:srgbClr val="081C36"/>
                </a:solidFill>
                <a:effectLst/>
                <a:latin typeface="SegoeuiPc"/>
              </a:rPr>
              <a:t>biệt</a:t>
            </a:r>
            <a:endParaRPr lang="en-US" sz="1800" b="0" i="0" dirty="0">
              <a:solidFill>
                <a:srgbClr val="081C36"/>
              </a:solidFill>
              <a:effectLst/>
              <a:latin typeface="SegoeuiPc"/>
            </a:endParaRPr>
          </a:p>
        </p:txBody>
      </p:sp>
    </p:spTree>
    <p:extLst>
      <p:ext uri="{BB962C8B-B14F-4D97-AF65-F5344CB8AC3E}">
        <p14:creationId xmlns:p14="http://schemas.microsoft.com/office/powerpoint/2010/main" val="3417243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400" dirty="0">
                <a:latin typeface="+mj-lt"/>
              </a:rPr>
              <a:t>Ở các nước đang phát triển, việc chuyển dạ bị cản trở và rách tầng sinh môn trong quá trình sinh là những nguyên nhân phổ biến nhất; ngược lại, ở các nước phương</a:t>
            </a:r>
            <a:r>
              <a:rPr lang="en-US" sz="1400" dirty="0">
                <a:latin typeface="+mj-lt"/>
              </a:rPr>
              <a:t> </a:t>
            </a:r>
            <a:r>
              <a:rPr lang="vi-VN" sz="1400" dirty="0">
                <a:latin typeface="+mj-lt"/>
              </a:rPr>
              <a:t>Tây, VF phổ biến hơn</a:t>
            </a:r>
            <a:r>
              <a:rPr lang="en-US" sz="1400" dirty="0">
                <a:latin typeface="+mj-lt"/>
              </a:rPr>
              <a:t> do tai </a:t>
            </a:r>
            <a:r>
              <a:rPr lang="en-US" sz="1400" dirty="0" err="1">
                <a:latin typeface="+mj-lt"/>
              </a:rPr>
              <a:t>biến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trong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quá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trình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điệu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trị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 err="1">
                <a:latin typeface="+mj-lt"/>
              </a:rPr>
              <a:t>phẫu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thuật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xạ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trị</a:t>
            </a:r>
            <a:endParaRPr lang="en-US" sz="14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Mặc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dù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hiếm</a:t>
            </a:r>
            <a:r>
              <a:rPr lang="en-US" sz="1400" dirty="0">
                <a:latin typeface="+mj-lt"/>
              </a:rPr>
              <a:t>, VF </a:t>
            </a:r>
            <a:r>
              <a:rPr lang="en-US" sz="1400" dirty="0" err="1">
                <a:latin typeface="+mj-lt"/>
              </a:rPr>
              <a:t>gây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nhiều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biến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chứng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nghiêm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trọng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cho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bệnh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nhân</a:t>
            </a:r>
            <a:r>
              <a:rPr lang="en-US" sz="1400" dirty="0">
                <a:latin typeface="+mj-lt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400" dirty="0">
                <a:latin typeface="+mj-lt"/>
              </a:rPr>
              <a:t>CT và MRI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có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vai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trò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lớn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trong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chẩn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đoán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điều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trị</a:t>
            </a:r>
            <a:r>
              <a:rPr lang="en-US" sz="1400" dirty="0">
                <a:latin typeface="+mj-lt"/>
              </a:rPr>
              <a:t> VF</a:t>
            </a:r>
            <a:r>
              <a:rPr lang="vi-VN" sz="1400" dirty="0"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04769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6C3F7B-D632-DEA6-E79A-84AC4B1FB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645" y="1449116"/>
            <a:ext cx="8510155" cy="4646884"/>
          </a:xfrm>
        </p:spPr>
      </p:pic>
    </p:spTree>
    <p:extLst>
      <p:ext uri="{BB962C8B-B14F-4D97-AF65-F5344CB8AC3E}">
        <p14:creationId xmlns:p14="http://schemas.microsoft.com/office/powerpoint/2010/main" val="241108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29AF8C-FC7B-45D8-FAD3-64C5B4BDF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28800"/>
            <a:ext cx="8229600" cy="2969335"/>
          </a:xfrm>
        </p:spPr>
      </p:pic>
    </p:spTree>
    <p:extLst>
      <p:ext uri="{BB962C8B-B14F-4D97-AF65-F5344CB8AC3E}">
        <p14:creationId xmlns:p14="http://schemas.microsoft.com/office/powerpoint/2010/main" val="7870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DABB4C-4D94-FD25-7456-EF71C1FEE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975" y="1676400"/>
            <a:ext cx="8480049" cy="4248100"/>
          </a:xfrm>
        </p:spPr>
      </p:pic>
    </p:spTree>
    <p:extLst>
      <p:ext uri="{BB962C8B-B14F-4D97-AF65-F5344CB8AC3E}">
        <p14:creationId xmlns:p14="http://schemas.microsoft.com/office/powerpoint/2010/main" val="90268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T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riệu chứng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LS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của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VF: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Viê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m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ÂĐ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kéo dài, đau khi 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QH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, viêm da hậu môn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.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chứng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VF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- OTH: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nước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hoặc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phân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từ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ruột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vào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âm 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gây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viêm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dịch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hôi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hoặc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thể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gây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đại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tiện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không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tự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chủ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do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rối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loạn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chức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năng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cơ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thắt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.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Triệu chứng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V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F 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–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Tiết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: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là sự rỉ nước tiểu liên tục từ âm đạo và kích ứng vùng âm đạo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VTN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Ở các bệnh nhân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nga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y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sau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phẫu thuật, các triệu chứng của VF thường bị che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mờ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b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ởi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các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triệu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chứng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như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: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 đau bụng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tiểu trong máu, </a:t>
            </a:r>
            <a:r>
              <a:rPr lang="en-US" sz="1400" dirty="0" err="1">
                <a:solidFill>
                  <a:srgbClr val="081C36"/>
                </a:solidFill>
                <a:latin typeface="SegoeuiPc"/>
              </a:rPr>
              <a:t>suy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thận, sốt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, hay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tắc ruột liệt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ruột</a:t>
            </a:r>
            <a:r>
              <a:rPr lang="en-US" sz="14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urinoma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trong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tiểu</a:t>
            </a:r>
            <a:r>
              <a:rPr lang="en-US" sz="14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400" b="0" i="0" dirty="0" err="1">
                <a:solidFill>
                  <a:srgbClr val="081C36"/>
                </a:solidFill>
                <a:effectLst/>
                <a:latin typeface="SegoeuiPc"/>
              </a:rPr>
              <a:t>khung</a:t>
            </a:r>
            <a:r>
              <a:rPr lang="vi-VN" sz="14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endParaRPr lang="en-US" sz="1400" b="0" i="0" dirty="0">
              <a:solidFill>
                <a:srgbClr val="081C36"/>
              </a:solidFill>
              <a:effectLst/>
              <a:latin typeface="SegoeuiP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04769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srgbClr val="081C36"/>
                </a:solidFill>
                <a:latin typeface="SegoeuiPc"/>
              </a:rPr>
              <a:t>Triệu</a:t>
            </a:r>
            <a:r>
              <a:rPr lang="en-US" sz="20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2000" dirty="0" err="1">
                <a:solidFill>
                  <a:srgbClr val="081C36"/>
                </a:solidFill>
                <a:latin typeface="SegoeuiPc"/>
              </a:rPr>
              <a:t>chứng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593294"/>
            <a:ext cx="8305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MRI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là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phương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pháp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hình ảnh tốt nhất để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đánh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giá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giải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phẫu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và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tổn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thương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vùng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bụn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g dưới và đáy chậu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X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ác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định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các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tổn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thương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: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viêm cấp và áp xe, sẹo sau phẫu thuật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và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tổn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thương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ác tính. </a:t>
            </a:r>
            <a:endParaRPr lang="en-US" sz="12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Kĩ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thuật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chụp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MRI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trong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VF: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BN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không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cần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chuẩn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bị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gì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đặc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biệt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thể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thụt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gel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âm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đạo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căng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tiểu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vừa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phải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,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nằm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ngửa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, coil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bề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mặt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ở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ngang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mức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khớp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háng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.</a:t>
            </a:r>
            <a:endParaRPr lang="en-US" sz="12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Các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chuỗi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xung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: T2W 3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hướng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,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với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trục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sagiital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vuông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góc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với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ống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hậu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môn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, T2FS axial, DW axial. 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Các chuỗi MRI không có chất tương phản có thể đủ để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chẩn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đoán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các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VF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đợn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giản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endParaRPr lang="en-US" sz="1200" b="0" i="0" dirty="0">
              <a:solidFill>
                <a:srgbClr val="081C36"/>
              </a:solidFill>
              <a:effectLst/>
              <a:latin typeface="SegoeuiPc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81C36"/>
                </a:solidFill>
                <a:latin typeface="SegoeuiPc"/>
              </a:rPr>
              <a:t>Sau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tiêm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thuốc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đối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quang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có thể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giúp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làm rõ các lỗ rò có thành tắc nghẽn, mà thường khó nhận dạng trên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các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xung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không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tiêm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. </a:t>
            </a:r>
            <a:r>
              <a:rPr lang="en-US" sz="1200" dirty="0" err="1">
                <a:solidFill>
                  <a:srgbClr val="081C36"/>
                </a:solidFill>
                <a:latin typeface="SegoeuiPc"/>
              </a:rPr>
              <a:t>Nếu</a:t>
            </a:r>
            <a:r>
              <a:rPr lang="en-US" sz="1200" dirty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không bị chống chỉ định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thì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vẫn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nên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chụp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T1 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FS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sau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tiêm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để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phát hiện VF hoạt động, bị viêm và áp-xe. Chụp MRI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có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tiêm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thuốc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đối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quang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là bắt buộc đối với các bệnh nhân đã biết hoặc nghi ngờ mắc bệnh C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rohn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hoặc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các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</a:t>
            </a:r>
            <a:r>
              <a:rPr lang="en-US" sz="1200" b="0" i="0" dirty="0" err="1">
                <a:solidFill>
                  <a:srgbClr val="081C36"/>
                </a:solidFill>
                <a:effectLst/>
                <a:latin typeface="SegoeuiPc"/>
              </a:rPr>
              <a:t>khối</a:t>
            </a:r>
            <a:r>
              <a:rPr lang="en-US" sz="1200" b="0" i="0" dirty="0">
                <a:solidFill>
                  <a:srgbClr val="081C36"/>
                </a:solidFill>
                <a:effectLst/>
                <a:latin typeface="SegoeuiPc"/>
              </a:rPr>
              <a:t> u</a:t>
            </a:r>
            <a:r>
              <a:rPr lang="vi-VN" sz="1200" b="0" i="0" dirty="0">
                <a:solidFill>
                  <a:srgbClr val="081C36"/>
                </a:solidFill>
                <a:effectLst/>
                <a:latin typeface="SegoeuiPc"/>
              </a:rPr>
              <a:t>. </a:t>
            </a:r>
            <a:br>
              <a:rPr lang="vi-VN" sz="1600" dirty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971800" y="104769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MRI </a:t>
            </a:r>
            <a:r>
              <a:rPr lang="en-US" sz="2000" b="1" dirty="0" err="1">
                <a:solidFill>
                  <a:prstClr val="black"/>
                </a:solidFill>
              </a:rPr>
              <a:t>Dò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âm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đạo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5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303" b="18371"/>
          <a:stretch/>
        </p:blipFill>
        <p:spPr>
          <a:xfrm>
            <a:off x="7467600" y="304800"/>
            <a:ext cx="1499755" cy="9448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E47CCE-6AE1-487A-7934-B251AA6EF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61892"/>
            <a:ext cx="8229600" cy="4002578"/>
          </a:xfrm>
        </p:spPr>
      </p:pic>
    </p:spTree>
    <p:extLst>
      <p:ext uri="{BB962C8B-B14F-4D97-AF65-F5344CB8AC3E}">
        <p14:creationId xmlns:p14="http://schemas.microsoft.com/office/powerpoint/2010/main" val="32095494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</TotalTime>
  <Words>3999</Words>
  <Application>Microsoft Office PowerPoint</Application>
  <PresentationFormat>On-screen Show (4:3)</PresentationFormat>
  <Paragraphs>128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HctccfAdvTTb5929f4c</vt:lpstr>
      <vt:lpstr>JlymsrAdvTTb5929f4c+20</vt:lpstr>
      <vt:lpstr>NjhfjfAdvTTaf7f9f4f.B</vt:lpstr>
      <vt:lpstr>SegoeuiPc</vt:lpstr>
      <vt:lpstr>Tahoma</vt:lpstr>
      <vt:lpstr>Times New Roman</vt:lpstr>
      <vt:lpstr>TqvmhmAdvTT99c4c969</vt:lpstr>
      <vt:lpstr>Wingdings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Presentation.</dc:title>
  <dc:creator>User</dc:creator>
  <cp:lastModifiedBy>trinh</cp:lastModifiedBy>
  <cp:revision>535</cp:revision>
  <dcterms:created xsi:type="dcterms:W3CDTF">2017-09-05T07:24:03Z</dcterms:created>
  <dcterms:modified xsi:type="dcterms:W3CDTF">2024-07-03T13:54:49Z</dcterms:modified>
</cp:coreProperties>
</file>