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37" r:id="rId2"/>
    <p:sldId id="348" r:id="rId3"/>
    <p:sldId id="339" r:id="rId4"/>
    <p:sldId id="388" r:id="rId5"/>
    <p:sldId id="357" r:id="rId6"/>
    <p:sldId id="416" r:id="rId7"/>
    <p:sldId id="389" r:id="rId8"/>
    <p:sldId id="400" r:id="rId9"/>
    <p:sldId id="353" r:id="rId10"/>
    <p:sldId id="366" r:id="rId11"/>
    <p:sldId id="417" r:id="rId12"/>
    <p:sldId id="404" r:id="rId13"/>
    <p:sldId id="418" r:id="rId14"/>
    <p:sldId id="420" r:id="rId15"/>
    <p:sldId id="422" r:id="rId16"/>
    <p:sldId id="434" r:id="rId17"/>
    <p:sldId id="421" r:id="rId18"/>
    <p:sldId id="423" r:id="rId19"/>
    <p:sldId id="419" r:id="rId20"/>
    <p:sldId id="425" r:id="rId21"/>
    <p:sldId id="424" r:id="rId22"/>
    <p:sldId id="411" r:id="rId23"/>
    <p:sldId id="415" r:id="rId24"/>
    <p:sldId id="367" r:id="rId25"/>
    <p:sldId id="382" r:id="rId26"/>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846"/>
    <a:srgbClr val="000099"/>
    <a:srgbClr val="D8FB05"/>
    <a:srgbClr val="FF0066"/>
    <a:srgbClr val="2A5CAA"/>
    <a:srgbClr val="B81C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0691" autoAdjust="0"/>
  </p:normalViewPr>
  <p:slideViewPr>
    <p:cSldViewPr showGuides="1">
      <p:cViewPr varScale="1">
        <p:scale>
          <a:sx n="61" d="100"/>
          <a:sy n="61" d="100"/>
        </p:scale>
        <p:origin x="1252" y="60"/>
      </p:cViewPr>
      <p:guideLst>
        <p:guide orient="horz" pos="2160"/>
        <p:guide pos="2880"/>
      </p:guideLst>
    </p:cSldViewPr>
  </p:slideViewPr>
  <p:notesTextViewPr>
    <p:cViewPr>
      <p:scale>
        <a:sx n="1" d="1"/>
        <a:sy n="1" d="1"/>
      </p:scale>
      <p:origin x="0" y="0"/>
    </p:cViewPr>
  </p:notesTextViewPr>
  <p:sorterViewPr showFormatting="0">
    <p:cViewPr>
      <p:scale>
        <a:sx n="66" d="100"/>
        <a:sy n="66"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4FBDA9-AD52-47E0-8F8C-6CF33517094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F8108D1-6078-412B-87F7-FFF774C9542D}">
      <dgm:prSet phldrT="[Text]" custT="1"/>
      <dgm:spPr/>
      <dgm:t>
        <a:bodyPr/>
        <a:lstStyle/>
        <a:p>
          <a:r>
            <a:rPr lang="en-US" sz="1600" b="1" dirty="0" smtClean="0">
              <a:solidFill>
                <a:schemeClr val="bg1"/>
              </a:solidFill>
              <a:latin typeface="Arial" panose="020B0604020202020204" pitchFamily="34" charset="0"/>
              <a:cs typeface="Arial" panose="020B0604020202020204" pitchFamily="34" charset="0"/>
            </a:rPr>
            <a:t>NN </a:t>
          </a:r>
          <a:r>
            <a:rPr lang="en-US" sz="1600" b="1" dirty="0" err="1" smtClean="0">
              <a:solidFill>
                <a:schemeClr val="bg1"/>
              </a:solidFill>
              <a:latin typeface="Arial" panose="020B0604020202020204" pitchFamily="34" charset="0"/>
              <a:cs typeface="Arial" panose="020B0604020202020204" pitchFamily="34" charset="0"/>
            </a:rPr>
            <a:t>từ</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mẹ</a:t>
          </a:r>
          <a:endParaRPr lang="en-US" sz="1600" b="1" dirty="0">
            <a:solidFill>
              <a:schemeClr val="bg1"/>
            </a:solidFill>
            <a:latin typeface="Arial" panose="020B0604020202020204" pitchFamily="34" charset="0"/>
            <a:cs typeface="Arial" panose="020B0604020202020204" pitchFamily="34" charset="0"/>
          </a:endParaRPr>
        </a:p>
      </dgm:t>
    </dgm:pt>
    <dgm:pt modelId="{A8E03ADE-0AC6-4F72-BC1B-0867C84EF584}" type="parTrans" cxnId="{DC9228BA-0F45-487C-AB55-70B27D0FE7BD}">
      <dgm:prSet/>
      <dgm:spPr/>
      <dgm:t>
        <a:bodyPr/>
        <a:lstStyle/>
        <a:p>
          <a:endParaRPr lang="en-US" sz="1600">
            <a:latin typeface="Arial" panose="020B0604020202020204" pitchFamily="34" charset="0"/>
            <a:cs typeface="Arial" panose="020B0604020202020204" pitchFamily="34" charset="0"/>
          </a:endParaRPr>
        </a:p>
      </dgm:t>
    </dgm:pt>
    <dgm:pt modelId="{3BEBEDCA-20B6-42C1-9624-8D95AAFA9F1D}" type="sibTrans" cxnId="{DC9228BA-0F45-487C-AB55-70B27D0FE7BD}">
      <dgm:prSet/>
      <dgm:spPr/>
      <dgm:t>
        <a:bodyPr/>
        <a:lstStyle/>
        <a:p>
          <a:endParaRPr lang="en-US" sz="1600">
            <a:latin typeface="Arial" panose="020B0604020202020204" pitchFamily="34" charset="0"/>
            <a:cs typeface="Arial" panose="020B0604020202020204" pitchFamily="34" charset="0"/>
          </a:endParaRPr>
        </a:p>
      </dgm:t>
    </dgm:pt>
    <dgm:pt modelId="{5A2D7A75-0744-4424-8545-D27032241670}">
      <dgm:prSet phldrT="[Text]" custT="1"/>
      <dgm:spPr/>
      <dgm:t>
        <a:bodyPr/>
        <a:lstStyle/>
        <a:p>
          <a:r>
            <a:rPr lang="en-US" sz="1600" dirty="0" err="1" smtClean="0">
              <a:latin typeface="Arial" panose="020B0604020202020204" pitchFamily="34" charset="0"/>
              <a:cs typeface="Arial" panose="020B0604020202020204" pitchFamily="34" charset="0"/>
            </a:rPr>
            <a:t>Huyết</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áp</a:t>
          </a:r>
          <a:endParaRPr lang="en-US" sz="1600" dirty="0">
            <a:latin typeface="Arial" panose="020B0604020202020204" pitchFamily="34" charset="0"/>
            <a:cs typeface="Arial" panose="020B0604020202020204" pitchFamily="34" charset="0"/>
          </a:endParaRPr>
        </a:p>
      </dgm:t>
    </dgm:pt>
    <dgm:pt modelId="{4922B742-55D7-4036-97CA-D20E20551848}" type="parTrans" cxnId="{CCA2D310-41E7-4F32-89C3-B54C1676A5A9}">
      <dgm:prSet/>
      <dgm:spPr/>
      <dgm:t>
        <a:bodyPr/>
        <a:lstStyle/>
        <a:p>
          <a:endParaRPr lang="en-US" sz="1600">
            <a:latin typeface="Arial" panose="020B0604020202020204" pitchFamily="34" charset="0"/>
            <a:cs typeface="Arial" panose="020B0604020202020204" pitchFamily="34" charset="0"/>
          </a:endParaRPr>
        </a:p>
      </dgm:t>
    </dgm:pt>
    <dgm:pt modelId="{0F6D9681-72A7-43D8-A802-27D0FCCDE4BF}" type="sibTrans" cxnId="{CCA2D310-41E7-4F32-89C3-B54C1676A5A9}">
      <dgm:prSet/>
      <dgm:spPr/>
      <dgm:t>
        <a:bodyPr/>
        <a:lstStyle/>
        <a:p>
          <a:endParaRPr lang="en-US" sz="1600">
            <a:latin typeface="Arial" panose="020B0604020202020204" pitchFamily="34" charset="0"/>
            <a:cs typeface="Arial" panose="020B0604020202020204" pitchFamily="34" charset="0"/>
          </a:endParaRPr>
        </a:p>
      </dgm:t>
    </dgm:pt>
    <dgm:pt modelId="{482B1F7B-2CAF-4434-B36C-2372C3096211}">
      <dgm:prSet phldrT="[Text]" custT="1"/>
      <dgm:spPr/>
      <dgm:t>
        <a:bodyPr/>
        <a:lstStyle/>
        <a:p>
          <a:r>
            <a:rPr lang="en-US" sz="1600" dirty="0" err="1" smtClean="0">
              <a:latin typeface="Arial" panose="020B0604020202020204" pitchFamily="34" charset="0"/>
              <a:cs typeface="Arial" panose="020B0604020202020204" pitchFamily="34" charset="0"/>
            </a:rPr>
            <a:t>Nhiễm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trùng</a:t>
          </a:r>
          <a:endParaRPr lang="en-US" sz="1600" dirty="0">
            <a:latin typeface="Arial" panose="020B0604020202020204" pitchFamily="34" charset="0"/>
            <a:cs typeface="Arial" panose="020B0604020202020204" pitchFamily="34" charset="0"/>
          </a:endParaRPr>
        </a:p>
      </dgm:t>
    </dgm:pt>
    <dgm:pt modelId="{19CF74C2-DFDA-4B71-B444-E9EE48817C43}" type="parTrans" cxnId="{FEC08B6A-B466-4953-81D9-C66342911124}">
      <dgm:prSet/>
      <dgm:spPr/>
      <dgm:t>
        <a:bodyPr/>
        <a:lstStyle/>
        <a:p>
          <a:endParaRPr lang="en-US" sz="1600">
            <a:latin typeface="Arial" panose="020B0604020202020204" pitchFamily="34" charset="0"/>
            <a:cs typeface="Arial" panose="020B0604020202020204" pitchFamily="34" charset="0"/>
          </a:endParaRPr>
        </a:p>
      </dgm:t>
    </dgm:pt>
    <dgm:pt modelId="{CF270444-85C0-48FA-9AF3-CEE0EE7DC6BA}" type="sibTrans" cxnId="{FEC08B6A-B466-4953-81D9-C66342911124}">
      <dgm:prSet/>
      <dgm:spPr/>
      <dgm:t>
        <a:bodyPr/>
        <a:lstStyle/>
        <a:p>
          <a:endParaRPr lang="en-US" sz="1600">
            <a:latin typeface="Arial" panose="020B0604020202020204" pitchFamily="34" charset="0"/>
            <a:cs typeface="Arial" panose="020B0604020202020204" pitchFamily="34" charset="0"/>
          </a:endParaRPr>
        </a:p>
      </dgm:t>
    </dgm:pt>
    <dgm:pt modelId="{9164A7D4-5C3F-4854-AF24-4EF5573B86E9}">
      <dgm:prSet phldrT="[Text]" custT="1"/>
      <dgm:spPr/>
      <dgm:t>
        <a:bodyPr/>
        <a:lstStyle/>
        <a:p>
          <a:r>
            <a:rPr lang="en-US" sz="1600" b="1" dirty="0" smtClean="0">
              <a:solidFill>
                <a:schemeClr val="bg1"/>
              </a:solidFill>
              <a:latin typeface="Arial" panose="020B0604020202020204" pitchFamily="34" charset="0"/>
              <a:cs typeface="Arial" panose="020B0604020202020204" pitchFamily="34" charset="0"/>
            </a:rPr>
            <a:t>Do </a:t>
          </a:r>
          <a:r>
            <a:rPr lang="en-US" sz="1600" b="1" dirty="0" err="1" smtClean="0">
              <a:solidFill>
                <a:schemeClr val="bg1"/>
              </a:solidFill>
              <a:latin typeface="Arial" panose="020B0604020202020204" pitchFamily="34" charset="0"/>
              <a:cs typeface="Arial" panose="020B0604020202020204" pitchFamily="34" charset="0"/>
            </a:rPr>
            <a:t>nhau</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thai</a:t>
          </a:r>
          <a:endParaRPr lang="en-US" sz="1600" b="1" dirty="0">
            <a:solidFill>
              <a:schemeClr val="bg1"/>
            </a:solidFill>
            <a:latin typeface="Arial" panose="020B0604020202020204" pitchFamily="34" charset="0"/>
            <a:cs typeface="Arial" panose="020B0604020202020204" pitchFamily="34" charset="0"/>
          </a:endParaRPr>
        </a:p>
      </dgm:t>
    </dgm:pt>
    <dgm:pt modelId="{DDC2D911-69D3-4D09-85C6-15EF2B046A7F}" type="parTrans" cxnId="{B4E7163B-A982-434C-8A3F-93F330C76C3F}">
      <dgm:prSet/>
      <dgm:spPr/>
      <dgm:t>
        <a:bodyPr/>
        <a:lstStyle/>
        <a:p>
          <a:endParaRPr lang="en-US" sz="1600">
            <a:latin typeface="Arial" panose="020B0604020202020204" pitchFamily="34" charset="0"/>
            <a:cs typeface="Arial" panose="020B0604020202020204" pitchFamily="34" charset="0"/>
          </a:endParaRPr>
        </a:p>
      </dgm:t>
    </dgm:pt>
    <dgm:pt modelId="{91DCCE8C-5A00-496E-90FA-626A4B2E168F}" type="sibTrans" cxnId="{B4E7163B-A982-434C-8A3F-93F330C76C3F}">
      <dgm:prSet/>
      <dgm:spPr/>
      <dgm:t>
        <a:bodyPr/>
        <a:lstStyle/>
        <a:p>
          <a:endParaRPr lang="en-US" sz="1600">
            <a:latin typeface="Arial" panose="020B0604020202020204" pitchFamily="34" charset="0"/>
            <a:cs typeface="Arial" panose="020B0604020202020204" pitchFamily="34" charset="0"/>
          </a:endParaRPr>
        </a:p>
      </dgm:t>
    </dgm:pt>
    <dgm:pt modelId="{80963C1E-CEF6-4988-BFCC-549E4164DFFD}">
      <dgm:prSet phldrT="[Text]" custT="1"/>
      <dgm:spPr/>
      <dgm:t>
        <a:bodyPr/>
        <a:lstStyle/>
        <a:p>
          <a:r>
            <a:rPr lang="en-US" sz="1600" dirty="0" err="1" smtClean="0">
              <a:latin typeface="Arial" panose="020B0604020202020204" pitchFamily="34" charset="0"/>
              <a:cs typeface="Arial" panose="020B0604020202020204" pitchFamily="34" charset="0"/>
            </a:rPr>
            <a:t>Nhồi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máu</a:t>
          </a:r>
          <a:endParaRPr lang="en-US" sz="1600" dirty="0">
            <a:latin typeface="Arial" panose="020B0604020202020204" pitchFamily="34" charset="0"/>
            <a:cs typeface="Arial" panose="020B0604020202020204" pitchFamily="34" charset="0"/>
          </a:endParaRPr>
        </a:p>
      </dgm:t>
    </dgm:pt>
    <dgm:pt modelId="{00B1DEE3-3B8C-4337-A7DC-189BDE7667A1}" type="parTrans" cxnId="{DE11AD56-C211-4742-A0CC-1D49ABE53502}">
      <dgm:prSet/>
      <dgm:spPr/>
      <dgm:t>
        <a:bodyPr/>
        <a:lstStyle/>
        <a:p>
          <a:endParaRPr lang="en-US" sz="1600">
            <a:latin typeface="Arial" panose="020B0604020202020204" pitchFamily="34" charset="0"/>
            <a:cs typeface="Arial" panose="020B0604020202020204" pitchFamily="34" charset="0"/>
          </a:endParaRPr>
        </a:p>
      </dgm:t>
    </dgm:pt>
    <dgm:pt modelId="{4B1EB024-0307-4122-ABC5-8773A1EF182F}" type="sibTrans" cxnId="{DE11AD56-C211-4742-A0CC-1D49ABE53502}">
      <dgm:prSet/>
      <dgm:spPr/>
      <dgm:t>
        <a:bodyPr/>
        <a:lstStyle/>
        <a:p>
          <a:endParaRPr lang="en-US" sz="1600">
            <a:latin typeface="Arial" panose="020B0604020202020204" pitchFamily="34" charset="0"/>
            <a:cs typeface="Arial" panose="020B0604020202020204" pitchFamily="34" charset="0"/>
          </a:endParaRPr>
        </a:p>
      </dgm:t>
    </dgm:pt>
    <dgm:pt modelId="{FE502742-33E0-4769-BEE2-538AA3962B37}">
      <dgm:prSet phldrT="[Text]" custT="1"/>
      <dgm:spPr/>
      <dgm:t>
        <a:bodyPr/>
        <a:lstStyle/>
        <a:p>
          <a:r>
            <a:rPr lang="en-US" sz="1600" dirty="0" err="1" smtClean="0">
              <a:latin typeface="Arial" panose="020B0604020202020204" pitchFamily="34" charset="0"/>
              <a:cs typeface="Arial" panose="020B0604020202020204" pitchFamily="34" charset="0"/>
            </a:rPr>
            <a:t>Xơ</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hóa</a:t>
          </a:r>
          <a:endParaRPr lang="en-US" sz="1600" dirty="0">
            <a:latin typeface="Arial" panose="020B0604020202020204" pitchFamily="34" charset="0"/>
            <a:cs typeface="Arial" panose="020B0604020202020204" pitchFamily="34" charset="0"/>
          </a:endParaRPr>
        </a:p>
      </dgm:t>
    </dgm:pt>
    <dgm:pt modelId="{4F6CE588-8FFF-49CB-8168-1C0FCE0E8F9F}" type="parTrans" cxnId="{65D9A2BC-CFAD-46F4-8CF0-88C9E5C16813}">
      <dgm:prSet/>
      <dgm:spPr/>
      <dgm:t>
        <a:bodyPr/>
        <a:lstStyle/>
        <a:p>
          <a:endParaRPr lang="en-US" sz="1600">
            <a:latin typeface="Arial" panose="020B0604020202020204" pitchFamily="34" charset="0"/>
            <a:cs typeface="Arial" panose="020B0604020202020204" pitchFamily="34" charset="0"/>
          </a:endParaRPr>
        </a:p>
      </dgm:t>
    </dgm:pt>
    <dgm:pt modelId="{0614BB05-D38A-486F-B64F-F8A06240CBD8}" type="sibTrans" cxnId="{65D9A2BC-CFAD-46F4-8CF0-88C9E5C16813}">
      <dgm:prSet/>
      <dgm:spPr/>
      <dgm:t>
        <a:bodyPr/>
        <a:lstStyle/>
        <a:p>
          <a:endParaRPr lang="en-US" sz="1600">
            <a:latin typeface="Arial" panose="020B0604020202020204" pitchFamily="34" charset="0"/>
            <a:cs typeface="Arial" panose="020B0604020202020204" pitchFamily="34" charset="0"/>
          </a:endParaRPr>
        </a:p>
      </dgm:t>
    </dgm:pt>
    <dgm:pt modelId="{18417356-5386-4473-89C8-22B8733D7E8C}">
      <dgm:prSet phldrT="[Text]" custT="1"/>
      <dgm:spPr/>
      <dgm:t>
        <a:bodyPr/>
        <a:lstStyle/>
        <a:p>
          <a:r>
            <a:rPr lang="en-US" sz="1600" b="1" dirty="0" smtClean="0">
              <a:solidFill>
                <a:schemeClr val="bg1"/>
              </a:solidFill>
              <a:latin typeface="Arial" panose="020B0604020202020204" pitchFamily="34" charset="0"/>
              <a:cs typeface="Arial" panose="020B0604020202020204" pitchFamily="34" charset="0"/>
            </a:rPr>
            <a:t>Tai </a:t>
          </a:r>
          <a:r>
            <a:rPr lang="en-US" sz="1600" b="1" dirty="0" err="1" smtClean="0">
              <a:solidFill>
                <a:schemeClr val="bg1"/>
              </a:solidFill>
              <a:latin typeface="Arial" panose="020B0604020202020204" pitchFamily="34" charset="0"/>
              <a:cs typeface="Arial" panose="020B0604020202020204" pitchFamily="34" charset="0"/>
            </a:rPr>
            <a:t>biến</a:t>
          </a:r>
          <a:r>
            <a:rPr lang="en-US" sz="1600" b="1" dirty="0" smtClean="0">
              <a:solidFill>
                <a:schemeClr val="bg1"/>
              </a:solidFill>
              <a:latin typeface="Arial" panose="020B0604020202020204" pitchFamily="34" charset="0"/>
              <a:cs typeface="Arial" panose="020B0604020202020204" pitchFamily="34" charset="0"/>
            </a:rPr>
            <a:t> </a:t>
          </a:r>
        </a:p>
        <a:p>
          <a:r>
            <a:rPr lang="en-US" sz="1600" b="1" dirty="0" err="1" smtClean="0">
              <a:solidFill>
                <a:schemeClr val="bg1"/>
              </a:solidFill>
              <a:latin typeface="Arial" panose="020B0604020202020204" pitchFamily="34" charset="0"/>
              <a:cs typeface="Arial" panose="020B0604020202020204" pitchFamily="34" charset="0"/>
            </a:rPr>
            <a:t>dây</a:t>
          </a:r>
          <a:r>
            <a:rPr lang="en-US" sz="1600" b="1" dirty="0" smtClean="0">
              <a:solidFill>
                <a:schemeClr val="bg1"/>
              </a:solidFill>
              <a:latin typeface="Arial" panose="020B0604020202020204" pitchFamily="34" charset="0"/>
              <a:cs typeface="Arial" panose="020B0604020202020204" pitchFamily="34" charset="0"/>
            </a:rPr>
            <a:t> </a:t>
          </a:r>
          <a:r>
            <a:rPr lang="en-US" sz="1600" b="1" dirty="0" err="1" smtClean="0">
              <a:solidFill>
                <a:schemeClr val="bg1"/>
              </a:solidFill>
              <a:latin typeface="Arial" panose="020B0604020202020204" pitchFamily="34" charset="0"/>
              <a:cs typeface="Arial" panose="020B0604020202020204" pitchFamily="34" charset="0"/>
            </a:rPr>
            <a:t>rốn</a:t>
          </a:r>
          <a:endParaRPr lang="en-US" sz="1600" b="1" dirty="0">
            <a:solidFill>
              <a:schemeClr val="bg1"/>
            </a:solidFill>
            <a:latin typeface="Arial" panose="020B0604020202020204" pitchFamily="34" charset="0"/>
            <a:cs typeface="Arial" panose="020B0604020202020204" pitchFamily="34" charset="0"/>
          </a:endParaRPr>
        </a:p>
      </dgm:t>
    </dgm:pt>
    <dgm:pt modelId="{D0C2132F-2094-49AD-AC66-E0C5CBB0197E}" type="parTrans" cxnId="{EB30660D-4313-44DE-B720-FD7163BC0408}">
      <dgm:prSet/>
      <dgm:spPr/>
      <dgm:t>
        <a:bodyPr/>
        <a:lstStyle/>
        <a:p>
          <a:endParaRPr lang="en-US" sz="1600">
            <a:latin typeface="Arial" panose="020B0604020202020204" pitchFamily="34" charset="0"/>
            <a:cs typeface="Arial" panose="020B0604020202020204" pitchFamily="34" charset="0"/>
          </a:endParaRPr>
        </a:p>
      </dgm:t>
    </dgm:pt>
    <dgm:pt modelId="{0B05F18B-82DE-4103-88F1-59AFD24EA8D5}" type="sibTrans" cxnId="{EB30660D-4313-44DE-B720-FD7163BC0408}">
      <dgm:prSet/>
      <dgm:spPr/>
      <dgm:t>
        <a:bodyPr/>
        <a:lstStyle/>
        <a:p>
          <a:endParaRPr lang="en-US" sz="1600">
            <a:latin typeface="Arial" panose="020B0604020202020204" pitchFamily="34" charset="0"/>
            <a:cs typeface="Arial" panose="020B0604020202020204" pitchFamily="34" charset="0"/>
          </a:endParaRPr>
        </a:p>
      </dgm:t>
    </dgm:pt>
    <dgm:pt modelId="{41D53C36-8D5A-4F88-8735-E450C26C593C}">
      <dgm:prSet phldrT="[Text]" custT="1"/>
      <dgm:spPr/>
      <dgm:t>
        <a:bodyPr/>
        <a:lstStyle/>
        <a:p>
          <a:r>
            <a:rPr lang="en-US" sz="1600" dirty="0" smtClean="0">
              <a:latin typeface="Arial" panose="020B0604020202020204" pitchFamily="34" charset="0"/>
              <a:cs typeface="Arial" panose="020B0604020202020204" pitchFamily="34" charset="0"/>
            </a:rPr>
            <a:t>Sa </a:t>
          </a:r>
          <a:r>
            <a:rPr lang="en-US" sz="1600" dirty="0" err="1" smtClean="0">
              <a:latin typeface="Arial" panose="020B0604020202020204" pitchFamily="34" charset="0"/>
              <a:cs typeface="Arial" panose="020B0604020202020204" pitchFamily="34" charset="0"/>
            </a:rPr>
            <a:t>dây</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rốn</a:t>
          </a:r>
          <a:endParaRPr lang="en-US" sz="1600" dirty="0">
            <a:latin typeface="Arial" panose="020B0604020202020204" pitchFamily="34" charset="0"/>
            <a:cs typeface="Arial" panose="020B0604020202020204" pitchFamily="34" charset="0"/>
          </a:endParaRPr>
        </a:p>
      </dgm:t>
    </dgm:pt>
    <dgm:pt modelId="{915EB740-A8FE-4DA3-93D7-4DD794F114BB}" type="parTrans" cxnId="{1C567846-4439-43D8-A39E-083D149E3B68}">
      <dgm:prSet/>
      <dgm:spPr/>
      <dgm:t>
        <a:bodyPr/>
        <a:lstStyle/>
        <a:p>
          <a:endParaRPr lang="en-US" sz="1600">
            <a:latin typeface="Arial" panose="020B0604020202020204" pitchFamily="34" charset="0"/>
            <a:cs typeface="Arial" panose="020B0604020202020204" pitchFamily="34" charset="0"/>
          </a:endParaRPr>
        </a:p>
      </dgm:t>
    </dgm:pt>
    <dgm:pt modelId="{43ECF2D1-4090-4F22-819D-B56C4B3F38BB}" type="sibTrans" cxnId="{1C567846-4439-43D8-A39E-083D149E3B68}">
      <dgm:prSet/>
      <dgm:spPr/>
      <dgm:t>
        <a:bodyPr/>
        <a:lstStyle/>
        <a:p>
          <a:endParaRPr lang="en-US" sz="1600">
            <a:latin typeface="Arial" panose="020B0604020202020204" pitchFamily="34" charset="0"/>
            <a:cs typeface="Arial" panose="020B0604020202020204" pitchFamily="34" charset="0"/>
          </a:endParaRPr>
        </a:p>
      </dgm:t>
    </dgm:pt>
    <dgm:pt modelId="{24BA2D68-6DAD-4E58-ADA8-98B001A26F89}">
      <dgm:prSet phldrT="[Text]" custT="1"/>
      <dgm:spPr/>
      <dgm:t>
        <a:bodyPr/>
        <a:lstStyle/>
        <a:p>
          <a:r>
            <a:rPr lang="en-US" sz="1600" dirty="0" err="1" smtClean="0">
              <a:latin typeface="Arial" panose="020B0604020202020204" pitchFamily="34" charset="0"/>
              <a:cs typeface="Arial" panose="020B0604020202020204" pitchFamily="34" charset="0"/>
            </a:rPr>
            <a:t>Dây</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rốn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thắt</a:t>
          </a:r>
          <a:endParaRPr lang="en-US" sz="1600" dirty="0">
            <a:latin typeface="Arial" panose="020B0604020202020204" pitchFamily="34" charset="0"/>
            <a:cs typeface="Arial" panose="020B0604020202020204" pitchFamily="34" charset="0"/>
          </a:endParaRPr>
        </a:p>
      </dgm:t>
    </dgm:pt>
    <dgm:pt modelId="{07EA0F08-7634-4F2E-A612-9769CABB2D2D}" type="parTrans" cxnId="{CE09DBF6-03BD-4C9A-AA88-45554A339347}">
      <dgm:prSet/>
      <dgm:spPr/>
      <dgm:t>
        <a:bodyPr/>
        <a:lstStyle/>
        <a:p>
          <a:endParaRPr lang="en-US" sz="1600">
            <a:latin typeface="Arial" panose="020B0604020202020204" pitchFamily="34" charset="0"/>
            <a:cs typeface="Arial" panose="020B0604020202020204" pitchFamily="34" charset="0"/>
          </a:endParaRPr>
        </a:p>
      </dgm:t>
    </dgm:pt>
    <dgm:pt modelId="{0974A767-4474-49E1-B017-F5E27A0EA9EC}" type="sibTrans" cxnId="{CE09DBF6-03BD-4C9A-AA88-45554A339347}">
      <dgm:prSet/>
      <dgm:spPr/>
      <dgm:t>
        <a:bodyPr/>
        <a:lstStyle/>
        <a:p>
          <a:endParaRPr lang="en-US" sz="1600">
            <a:latin typeface="Arial" panose="020B0604020202020204" pitchFamily="34" charset="0"/>
            <a:cs typeface="Arial" panose="020B0604020202020204" pitchFamily="34" charset="0"/>
          </a:endParaRPr>
        </a:p>
      </dgm:t>
    </dgm:pt>
    <dgm:pt modelId="{165FDD8E-83D6-4E64-97F4-A41DBB25D6D7}">
      <dgm:prSet phldrT="[Text]" custT="1"/>
      <dgm:spPr/>
      <dgm:t>
        <a:bodyPr/>
        <a:lstStyle/>
        <a:p>
          <a:r>
            <a:rPr lang="en-US" sz="1600" b="1" dirty="0" smtClean="0">
              <a:solidFill>
                <a:schemeClr val="bg1"/>
              </a:solidFill>
              <a:latin typeface="Arial" panose="020B0604020202020204" pitchFamily="34" charset="0"/>
              <a:cs typeface="Arial" panose="020B0604020202020204" pitchFamily="34" charset="0"/>
            </a:rPr>
            <a:t>Do </a:t>
          </a:r>
          <a:r>
            <a:rPr lang="en-US" sz="1600" b="1" dirty="0" err="1" smtClean="0">
              <a:solidFill>
                <a:schemeClr val="bg1"/>
              </a:solidFill>
              <a:latin typeface="Arial" panose="020B0604020202020204" pitchFamily="34" charset="0"/>
              <a:cs typeface="Arial" panose="020B0604020202020204" pitchFamily="34" charset="0"/>
            </a:rPr>
            <a:t>thai</a:t>
          </a:r>
          <a:endParaRPr lang="en-US" sz="1600" b="1" dirty="0">
            <a:solidFill>
              <a:schemeClr val="bg1"/>
            </a:solidFill>
            <a:latin typeface="Arial" panose="020B0604020202020204" pitchFamily="34" charset="0"/>
            <a:cs typeface="Arial" panose="020B0604020202020204" pitchFamily="34" charset="0"/>
          </a:endParaRPr>
        </a:p>
      </dgm:t>
    </dgm:pt>
    <dgm:pt modelId="{79847B70-06C7-4995-AD6C-9D6C58E0A0D6}" type="parTrans" cxnId="{024A0CE7-3D33-4244-B9DC-A2E0B095AEC7}">
      <dgm:prSet/>
      <dgm:spPr/>
      <dgm:t>
        <a:bodyPr/>
        <a:lstStyle/>
        <a:p>
          <a:endParaRPr lang="en-US" sz="1600">
            <a:latin typeface="Arial" panose="020B0604020202020204" pitchFamily="34" charset="0"/>
            <a:cs typeface="Arial" panose="020B0604020202020204" pitchFamily="34" charset="0"/>
          </a:endParaRPr>
        </a:p>
      </dgm:t>
    </dgm:pt>
    <dgm:pt modelId="{AFCCBC46-0090-4035-9526-52C0E8A4B591}" type="sibTrans" cxnId="{024A0CE7-3D33-4244-B9DC-A2E0B095AEC7}">
      <dgm:prSet/>
      <dgm:spPr/>
      <dgm:t>
        <a:bodyPr/>
        <a:lstStyle/>
        <a:p>
          <a:endParaRPr lang="en-US" sz="1600">
            <a:latin typeface="Arial" panose="020B0604020202020204" pitchFamily="34" charset="0"/>
            <a:cs typeface="Arial" panose="020B0604020202020204" pitchFamily="34" charset="0"/>
          </a:endParaRPr>
        </a:p>
      </dgm:t>
    </dgm:pt>
    <dgm:pt modelId="{1BB23C5A-6062-40C6-B86D-B008D1E16C2E}">
      <dgm:prSet phldrT="[Text]" custT="1"/>
      <dgm:spPr/>
      <dgm:t>
        <a:bodyPr/>
        <a:lstStyle/>
        <a:p>
          <a:r>
            <a:rPr lang="en-US" sz="1600" dirty="0" err="1" smtClean="0">
              <a:latin typeface="Arial" panose="020B0604020202020204" pitchFamily="34" charset="0"/>
              <a:cs typeface="Arial" panose="020B0604020202020204" pitchFamily="34" charset="0"/>
            </a:rPr>
            <a:t>Bất</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thường</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mạch</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máu</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rốn</a:t>
          </a:r>
          <a:endParaRPr lang="en-US" sz="1600" dirty="0">
            <a:latin typeface="Arial" panose="020B0604020202020204" pitchFamily="34" charset="0"/>
            <a:cs typeface="Arial" panose="020B0604020202020204" pitchFamily="34" charset="0"/>
          </a:endParaRPr>
        </a:p>
      </dgm:t>
    </dgm:pt>
    <dgm:pt modelId="{53CE6E13-3542-4D49-8003-15FBEB81BE97}" type="parTrans" cxnId="{C948AE23-B9D8-4031-B671-5976A5132D28}">
      <dgm:prSet/>
      <dgm:spPr/>
      <dgm:t>
        <a:bodyPr/>
        <a:lstStyle/>
        <a:p>
          <a:endParaRPr lang="en-US" sz="1600">
            <a:latin typeface="Arial" panose="020B0604020202020204" pitchFamily="34" charset="0"/>
            <a:cs typeface="Arial" panose="020B0604020202020204" pitchFamily="34" charset="0"/>
          </a:endParaRPr>
        </a:p>
      </dgm:t>
    </dgm:pt>
    <dgm:pt modelId="{96CCC728-1810-4E0C-9940-560351E2559B}" type="sibTrans" cxnId="{C948AE23-B9D8-4031-B671-5976A5132D28}">
      <dgm:prSet/>
      <dgm:spPr/>
      <dgm:t>
        <a:bodyPr/>
        <a:lstStyle/>
        <a:p>
          <a:endParaRPr lang="en-US" sz="1600">
            <a:latin typeface="Arial" panose="020B0604020202020204" pitchFamily="34" charset="0"/>
            <a:cs typeface="Arial" panose="020B0604020202020204" pitchFamily="34" charset="0"/>
          </a:endParaRPr>
        </a:p>
      </dgm:t>
    </dgm:pt>
    <dgm:pt modelId="{9A2BF5F3-C7D3-4394-AC0C-D98312FD4F09}">
      <dgm:prSet phldrT="[Text]" custT="1"/>
      <dgm:spPr/>
      <dgm:t>
        <a:bodyPr/>
        <a:lstStyle/>
        <a:p>
          <a:r>
            <a:rPr lang="en-US" sz="1600" dirty="0" err="1" smtClean="0">
              <a:latin typeface="Arial" panose="020B0604020202020204" pitchFamily="34" charset="0"/>
              <a:cs typeface="Arial" panose="020B0604020202020204" pitchFamily="34" charset="0"/>
            </a:rPr>
            <a:t>Thiếu</a:t>
          </a:r>
          <a:r>
            <a:rPr lang="en-US" sz="1600" dirty="0" smtClean="0">
              <a:latin typeface="Arial" panose="020B0604020202020204" pitchFamily="34" charset="0"/>
              <a:cs typeface="Arial" panose="020B0604020202020204" pitchFamily="34" charset="0"/>
            </a:rPr>
            <a:t> oxy do </a:t>
          </a:r>
          <a:r>
            <a:rPr lang="en-US" sz="1600" dirty="0" err="1" smtClean="0">
              <a:latin typeface="Arial" panose="020B0604020202020204" pitchFamily="34" charset="0"/>
              <a:cs typeface="Arial" panose="020B0604020202020204" pitchFamily="34" charset="0"/>
            </a:rPr>
            <a:t>bệnh</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lý</a:t>
          </a:r>
          <a:endParaRPr lang="en-US" sz="1600" dirty="0">
            <a:latin typeface="Arial" panose="020B0604020202020204" pitchFamily="34" charset="0"/>
            <a:cs typeface="Arial" panose="020B0604020202020204" pitchFamily="34" charset="0"/>
          </a:endParaRPr>
        </a:p>
      </dgm:t>
    </dgm:pt>
    <dgm:pt modelId="{F7ED8F49-2F88-4730-869F-8238D6FC1D14}" type="parTrans" cxnId="{14968CC4-E406-4DC3-91D0-1833CDC4E7DD}">
      <dgm:prSet/>
      <dgm:spPr/>
      <dgm:t>
        <a:bodyPr/>
        <a:lstStyle/>
        <a:p>
          <a:endParaRPr lang="en-US" sz="1600">
            <a:latin typeface="Arial" panose="020B0604020202020204" pitchFamily="34" charset="0"/>
            <a:cs typeface="Arial" panose="020B0604020202020204" pitchFamily="34" charset="0"/>
          </a:endParaRPr>
        </a:p>
      </dgm:t>
    </dgm:pt>
    <dgm:pt modelId="{8B272503-8A25-40FA-A01F-A5DFAF1EE54D}" type="sibTrans" cxnId="{14968CC4-E406-4DC3-91D0-1833CDC4E7DD}">
      <dgm:prSet/>
      <dgm:spPr/>
      <dgm:t>
        <a:bodyPr/>
        <a:lstStyle/>
        <a:p>
          <a:endParaRPr lang="en-US" sz="1600">
            <a:latin typeface="Arial" panose="020B0604020202020204" pitchFamily="34" charset="0"/>
            <a:cs typeface="Arial" panose="020B0604020202020204" pitchFamily="34" charset="0"/>
          </a:endParaRPr>
        </a:p>
      </dgm:t>
    </dgm:pt>
    <dgm:pt modelId="{80EEFF80-174F-49E8-8A28-80AF98EF6059}">
      <dgm:prSet phldrT="[Text]" custT="1"/>
      <dgm:spPr/>
      <dgm:t>
        <a:bodyPr/>
        <a:lstStyle/>
        <a:p>
          <a:r>
            <a:rPr lang="en-US" sz="1600" dirty="0" err="1" smtClean="0">
              <a:latin typeface="Arial" panose="020B0604020202020204" pitchFamily="34" charset="0"/>
              <a:cs typeface="Arial" panose="020B0604020202020204" pitchFamily="34" charset="0"/>
            </a:rPr>
            <a:t>Đái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tháo</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đường</a:t>
          </a:r>
          <a:endParaRPr lang="en-US" sz="1600" dirty="0">
            <a:latin typeface="Arial" panose="020B0604020202020204" pitchFamily="34" charset="0"/>
            <a:cs typeface="Arial" panose="020B0604020202020204" pitchFamily="34" charset="0"/>
          </a:endParaRPr>
        </a:p>
      </dgm:t>
    </dgm:pt>
    <dgm:pt modelId="{71EDBCC5-A433-4DAC-B4F3-D8765AFE6256}" type="parTrans" cxnId="{7A707D85-2733-49A3-B6D2-B30A6DB12609}">
      <dgm:prSet/>
      <dgm:spPr/>
      <dgm:t>
        <a:bodyPr/>
        <a:lstStyle/>
        <a:p>
          <a:endParaRPr lang="en-US" sz="1600">
            <a:latin typeface="Arial" panose="020B0604020202020204" pitchFamily="34" charset="0"/>
            <a:cs typeface="Arial" panose="020B0604020202020204" pitchFamily="34" charset="0"/>
          </a:endParaRPr>
        </a:p>
      </dgm:t>
    </dgm:pt>
    <dgm:pt modelId="{AD575375-6666-48FB-BFC6-671F2947DAEC}" type="sibTrans" cxnId="{7A707D85-2733-49A3-B6D2-B30A6DB12609}">
      <dgm:prSet/>
      <dgm:spPr/>
      <dgm:t>
        <a:bodyPr/>
        <a:lstStyle/>
        <a:p>
          <a:endParaRPr lang="en-US" sz="1600">
            <a:latin typeface="Arial" panose="020B0604020202020204" pitchFamily="34" charset="0"/>
            <a:cs typeface="Arial" panose="020B0604020202020204" pitchFamily="34" charset="0"/>
          </a:endParaRPr>
        </a:p>
      </dgm:t>
    </dgm:pt>
    <dgm:pt modelId="{74D0FF7F-28AA-4644-91B7-305055E5976B}">
      <dgm:prSet phldrT="[Text]" custT="1"/>
      <dgm:spPr/>
      <dgm:t>
        <a:bodyPr/>
        <a:lstStyle/>
        <a:p>
          <a:r>
            <a:rPr lang="en-US" sz="1600" dirty="0" err="1" smtClean="0">
              <a:latin typeface="Arial" panose="020B0604020202020204" pitchFamily="34" charset="0"/>
              <a:cs typeface="Arial" panose="020B0604020202020204" pitchFamily="34" charset="0"/>
            </a:rPr>
            <a:t>Bệnh</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mạch</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máu</a:t>
          </a:r>
          <a:endParaRPr lang="en-US" sz="1600" dirty="0">
            <a:latin typeface="Arial" panose="020B0604020202020204" pitchFamily="34" charset="0"/>
            <a:cs typeface="Arial" panose="020B0604020202020204" pitchFamily="34" charset="0"/>
          </a:endParaRPr>
        </a:p>
      </dgm:t>
    </dgm:pt>
    <dgm:pt modelId="{5AE3E51A-D12F-48D8-9177-DAEB287E43EB}" type="parTrans" cxnId="{B2F277CF-374A-4BDC-986E-9633DEAF1A24}">
      <dgm:prSet/>
      <dgm:spPr/>
      <dgm:t>
        <a:bodyPr/>
        <a:lstStyle/>
        <a:p>
          <a:endParaRPr lang="en-US" sz="1600">
            <a:latin typeface="Arial" panose="020B0604020202020204" pitchFamily="34" charset="0"/>
            <a:cs typeface="Arial" panose="020B0604020202020204" pitchFamily="34" charset="0"/>
          </a:endParaRPr>
        </a:p>
      </dgm:t>
    </dgm:pt>
    <dgm:pt modelId="{F72F37BC-EAD7-4684-B15A-724812E22E65}" type="sibTrans" cxnId="{B2F277CF-374A-4BDC-986E-9633DEAF1A24}">
      <dgm:prSet/>
      <dgm:spPr/>
      <dgm:t>
        <a:bodyPr/>
        <a:lstStyle/>
        <a:p>
          <a:endParaRPr lang="en-US" sz="1600">
            <a:latin typeface="Arial" panose="020B0604020202020204" pitchFamily="34" charset="0"/>
            <a:cs typeface="Arial" panose="020B0604020202020204" pitchFamily="34" charset="0"/>
          </a:endParaRPr>
        </a:p>
      </dgm:t>
    </dgm:pt>
    <dgm:pt modelId="{B2CC59E8-0223-4418-8C53-2BA7A66953F5}">
      <dgm:prSet phldrT="[Text]" custT="1"/>
      <dgm:spPr/>
      <dgm:t>
        <a:bodyPr/>
        <a:lstStyle/>
        <a:p>
          <a:r>
            <a:rPr lang="en-US" sz="1600" dirty="0" err="1" smtClean="0">
              <a:latin typeface="Arial" panose="020B0604020202020204" pitchFamily="34" charset="0"/>
              <a:cs typeface="Arial" panose="020B0604020202020204" pitchFamily="34" charset="0"/>
            </a:rPr>
            <a:t>Sử</a:t>
          </a:r>
          <a:r>
            <a:rPr lang="en-US" sz="1600" dirty="0" smtClean="0">
              <a:latin typeface="Arial" panose="020B0604020202020204" pitchFamily="34" charset="0"/>
              <a:cs typeface="Arial" panose="020B0604020202020204" pitchFamily="34" charset="0"/>
            </a:rPr>
            <a:t> dung </a:t>
          </a:r>
          <a:r>
            <a:rPr lang="en-US" sz="1600" dirty="0" err="1" smtClean="0">
              <a:latin typeface="Arial" panose="020B0604020202020204" pitchFamily="34" charset="0"/>
              <a:cs typeface="Arial" panose="020B0604020202020204" pitchFamily="34" charset="0"/>
            </a:rPr>
            <a:t>cocain</a:t>
          </a:r>
          <a:endParaRPr lang="en-US" sz="1600" dirty="0">
            <a:latin typeface="Arial" panose="020B0604020202020204" pitchFamily="34" charset="0"/>
            <a:cs typeface="Arial" panose="020B0604020202020204" pitchFamily="34" charset="0"/>
          </a:endParaRPr>
        </a:p>
      </dgm:t>
    </dgm:pt>
    <dgm:pt modelId="{0489B5CB-B99B-44BA-B1AD-F2A1ACAD5D7D}" type="parTrans" cxnId="{8B1DF487-3EB9-44E9-89A1-85100A1CF07B}">
      <dgm:prSet/>
      <dgm:spPr/>
      <dgm:t>
        <a:bodyPr/>
        <a:lstStyle/>
        <a:p>
          <a:endParaRPr lang="en-US" sz="1600">
            <a:latin typeface="Arial" panose="020B0604020202020204" pitchFamily="34" charset="0"/>
            <a:cs typeface="Arial" panose="020B0604020202020204" pitchFamily="34" charset="0"/>
          </a:endParaRPr>
        </a:p>
      </dgm:t>
    </dgm:pt>
    <dgm:pt modelId="{FE5CF49A-66D4-47EE-AAE9-FB391B034344}" type="sibTrans" cxnId="{8B1DF487-3EB9-44E9-89A1-85100A1CF07B}">
      <dgm:prSet/>
      <dgm:spPr/>
      <dgm:t>
        <a:bodyPr/>
        <a:lstStyle/>
        <a:p>
          <a:endParaRPr lang="en-US" sz="1600">
            <a:latin typeface="Arial" panose="020B0604020202020204" pitchFamily="34" charset="0"/>
            <a:cs typeface="Arial" panose="020B0604020202020204" pitchFamily="34" charset="0"/>
          </a:endParaRPr>
        </a:p>
      </dgm:t>
    </dgm:pt>
    <dgm:pt modelId="{25BCA9B3-3145-4E01-957F-01A9E613C50B}">
      <dgm:prSet phldrT="[Text]" custT="1"/>
      <dgm:spPr/>
      <dgm:t>
        <a:bodyPr/>
        <a:lstStyle/>
        <a:p>
          <a:r>
            <a:rPr lang="en-US" sz="1600" dirty="0" err="1" smtClean="0">
              <a:latin typeface="Arial" panose="020B0604020202020204" pitchFamily="34" charset="0"/>
              <a:cs typeface="Arial" panose="020B0604020202020204" pitchFamily="34" charset="0"/>
            </a:rPr>
            <a:t>Vỡ</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tử</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cung</a:t>
          </a:r>
          <a:endParaRPr lang="en-US" sz="1600" dirty="0">
            <a:latin typeface="Arial" panose="020B0604020202020204" pitchFamily="34" charset="0"/>
            <a:cs typeface="Arial" panose="020B0604020202020204" pitchFamily="34" charset="0"/>
          </a:endParaRPr>
        </a:p>
      </dgm:t>
    </dgm:pt>
    <dgm:pt modelId="{BAC18DA4-B0B7-44F1-9D69-FE2BC6225B9F}" type="parTrans" cxnId="{6B453B8D-C000-40A3-AF24-C7494BD541CB}">
      <dgm:prSet/>
      <dgm:spPr/>
      <dgm:t>
        <a:bodyPr/>
        <a:lstStyle/>
        <a:p>
          <a:endParaRPr lang="en-US" sz="1600">
            <a:latin typeface="Arial" panose="020B0604020202020204" pitchFamily="34" charset="0"/>
            <a:cs typeface="Arial" panose="020B0604020202020204" pitchFamily="34" charset="0"/>
          </a:endParaRPr>
        </a:p>
      </dgm:t>
    </dgm:pt>
    <dgm:pt modelId="{8A70E832-2CE1-4541-817B-725532E4BCB1}" type="sibTrans" cxnId="{6B453B8D-C000-40A3-AF24-C7494BD541CB}">
      <dgm:prSet/>
      <dgm:spPr/>
      <dgm:t>
        <a:bodyPr/>
        <a:lstStyle/>
        <a:p>
          <a:endParaRPr lang="en-US" sz="1600">
            <a:latin typeface="Arial" panose="020B0604020202020204" pitchFamily="34" charset="0"/>
            <a:cs typeface="Arial" panose="020B0604020202020204" pitchFamily="34" charset="0"/>
          </a:endParaRPr>
        </a:p>
      </dgm:t>
    </dgm:pt>
    <dgm:pt modelId="{CE333C47-691B-4CAE-9B46-0136D7422422}">
      <dgm:prSet phldrT="[Text]" custT="1"/>
      <dgm:spPr/>
      <dgm:t>
        <a:bodyPr/>
        <a:lstStyle/>
        <a:p>
          <a:r>
            <a:rPr lang="en-US" sz="1600" dirty="0" err="1" smtClean="0">
              <a:latin typeface="Arial" panose="020B0604020202020204" pitchFamily="34" charset="0"/>
              <a:cs typeface="Arial" panose="020B0604020202020204" pitchFamily="34" charset="0"/>
            </a:rPr>
            <a:t>Thiếu</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máu</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AEB3A060-A7CD-4BE2-9CF3-5837FF6C5608}" type="parTrans" cxnId="{B9D06ABA-3A75-4E36-90CF-0D3DD95E78F4}">
      <dgm:prSet/>
      <dgm:spPr/>
      <dgm:t>
        <a:bodyPr/>
        <a:lstStyle/>
        <a:p>
          <a:endParaRPr lang="en-US" sz="1600">
            <a:latin typeface="Arial" panose="020B0604020202020204" pitchFamily="34" charset="0"/>
            <a:cs typeface="Arial" panose="020B0604020202020204" pitchFamily="34" charset="0"/>
          </a:endParaRPr>
        </a:p>
      </dgm:t>
    </dgm:pt>
    <dgm:pt modelId="{02C36499-8559-4CA1-B04F-707C27E20A93}" type="sibTrans" cxnId="{B9D06ABA-3A75-4E36-90CF-0D3DD95E78F4}">
      <dgm:prSet/>
      <dgm:spPr/>
      <dgm:t>
        <a:bodyPr/>
        <a:lstStyle/>
        <a:p>
          <a:endParaRPr lang="en-US" sz="1600">
            <a:latin typeface="Arial" panose="020B0604020202020204" pitchFamily="34" charset="0"/>
            <a:cs typeface="Arial" panose="020B0604020202020204" pitchFamily="34" charset="0"/>
          </a:endParaRPr>
        </a:p>
      </dgm:t>
    </dgm:pt>
    <dgm:pt modelId="{621C47E1-FCA5-4198-B364-D7A78A49453A}">
      <dgm:prSet phldrT="[Text]" custT="1"/>
      <dgm:spPr/>
      <dgm:t>
        <a:bodyPr/>
        <a:lstStyle/>
        <a:p>
          <a:r>
            <a:rPr lang="en-US" sz="1600" dirty="0" err="1" smtClean="0">
              <a:latin typeface="Arial" panose="020B0604020202020204" pitchFamily="34" charset="0"/>
              <a:cs typeface="Arial" panose="020B0604020202020204" pitchFamily="34" charset="0"/>
            </a:rPr>
            <a:t>Nhiễm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trùng</a:t>
          </a:r>
          <a:endParaRPr lang="en-US" sz="1600" dirty="0">
            <a:latin typeface="Arial" panose="020B0604020202020204" pitchFamily="34" charset="0"/>
            <a:cs typeface="Arial" panose="020B0604020202020204" pitchFamily="34" charset="0"/>
          </a:endParaRPr>
        </a:p>
      </dgm:t>
    </dgm:pt>
    <dgm:pt modelId="{48F38681-7CF6-4AC2-9F7C-BD702F77E555}" type="parTrans" cxnId="{6B0776AE-50D6-4A73-A61C-8B8B340FA5AB}">
      <dgm:prSet/>
      <dgm:spPr/>
      <dgm:t>
        <a:bodyPr/>
        <a:lstStyle/>
        <a:p>
          <a:endParaRPr lang="en-US" sz="1600">
            <a:latin typeface="Arial" panose="020B0604020202020204" pitchFamily="34" charset="0"/>
            <a:cs typeface="Arial" panose="020B0604020202020204" pitchFamily="34" charset="0"/>
          </a:endParaRPr>
        </a:p>
      </dgm:t>
    </dgm:pt>
    <dgm:pt modelId="{1FFA7CF3-1B38-48CE-9FC8-FD74EB3E1472}" type="sibTrans" cxnId="{6B0776AE-50D6-4A73-A61C-8B8B340FA5AB}">
      <dgm:prSet/>
      <dgm:spPr/>
      <dgm:t>
        <a:bodyPr/>
        <a:lstStyle/>
        <a:p>
          <a:endParaRPr lang="en-US" sz="1600">
            <a:latin typeface="Arial" panose="020B0604020202020204" pitchFamily="34" charset="0"/>
            <a:cs typeface="Arial" panose="020B0604020202020204" pitchFamily="34" charset="0"/>
          </a:endParaRPr>
        </a:p>
      </dgm:t>
    </dgm:pt>
    <dgm:pt modelId="{30AF3DAB-C5A6-4037-B6D4-95E2829010A2}">
      <dgm:prSet phldrT="[Text]" custT="1"/>
      <dgm:spPr/>
      <dgm:t>
        <a:bodyPr/>
        <a:lstStyle/>
        <a:p>
          <a:r>
            <a:rPr lang="en-US" sz="1600" dirty="0" err="1" smtClean="0">
              <a:latin typeface="Arial" panose="020B0604020202020204" pitchFamily="34" charset="0"/>
              <a:cs typeface="Arial" panose="020B0604020202020204" pitchFamily="34" charset="0"/>
            </a:rPr>
            <a:t>Bệnh</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cơ</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tim</a:t>
          </a:r>
          <a:endParaRPr lang="en-US" sz="1600" dirty="0">
            <a:latin typeface="Arial" panose="020B0604020202020204" pitchFamily="34" charset="0"/>
            <a:cs typeface="Arial" panose="020B0604020202020204" pitchFamily="34" charset="0"/>
          </a:endParaRPr>
        </a:p>
      </dgm:t>
    </dgm:pt>
    <dgm:pt modelId="{0F889975-A87B-4720-81A7-85C086282A8A}" type="parTrans" cxnId="{7C3580A5-88F4-4AA9-BEEA-C8291A0C8083}">
      <dgm:prSet/>
      <dgm:spPr/>
      <dgm:t>
        <a:bodyPr/>
        <a:lstStyle/>
        <a:p>
          <a:endParaRPr lang="en-US" sz="1600">
            <a:latin typeface="Arial" panose="020B0604020202020204" pitchFamily="34" charset="0"/>
            <a:cs typeface="Arial" panose="020B0604020202020204" pitchFamily="34" charset="0"/>
          </a:endParaRPr>
        </a:p>
      </dgm:t>
    </dgm:pt>
    <dgm:pt modelId="{8F0236A9-B723-4B89-A5BC-0DB4D6B912BD}" type="sibTrans" cxnId="{7C3580A5-88F4-4AA9-BEEA-C8291A0C8083}">
      <dgm:prSet/>
      <dgm:spPr/>
      <dgm:t>
        <a:bodyPr/>
        <a:lstStyle/>
        <a:p>
          <a:endParaRPr lang="en-US" sz="1600">
            <a:latin typeface="Arial" panose="020B0604020202020204" pitchFamily="34" charset="0"/>
            <a:cs typeface="Arial" panose="020B0604020202020204" pitchFamily="34" charset="0"/>
          </a:endParaRPr>
        </a:p>
      </dgm:t>
    </dgm:pt>
    <dgm:pt modelId="{8DC1653A-E048-4C58-A95A-1C90A997901D}">
      <dgm:prSet phldrT="[Text]" custT="1"/>
      <dgm:spPr/>
      <dgm:t>
        <a:bodyPr/>
        <a:lstStyle/>
        <a:p>
          <a:r>
            <a:rPr lang="en-US" sz="1600" dirty="0" err="1" smtClean="0">
              <a:latin typeface="Arial" panose="020B0604020202020204" pitchFamily="34" charset="0"/>
              <a:cs typeface="Arial" panose="020B0604020202020204" pitchFamily="34" charset="0"/>
            </a:rPr>
            <a:t>Suy</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tim</a:t>
          </a:r>
          <a:r>
            <a:rPr lang="en-US" sz="1600" dirty="0" smtClean="0">
              <a:latin typeface="Arial" panose="020B0604020202020204" pitchFamily="34" charset="0"/>
              <a:cs typeface="Arial" panose="020B0604020202020204" pitchFamily="34" charset="0"/>
            </a:rPr>
            <a:t>/</a:t>
          </a:r>
          <a:r>
            <a:rPr lang="en-US" sz="1600" dirty="0" err="1" smtClean="0">
              <a:latin typeface="Arial" panose="020B0604020202020204" pitchFamily="34" charset="0"/>
              <a:cs typeface="Arial" panose="020B0604020202020204" pitchFamily="34" charset="0"/>
            </a:rPr>
            <a:t>tuần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hoàn</a:t>
          </a:r>
          <a:endParaRPr lang="en-US" sz="1600" dirty="0">
            <a:latin typeface="Arial" panose="020B0604020202020204" pitchFamily="34" charset="0"/>
            <a:cs typeface="Arial" panose="020B0604020202020204" pitchFamily="34" charset="0"/>
          </a:endParaRPr>
        </a:p>
      </dgm:t>
    </dgm:pt>
    <dgm:pt modelId="{3DEA2620-66CE-45D4-9C8D-6E057C375E0C}" type="parTrans" cxnId="{12934617-2F14-40CD-8370-C9068C49748B}">
      <dgm:prSet/>
      <dgm:spPr/>
      <dgm:t>
        <a:bodyPr/>
        <a:lstStyle/>
        <a:p>
          <a:endParaRPr lang="en-US" sz="1600">
            <a:latin typeface="Arial" panose="020B0604020202020204" pitchFamily="34" charset="0"/>
            <a:cs typeface="Arial" panose="020B0604020202020204" pitchFamily="34" charset="0"/>
          </a:endParaRPr>
        </a:p>
      </dgm:t>
    </dgm:pt>
    <dgm:pt modelId="{60FAD2D7-BB2D-4C7E-90FC-87E9CB9A54CF}" type="sibTrans" cxnId="{12934617-2F14-40CD-8370-C9068C49748B}">
      <dgm:prSet/>
      <dgm:spPr/>
      <dgm:t>
        <a:bodyPr/>
        <a:lstStyle/>
        <a:p>
          <a:endParaRPr lang="en-US" sz="1600">
            <a:latin typeface="Arial" panose="020B0604020202020204" pitchFamily="34" charset="0"/>
            <a:cs typeface="Arial" panose="020B0604020202020204" pitchFamily="34" charset="0"/>
          </a:endParaRPr>
        </a:p>
      </dgm:t>
    </dgm:pt>
    <dgm:pt modelId="{7261B7B5-0C15-4167-B70A-56D2FB2F3DDF}" type="pres">
      <dgm:prSet presAssocID="{374FBDA9-AD52-47E0-8F8C-6CF335170948}" presName="Name0" presStyleCnt="0">
        <dgm:presLayoutVars>
          <dgm:dir/>
          <dgm:animLvl val="lvl"/>
          <dgm:resizeHandles val="exact"/>
        </dgm:presLayoutVars>
      </dgm:prSet>
      <dgm:spPr/>
      <dgm:t>
        <a:bodyPr/>
        <a:lstStyle/>
        <a:p>
          <a:endParaRPr lang="en-US"/>
        </a:p>
      </dgm:t>
    </dgm:pt>
    <dgm:pt modelId="{36DAC358-E660-49BD-980F-867AD963AC30}" type="pres">
      <dgm:prSet presAssocID="{4F8108D1-6078-412B-87F7-FFF774C9542D}" presName="composite" presStyleCnt="0"/>
      <dgm:spPr/>
    </dgm:pt>
    <dgm:pt modelId="{2F5D6196-3B8E-426D-9E60-E25140411CEB}" type="pres">
      <dgm:prSet presAssocID="{4F8108D1-6078-412B-87F7-FFF774C9542D}" presName="parTx" presStyleLbl="alignNode1" presStyleIdx="0" presStyleCnt="4" custScaleX="155592">
        <dgm:presLayoutVars>
          <dgm:chMax val="0"/>
          <dgm:chPref val="0"/>
          <dgm:bulletEnabled val="1"/>
        </dgm:presLayoutVars>
      </dgm:prSet>
      <dgm:spPr/>
      <dgm:t>
        <a:bodyPr/>
        <a:lstStyle/>
        <a:p>
          <a:endParaRPr lang="en-US"/>
        </a:p>
      </dgm:t>
    </dgm:pt>
    <dgm:pt modelId="{BE01E51F-CAAE-4E42-883C-94F880308A6C}" type="pres">
      <dgm:prSet presAssocID="{4F8108D1-6078-412B-87F7-FFF774C9542D}" presName="desTx" presStyleLbl="alignAccFollowNode1" presStyleIdx="0" presStyleCnt="4" custScaleX="154779">
        <dgm:presLayoutVars>
          <dgm:bulletEnabled val="1"/>
        </dgm:presLayoutVars>
      </dgm:prSet>
      <dgm:spPr/>
      <dgm:t>
        <a:bodyPr/>
        <a:lstStyle/>
        <a:p>
          <a:endParaRPr lang="en-US"/>
        </a:p>
      </dgm:t>
    </dgm:pt>
    <dgm:pt modelId="{EB5FA3F5-BFB9-46E8-8F7D-8B58D328828E}" type="pres">
      <dgm:prSet presAssocID="{3BEBEDCA-20B6-42C1-9624-8D95AAFA9F1D}" presName="space" presStyleCnt="0"/>
      <dgm:spPr/>
    </dgm:pt>
    <dgm:pt modelId="{5CAFFF21-054A-4ABC-BB15-64B7BBB64BE1}" type="pres">
      <dgm:prSet presAssocID="{9164A7D4-5C3F-4854-AF24-4EF5573B86E9}" presName="composite" presStyleCnt="0"/>
      <dgm:spPr/>
    </dgm:pt>
    <dgm:pt modelId="{63CD0A7E-53EC-45C3-A8F8-31ADC2BF644A}" type="pres">
      <dgm:prSet presAssocID="{9164A7D4-5C3F-4854-AF24-4EF5573B86E9}" presName="parTx" presStyleLbl="alignNode1" presStyleIdx="1" presStyleCnt="4">
        <dgm:presLayoutVars>
          <dgm:chMax val="0"/>
          <dgm:chPref val="0"/>
          <dgm:bulletEnabled val="1"/>
        </dgm:presLayoutVars>
      </dgm:prSet>
      <dgm:spPr/>
      <dgm:t>
        <a:bodyPr/>
        <a:lstStyle/>
        <a:p>
          <a:endParaRPr lang="en-US"/>
        </a:p>
      </dgm:t>
    </dgm:pt>
    <dgm:pt modelId="{541F2109-BBBA-4A8E-BF65-349D0153D4A2}" type="pres">
      <dgm:prSet presAssocID="{9164A7D4-5C3F-4854-AF24-4EF5573B86E9}" presName="desTx" presStyleLbl="alignAccFollowNode1" presStyleIdx="1" presStyleCnt="4">
        <dgm:presLayoutVars>
          <dgm:bulletEnabled val="1"/>
        </dgm:presLayoutVars>
      </dgm:prSet>
      <dgm:spPr/>
      <dgm:t>
        <a:bodyPr/>
        <a:lstStyle/>
        <a:p>
          <a:endParaRPr lang="en-US"/>
        </a:p>
      </dgm:t>
    </dgm:pt>
    <dgm:pt modelId="{392E7B03-9833-4A73-82F4-541FFA553EDE}" type="pres">
      <dgm:prSet presAssocID="{91DCCE8C-5A00-496E-90FA-626A4B2E168F}" presName="space" presStyleCnt="0"/>
      <dgm:spPr/>
    </dgm:pt>
    <dgm:pt modelId="{A0F1D4E1-CEAE-4243-B58E-A37BD1833CAF}" type="pres">
      <dgm:prSet presAssocID="{18417356-5386-4473-89C8-22B8733D7E8C}" presName="composite" presStyleCnt="0"/>
      <dgm:spPr/>
    </dgm:pt>
    <dgm:pt modelId="{E8404EB7-1ABC-4EEB-8B2A-5B01AD761487}" type="pres">
      <dgm:prSet presAssocID="{18417356-5386-4473-89C8-22B8733D7E8C}" presName="parTx" presStyleLbl="alignNode1" presStyleIdx="2" presStyleCnt="4">
        <dgm:presLayoutVars>
          <dgm:chMax val="0"/>
          <dgm:chPref val="0"/>
          <dgm:bulletEnabled val="1"/>
        </dgm:presLayoutVars>
      </dgm:prSet>
      <dgm:spPr/>
      <dgm:t>
        <a:bodyPr/>
        <a:lstStyle/>
        <a:p>
          <a:endParaRPr lang="en-US"/>
        </a:p>
      </dgm:t>
    </dgm:pt>
    <dgm:pt modelId="{AD697705-D478-4C8C-9BE0-5EB45EFBAD48}" type="pres">
      <dgm:prSet presAssocID="{18417356-5386-4473-89C8-22B8733D7E8C}" presName="desTx" presStyleLbl="alignAccFollowNode1" presStyleIdx="2" presStyleCnt="4">
        <dgm:presLayoutVars>
          <dgm:bulletEnabled val="1"/>
        </dgm:presLayoutVars>
      </dgm:prSet>
      <dgm:spPr/>
      <dgm:t>
        <a:bodyPr/>
        <a:lstStyle/>
        <a:p>
          <a:endParaRPr lang="en-US"/>
        </a:p>
      </dgm:t>
    </dgm:pt>
    <dgm:pt modelId="{3A1B71E1-1810-4735-B992-728D0E3F70F2}" type="pres">
      <dgm:prSet presAssocID="{0B05F18B-82DE-4103-88F1-59AFD24EA8D5}" presName="space" presStyleCnt="0"/>
      <dgm:spPr/>
    </dgm:pt>
    <dgm:pt modelId="{47FC5A4B-4317-4CB9-AD5D-74AA4BDCA089}" type="pres">
      <dgm:prSet presAssocID="{165FDD8E-83D6-4E64-97F4-A41DBB25D6D7}" presName="composite" presStyleCnt="0"/>
      <dgm:spPr/>
    </dgm:pt>
    <dgm:pt modelId="{4A034F4E-E58E-48BB-8A85-50A5A872EADD}" type="pres">
      <dgm:prSet presAssocID="{165FDD8E-83D6-4E64-97F4-A41DBB25D6D7}" presName="parTx" presStyleLbl="alignNode1" presStyleIdx="3" presStyleCnt="4">
        <dgm:presLayoutVars>
          <dgm:chMax val="0"/>
          <dgm:chPref val="0"/>
          <dgm:bulletEnabled val="1"/>
        </dgm:presLayoutVars>
      </dgm:prSet>
      <dgm:spPr/>
      <dgm:t>
        <a:bodyPr/>
        <a:lstStyle/>
        <a:p>
          <a:endParaRPr lang="en-US"/>
        </a:p>
      </dgm:t>
    </dgm:pt>
    <dgm:pt modelId="{29BD63C4-CB0F-48A0-BECD-5759F24F57BB}" type="pres">
      <dgm:prSet presAssocID="{165FDD8E-83D6-4E64-97F4-A41DBB25D6D7}" presName="desTx" presStyleLbl="alignAccFollowNode1" presStyleIdx="3" presStyleCnt="4">
        <dgm:presLayoutVars>
          <dgm:bulletEnabled val="1"/>
        </dgm:presLayoutVars>
      </dgm:prSet>
      <dgm:spPr/>
      <dgm:t>
        <a:bodyPr/>
        <a:lstStyle/>
        <a:p>
          <a:endParaRPr lang="en-US"/>
        </a:p>
      </dgm:t>
    </dgm:pt>
  </dgm:ptLst>
  <dgm:cxnLst>
    <dgm:cxn modelId="{103BB1D2-421C-4719-BA77-A9A8EE1EE28C}" type="presOf" srcId="{1BB23C5A-6062-40C6-B86D-B008D1E16C2E}" destId="{AD697705-D478-4C8C-9BE0-5EB45EFBAD48}" srcOrd="0" destOrd="2" presId="urn:microsoft.com/office/officeart/2005/8/layout/hList1"/>
    <dgm:cxn modelId="{DE11AD56-C211-4742-A0CC-1D49ABE53502}" srcId="{9164A7D4-5C3F-4854-AF24-4EF5573B86E9}" destId="{80963C1E-CEF6-4988-BFCC-549E4164DFFD}" srcOrd="0" destOrd="0" parTransId="{00B1DEE3-3B8C-4337-A7DC-189BDE7667A1}" sibTransId="{4B1EB024-0307-4122-ABC5-8773A1EF182F}"/>
    <dgm:cxn modelId="{14968CC4-E406-4DC3-91D0-1833CDC4E7DD}" srcId="{4F8108D1-6078-412B-87F7-FFF774C9542D}" destId="{9A2BF5F3-C7D3-4394-AC0C-D98312FD4F09}" srcOrd="2" destOrd="0" parTransId="{F7ED8F49-2F88-4730-869F-8238D6FC1D14}" sibTransId="{8B272503-8A25-40FA-A01F-A5DFAF1EE54D}"/>
    <dgm:cxn modelId="{65D9A2BC-CFAD-46F4-8CF0-88C9E5C16813}" srcId="{9164A7D4-5C3F-4854-AF24-4EF5573B86E9}" destId="{FE502742-33E0-4769-BEE2-538AA3962B37}" srcOrd="1" destOrd="0" parTransId="{4F6CE588-8FFF-49CB-8168-1C0FCE0E8F9F}" sibTransId="{0614BB05-D38A-486F-B64F-F8A06240CBD8}"/>
    <dgm:cxn modelId="{CCA2D310-41E7-4F32-89C3-B54C1676A5A9}" srcId="{4F8108D1-6078-412B-87F7-FFF774C9542D}" destId="{5A2D7A75-0744-4424-8545-D27032241670}" srcOrd="0" destOrd="0" parTransId="{4922B742-55D7-4036-97CA-D20E20551848}" sibTransId="{0F6D9681-72A7-43D8-A802-27D0FCCDE4BF}"/>
    <dgm:cxn modelId="{7C3580A5-88F4-4AA9-BEEA-C8291A0C8083}" srcId="{165FDD8E-83D6-4E64-97F4-A41DBB25D6D7}" destId="{30AF3DAB-C5A6-4037-B6D4-95E2829010A2}" srcOrd="2" destOrd="0" parTransId="{0F889975-A87B-4720-81A7-85C086282A8A}" sibTransId="{8F0236A9-B723-4B89-A5BC-0DB4D6B912BD}"/>
    <dgm:cxn modelId="{FEC08B6A-B466-4953-81D9-C66342911124}" srcId="{4F8108D1-6078-412B-87F7-FFF774C9542D}" destId="{482B1F7B-2CAF-4434-B36C-2372C3096211}" srcOrd="1" destOrd="0" parTransId="{19CF74C2-DFDA-4B71-B444-E9EE48817C43}" sibTransId="{CF270444-85C0-48FA-9AF3-CEE0EE7DC6BA}"/>
    <dgm:cxn modelId="{DC9228BA-0F45-487C-AB55-70B27D0FE7BD}" srcId="{374FBDA9-AD52-47E0-8F8C-6CF335170948}" destId="{4F8108D1-6078-412B-87F7-FFF774C9542D}" srcOrd="0" destOrd="0" parTransId="{A8E03ADE-0AC6-4F72-BC1B-0867C84EF584}" sibTransId="{3BEBEDCA-20B6-42C1-9624-8D95AAFA9F1D}"/>
    <dgm:cxn modelId="{FC407C32-43BB-415E-A1A1-9E08D59194FE}" type="presOf" srcId="{80EEFF80-174F-49E8-8A28-80AF98EF6059}" destId="{BE01E51F-CAAE-4E42-883C-94F880308A6C}" srcOrd="0" destOrd="3" presId="urn:microsoft.com/office/officeart/2005/8/layout/hList1"/>
    <dgm:cxn modelId="{81886E10-77CA-459A-A5B5-17960B166A06}" type="presOf" srcId="{CE333C47-691B-4CAE-9B46-0136D7422422}" destId="{29BD63C4-CB0F-48A0-BECD-5759F24F57BB}" srcOrd="0" destOrd="0" presId="urn:microsoft.com/office/officeart/2005/8/layout/hList1"/>
    <dgm:cxn modelId="{8B1DF487-3EB9-44E9-89A1-85100A1CF07B}" srcId="{4F8108D1-6078-412B-87F7-FFF774C9542D}" destId="{B2CC59E8-0223-4418-8C53-2BA7A66953F5}" srcOrd="5" destOrd="0" parTransId="{0489B5CB-B99B-44BA-B1AD-F2A1ACAD5D7D}" sibTransId="{FE5CF49A-66D4-47EE-AAE9-FB391B034344}"/>
    <dgm:cxn modelId="{6B453B8D-C000-40A3-AF24-C7494BD541CB}" srcId="{4F8108D1-6078-412B-87F7-FFF774C9542D}" destId="{25BCA9B3-3145-4E01-957F-01A9E613C50B}" srcOrd="6" destOrd="0" parTransId="{BAC18DA4-B0B7-44F1-9D69-FE2BC6225B9F}" sibTransId="{8A70E832-2CE1-4541-817B-725532E4BCB1}"/>
    <dgm:cxn modelId="{F5CE5C19-E459-40AE-A0D3-AEE65DFFE9F5}" type="presOf" srcId="{80963C1E-CEF6-4988-BFCC-549E4164DFFD}" destId="{541F2109-BBBA-4A8E-BF65-349D0153D4A2}" srcOrd="0" destOrd="0" presId="urn:microsoft.com/office/officeart/2005/8/layout/hList1"/>
    <dgm:cxn modelId="{EB30660D-4313-44DE-B720-FD7163BC0408}" srcId="{374FBDA9-AD52-47E0-8F8C-6CF335170948}" destId="{18417356-5386-4473-89C8-22B8733D7E8C}" srcOrd="2" destOrd="0" parTransId="{D0C2132F-2094-49AD-AC66-E0C5CBB0197E}" sibTransId="{0B05F18B-82DE-4103-88F1-59AFD24EA8D5}"/>
    <dgm:cxn modelId="{CE09DBF6-03BD-4C9A-AA88-45554A339347}" srcId="{18417356-5386-4473-89C8-22B8733D7E8C}" destId="{24BA2D68-6DAD-4E58-ADA8-98B001A26F89}" srcOrd="1" destOrd="0" parTransId="{07EA0F08-7634-4F2E-A612-9769CABB2D2D}" sibTransId="{0974A767-4474-49E1-B017-F5E27A0EA9EC}"/>
    <dgm:cxn modelId="{E2A65171-D167-43EF-8B6A-9482CDCEF292}" type="presOf" srcId="{74D0FF7F-28AA-4644-91B7-305055E5976B}" destId="{BE01E51F-CAAE-4E42-883C-94F880308A6C}" srcOrd="0" destOrd="4" presId="urn:microsoft.com/office/officeart/2005/8/layout/hList1"/>
    <dgm:cxn modelId="{1C156824-8CE8-4A8F-929A-2FB00D52B699}" type="presOf" srcId="{30AF3DAB-C5A6-4037-B6D4-95E2829010A2}" destId="{29BD63C4-CB0F-48A0-BECD-5759F24F57BB}" srcOrd="0" destOrd="2" presId="urn:microsoft.com/office/officeart/2005/8/layout/hList1"/>
    <dgm:cxn modelId="{BCC3267E-CD9D-4969-A04D-E3682570ADC1}" type="presOf" srcId="{9164A7D4-5C3F-4854-AF24-4EF5573B86E9}" destId="{63CD0A7E-53EC-45C3-A8F8-31ADC2BF644A}" srcOrd="0" destOrd="0" presId="urn:microsoft.com/office/officeart/2005/8/layout/hList1"/>
    <dgm:cxn modelId="{68EBC9D8-5BE1-4288-897F-313B217E4742}" type="presOf" srcId="{25BCA9B3-3145-4E01-957F-01A9E613C50B}" destId="{BE01E51F-CAAE-4E42-883C-94F880308A6C}" srcOrd="0" destOrd="6" presId="urn:microsoft.com/office/officeart/2005/8/layout/hList1"/>
    <dgm:cxn modelId="{877EE759-FEF6-4399-A554-BA7B0C15D93E}" type="presOf" srcId="{5A2D7A75-0744-4424-8545-D27032241670}" destId="{BE01E51F-CAAE-4E42-883C-94F880308A6C}" srcOrd="0" destOrd="0" presId="urn:microsoft.com/office/officeart/2005/8/layout/hList1"/>
    <dgm:cxn modelId="{90600B39-17A9-4316-9613-C2A67C13A104}" type="presOf" srcId="{41D53C36-8D5A-4F88-8735-E450C26C593C}" destId="{AD697705-D478-4C8C-9BE0-5EB45EFBAD48}" srcOrd="0" destOrd="0" presId="urn:microsoft.com/office/officeart/2005/8/layout/hList1"/>
    <dgm:cxn modelId="{B2F277CF-374A-4BDC-986E-9633DEAF1A24}" srcId="{4F8108D1-6078-412B-87F7-FFF774C9542D}" destId="{74D0FF7F-28AA-4644-91B7-305055E5976B}" srcOrd="4" destOrd="0" parTransId="{5AE3E51A-D12F-48D8-9177-DAEB287E43EB}" sibTransId="{F72F37BC-EAD7-4684-B15A-724812E22E65}"/>
    <dgm:cxn modelId="{97D329B2-566F-43A7-84E2-BFB982942F86}" type="presOf" srcId="{8DC1653A-E048-4C58-A95A-1C90A997901D}" destId="{29BD63C4-CB0F-48A0-BECD-5759F24F57BB}" srcOrd="0" destOrd="3" presId="urn:microsoft.com/office/officeart/2005/8/layout/hList1"/>
    <dgm:cxn modelId="{B9D06ABA-3A75-4E36-90CF-0D3DD95E78F4}" srcId="{165FDD8E-83D6-4E64-97F4-A41DBB25D6D7}" destId="{CE333C47-691B-4CAE-9B46-0136D7422422}" srcOrd="0" destOrd="0" parTransId="{AEB3A060-A7CD-4BE2-9CF3-5837FF6C5608}" sibTransId="{02C36499-8559-4CA1-B04F-707C27E20A93}"/>
    <dgm:cxn modelId="{6B0776AE-50D6-4A73-A61C-8B8B340FA5AB}" srcId="{165FDD8E-83D6-4E64-97F4-A41DBB25D6D7}" destId="{621C47E1-FCA5-4198-B364-D7A78A49453A}" srcOrd="1" destOrd="0" parTransId="{48F38681-7CF6-4AC2-9F7C-BD702F77E555}" sibTransId="{1FFA7CF3-1B38-48CE-9FC8-FD74EB3E1472}"/>
    <dgm:cxn modelId="{024A0CE7-3D33-4244-B9DC-A2E0B095AEC7}" srcId="{374FBDA9-AD52-47E0-8F8C-6CF335170948}" destId="{165FDD8E-83D6-4E64-97F4-A41DBB25D6D7}" srcOrd="3" destOrd="0" parTransId="{79847B70-06C7-4995-AD6C-9D6C58E0A0D6}" sibTransId="{AFCCBC46-0090-4035-9526-52C0E8A4B591}"/>
    <dgm:cxn modelId="{3D24EA35-1305-4401-B396-DD0E8184D189}" type="presOf" srcId="{165FDD8E-83D6-4E64-97F4-A41DBB25D6D7}" destId="{4A034F4E-E58E-48BB-8A85-50A5A872EADD}" srcOrd="0" destOrd="0" presId="urn:microsoft.com/office/officeart/2005/8/layout/hList1"/>
    <dgm:cxn modelId="{12934617-2F14-40CD-8370-C9068C49748B}" srcId="{165FDD8E-83D6-4E64-97F4-A41DBB25D6D7}" destId="{8DC1653A-E048-4C58-A95A-1C90A997901D}" srcOrd="3" destOrd="0" parTransId="{3DEA2620-66CE-45D4-9C8D-6E057C375E0C}" sibTransId="{60FAD2D7-BB2D-4C7E-90FC-87E9CB9A54CF}"/>
    <dgm:cxn modelId="{C948AE23-B9D8-4031-B671-5976A5132D28}" srcId="{18417356-5386-4473-89C8-22B8733D7E8C}" destId="{1BB23C5A-6062-40C6-B86D-B008D1E16C2E}" srcOrd="2" destOrd="0" parTransId="{53CE6E13-3542-4D49-8003-15FBEB81BE97}" sibTransId="{96CCC728-1810-4E0C-9940-560351E2559B}"/>
    <dgm:cxn modelId="{DEB80BCB-5D26-4B83-8B15-F6F0D3F82589}" type="presOf" srcId="{B2CC59E8-0223-4418-8C53-2BA7A66953F5}" destId="{BE01E51F-CAAE-4E42-883C-94F880308A6C}" srcOrd="0" destOrd="5" presId="urn:microsoft.com/office/officeart/2005/8/layout/hList1"/>
    <dgm:cxn modelId="{E3A31B7D-8457-4F96-A25D-876A69F5543F}" type="presOf" srcId="{482B1F7B-2CAF-4434-B36C-2372C3096211}" destId="{BE01E51F-CAAE-4E42-883C-94F880308A6C}" srcOrd="0" destOrd="1" presId="urn:microsoft.com/office/officeart/2005/8/layout/hList1"/>
    <dgm:cxn modelId="{92BB8104-1AE2-415D-BAD1-D1469255279E}" type="presOf" srcId="{18417356-5386-4473-89C8-22B8733D7E8C}" destId="{E8404EB7-1ABC-4EEB-8B2A-5B01AD761487}" srcOrd="0" destOrd="0" presId="urn:microsoft.com/office/officeart/2005/8/layout/hList1"/>
    <dgm:cxn modelId="{B4E7163B-A982-434C-8A3F-93F330C76C3F}" srcId="{374FBDA9-AD52-47E0-8F8C-6CF335170948}" destId="{9164A7D4-5C3F-4854-AF24-4EF5573B86E9}" srcOrd="1" destOrd="0" parTransId="{DDC2D911-69D3-4D09-85C6-15EF2B046A7F}" sibTransId="{91DCCE8C-5A00-496E-90FA-626A4B2E168F}"/>
    <dgm:cxn modelId="{8BAFAA3F-CD67-460A-86BE-7E0E35C20E2F}" type="presOf" srcId="{374FBDA9-AD52-47E0-8F8C-6CF335170948}" destId="{7261B7B5-0C15-4167-B70A-56D2FB2F3DDF}" srcOrd="0" destOrd="0" presId="urn:microsoft.com/office/officeart/2005/8/layout/hList1"/>
    <dgm:cxn modelId="{6FA387A7-517B-4416-9F4E-DF9BDDD296E4}" type="presOf" srcId="{621C47E1-FCA5-4198-B364-D7A78A49453A}" destId="{29BD63C4-CB0F-48A0-BECD-5759F24F57BB}" srcOrd="0" destOrd="1" presId="urn:microsoft.com/office/officeart/2005/8/layout/hList1"/>
    <dgm:cxn modelId="{1C567846-4439-43D8-A39E-083D149E3B68}" srcId="{18417356-5386-4473-89C8-22B8733D7E8C}" destId="{41D53C36-8D5A-4F88-8735-E450C26C593C}" srcOrd="0" destOrd="0" parTransId="{915EB740-A8FE-4DA3-93D7-4DD794F114BB}" sibTransId="{43ECF2D1-4090-4F22-819D-B56C4B3F38BB}"/>
    <dgm:cxn modelId="{F9186724-E565-47AA-BE78-8118EFEA39D4}" type="presOf" srcId="{9A2BF5F3-C7D3-4394-AC0C-D98312FD4F09}" destId="{BE01E51F-CAAE-4E42-883C-94F880308A6C}" srcOrd="0" destOrd="2" presId="urn:microsoft.com/office/officeart/2005/8/layout/hList1"/>
    <dgm:cxn modelId="{27E1E614-25AA-4558-B8F1-AA27C45C739A}" type="presOf" srcId="{4F8108D1-6078-412B-87F7-FFF774C9542D}" destId="{2F5D6196-3B8E-426D-9E60-E25140411CEB}" srcOrd="0" destOrd="0" presId="urn:microsoft.com/office/officeart/2005/8/layout/hList1"/>
    <dgm:cxn modelId="{1DE6BD7B-7A4A-4612-A904-7232BE79588F}" type="presOf" srcId="{24BA2D68-6DAD-4E58-ADA8-98B001A26F89}" destId="{AD697705-D478-4C8C-9BE0-5EB45EFBAD48}" srcOrd="0" destOrd="1" presId="urn:microsoft.com/office/officeart/2005/8/layout/hList1"/>
    <dgm:cxn modelId="{7A707D85-2733-49A3-B6D2-B30A6DB12609}" srcId="{4F8108D1-6078-412B-87F7-FFF774C9542D}" destId="{80EEFF80-174F-49E8-8A28-80AF98EF6059}" srcOrd="3" destOrd="0" parTransId="{71EDBCC5-A433-4DAC-B4F3-D8765AFE6256}" sibTransId="{AD575375-6666-48FB-BFC6-671F2947DAEC}"/>
    <dgm:cxn modelId="{D44CA178-22BA-4FA9-962D-C7B70B427D7C}" type="presOf" srcId="{FE502742-33E0-4769-BEE2-538AA3962B37}" destId="{541F2109-BBBA-4A8E-BF65-349D0153D4A2}" srcOrd="0" destOrd="1" presId="urn:microsoft.com/office/officeart/2005/8/layout/hList1"/>
    <dgm:cxn modelId="{C21C1124-A15F-4200-9BFF-356C3043CE14}" type="presParOf" srcId="{7261B7B5-0C15-4167-B70A-56D2FB2F3DDF}" destId="{36DAC358-E660-49BD-980F-867AD963AC30}" srcOrd="0" destOrd="0" presId="urn:microsoft.com/office/officeart/2005/8/layout/hList1"/>
    <dgm:cxn modelId="{F9F4C648-1653-4864-BBA9-B3898803DBA8}" type="presParOf" srcId="{36DAC358-E660-49BD-980F-867AD963AC30}" destId="{2F5D6196-3B8E-426D-9E60-E25140411CEB}" srcOrd="0" destOrd="0" presId="urn:microsoft.com/office/officeart/2005/8/layout/hList1"/>
    <dgm:cxn modelId="{59F019F4-4208-4E79-8A01-2F66F611B004}" type="presParOf" srcId="{36DAC358-E660-49BD-980F-867AD963AC30}" destId="{BE01E51F-CAAE-4E42-883C-94F880308A6C}" srcOrd="1" destOrd="0" presId="urn:microsoft.com/office/officeart/2005/8/layout/hList1"/>
    <dgm:cxn modelId="{F6ADB618-5DB4-4800-9629-34B507239631}" type="presParOf" srcId="{7261B7B5-0C15-4167-B70A-56D2FB2F3DDF}" destId="{EB5FA3F5-BFB9-46E8-8F7D-8B58D328828E}" srcOrd="1" destOrd="0" presId="urn:microsoft.com/office/officeart/2005/8/layout/hList1"/>
    <dgm:cxn modelId="{AA03D2D6-1FCC-4177-8448-B6B3164DE6ED}" type="presParOf" srcId="{7261B7B5-0C15-4167-B70A-56D2FB2F3DDF}" destId="{5CAFFF21-054A-4ABC-BB15-64B7BBB64BE1}" srcOrd="2" destOrd="0" presId="urn:microsoft.com/office/officeart/2005/8/layout/hList1"/>
    <dgm:cxn modelId="{1111E512-4424-49AC-9594-33AB2D2DE356}" type="presParOf" srcId="{5CAFFF21-054A-4ABC-BB15-64B7BBB64BE1}" destId="{63CD0A7E-53EC-45C3-A8F8-31ADC2BF644A}" srcOrd="0" destOrd="0" presId="urn:microsoft.com/office/officeart/2005/8/layout/hList1"/>
    <dgm:cxn modelId="{1B24C3F3-674B-43DE-83C2-C9A38426E738}" type="presParOf" srcId="{5CAFFF21-054A-4ABC-BB15-64B7BBB64BE1}" destId="{541F2109-BBBA-4A8E-BF65-349D0153D4A2}" srcOrd="1" destOrd="0" presId="urn:microsoft.com/office/officeart/2005/8/layout/hList1"/>
    <dgm:cxn modelId="{D26B3015-2DB2-4974-BA95-661FFE922509}" type="presParOf" srcId="{7261B7B5-0C15-4167-B70A-56D2FB2F3DDF}" destId="{392E7B03-9833-4A73-82F4-541FFA553EDE}" srcOrd="3" destOrd="0" presId="urn:microsoft.com/office/officeart/2005/8/layout/hList1"/>
    <dgm:cxn modelId="{8B210D97-CE04-4C6F-906D-42A506372CFC}" type="presParOf" srcId="{7261B7B5-0C15-4167-B70A-56D2FB2F3DDF}" destId="{A0F1D4E1-CEAE-4243-B58E-A37BD1833CAF}" srcOrd="4" destOrd="0" presId="urn:microsoft.com/office/officeart/2005/8/layout/hList1"/>
    <dgm:cxn modelId="{F8F75658-3C5F-4985-848B-0A1C40F55391}" type="presParOf" srcId="{A0F1D4E1-CEAE-4243-B58E-A37BD1833CAF}" destId="{E8404EB7-1ABC-4EEB-8B2A-5B01AD761487}" srcOrd="0" destOrd="0" presId="urn:microsoft.com/office/officeart/2005/8/layout/hList1"/>
    <dgm:cxn modelId="{6E4CCB48-D3D3-4029-9A4B-5264A2DFD1D2}" type="presParOf" srcId="{A0F1D4E1-CEAE-4243-B58E-A37BD1833CAF}" destId="{AD697705-D478-4C8C-9BE0-5EB45EFBAD48}" srcOrd="1" destOrd="0" presId="urn:microsoft.com/office/officeart/2005/8/layout/hList1"/>
    <dgm:cxn modelId="{123DEE05-537B-4176-96D1-1009F9CB6755}" type="presParOf" srcId="{7261B7B5-0C15-4167-B70A-56D2FB2F3DDF}" destId="{3A1B71E1-1810-4735-B992-728D0E3F70F2}" srcOrd="5" destOrd="0" presId="urn:microsoft.com/office/officeart/2005/8/layout/hList1"/>
    <dgm:cxn modelId="{8B80D77A-D361-4D7D-BCA7-CE86A534257A}" type="presParOf" srcId="{7261B7B5-0C15-4167-B70A-56D2FB2F3DDF}" destId="{47FC5A4B-4317-4CB9-AD5D-74AA4BDCA089}" srcOrd="6" destOrd="0" presId="urn:microsoft.com/office/officeart/2005/8/layout/hList1"/>
    <dgm:cxn modelId="{947837B5-6A9E-42D2-B1B1-D84B653E9B5E}" type="presParOf" srcId="{47FC5A4B-4317-4CB9-AD5D-74AA4BDCA089}" destId="{4A034F4E-E58E-48BB-8A85-50A5A872EADD}" srcOrd="0" destOrd="0" presId="urn:microsoft.com/office/officeart/2005/8/layout/hList1"/>
    <dgm:cxn modelId="{7C5E2B99-E4A7-4FE9-9A11-0B4D48292526}" type="presParOf" srcId="{47FC5A4B-4317-4CB9-AD5D-74AA4BDCA089}" destId="{29BD63C4-CB0F-48A0-BECD-5759F24F57BB}"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D6196-3B8E-426D-9E60-E25140411CEB}">
      <dsp:nvSpPr>
        <dsp:cNvPr id="0" name=""/>
        <dsp:cNvSpPr/>
      </dsp:nvSpPr>
      <dsp:spPr>
        <a:xfrm>
          <a:off x="775" y="79271"/>
          <a:ext cx="2429865" cy="62467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NN </a:t>
          </a:r>
          <a:r>
            <a:rPr lang="en-US" sz="1600" b="1" kern="1200" dirty="0" err="1" smtClean="0">
              <a:solidFill>
                <a:schemeClr val="bg1"/>
              </a:solidFill>
              <a:latin typeface="Arial" panose="020B0604020202020204" pitchFamily="34" charset="0"/>
              <a:cs typeface="Arial" panose="020B0604020202020204" pitchFamily="34" charset="0"/>
            </a:rPr>
            <a:t>từ</a:t>
          </a:r>
          <a:r>
            <a:rPr lang="en-US" sz="1600" b="1" kern="1200" dirty="0" smtClean="0">
              <a:solidFill>
                <a:schemeClr val="bg1"/>
              </a:solidFill>
              <a:latin typeface="Arial" panose="020B0604020202020204" pitchFamily="34" charset="0"/>
              <a:cs typeface="Arial" panose="020B0604020202020204" pitchFamily="34" charset="0"/>
            </a:rPr>
            <a:t> </a:t>
          </a:r>
          <a:r>
            <a:rPr lang="en-US" sz="1600" b="1" kern="1200" dirty="0" err="1" smtClean="0">
              <a:solidFill>
                <a:schemeClr val="bg1"/>
              </a:solidFill>
              <a:latin typeface="Arial" panose="020B0604020202020204" pitchFamily="34" charset="0"/>
              <a:cs typeface="Arial" panose="020B0604020202020204" pitchFamily="34" charset="0"/>
            </a:rPr>
            <a:t>mẹ</a:t>
          </a:r>
          <a:endParaRPr lang="en-US" sz="1600" b="1" kern="1200" dirty="0">
            <a:solidFill>
              <a:schemeClr val="bg1"/>
            </a:solidFill>
            <a:latin typeface="Arial" panose="020B0604020202020204" pitchFamily="34" charset="0"/>
            <a:cs typeface="Arial" panose="020B0604020202020204" pitchFamily="34" charset="0"/>
          </a:endParaRPr>
        </a:p>
      </dsp:txBody>
      <dsp:txXfrm>
        <a:off x="775" y="79271"/>
        <a:ext cx="2429865" cy="624676"/>
      </dsp:txXfrm>
    </dsp:sp>
    <dsp:sp modelId="{BE01E51F-CAAE-4E42-883C-94F880308A6C}">
      <dsp:nvSpPr>
        <dsp:cNvPr id="0" name=""/>
        <dsp:cNvSpPr/>
      </dsp:nvSpPr>
      <dsp:spPr>
        <a:xfrm>
          <a:off x="7124" y="703948"/>
          <a:ext cx="2417169"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smtClean="0">
              <a:latin typeface="Arial" panose="020B0604020202020204" pitchFamily="34" charset="0"/>
              <a:cs typeface="Arial" panose="020B0604020202020204" pitchFamily="34" charset="0"/>
            </a:rPr>
            <a:t>Huyết</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áp</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err="1" smtClean="0">
              <a:latin typeface="Arial" panose="020B0604020202020204" pitchFamily="34" charset="0"/>
              <a:cs typeface="Arial" panose="020B0604020202020204" pitchFamily="34" charset="0"/>
            </a:rPr>
            <a:t>Nhiễm</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trùng</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err="1" smtClean="0">
              <a:latin typeface="Arial" panose="020B0604020202020204" pitchFamily="34" charset="0"/>
              <a:cs typeface="Arial" panose="020B0604020202020204" pitchFamily="34" charset="0"/>
            </a:rPr>
            <a:t>Thiếu</a:t>
          </a:r>
          <a:r>
            <a:rPr lang="en-US" sz="1600" kern="1200" dirty="0" smtClean="0">
              <a:latin typeface="Arial" panose="020B0604020202020204" pitchFamily="34" charset="0"/>
              <a:cs typeface="Arial" panose="020B0604020202020204" pitchFamily="34" charset="0"/>
            </a:rPr>
            <a:t> oxy do </a:t>
          </a:r>
          <a:r>
            <a:rPr lang="en-US" sz="1600" kern="1200" dirty="0" err="1" smtClean="0">
              <a:latin typeface="Arial" panose="020B0604020202020204" pitchFamily="34" charset="0"/>
              <a:cs typeface="Arial" panose="020B0604020202020204" pitchFamily="34" charset="0"/>
            </a:rPr>
            <a:t>bệnh</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lý</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err="1" smtClean="0">
              <a:latin typeface="Arial" panose="020B0604020202020204" pitchFamily="34" charset="0"/>
              <a:cs typeface="Arial" panose="020B0604020202020204" pitchFamily="34" charset="0"/>
            </a:rPr>
            <a:t>Đái</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tháo</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đường</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err="1" smtClean="0">
              <a:latin typeface="Arial" panose="020B0604020202020204" pitchFamily="34" charset="0"/>
              <a:cs typeface="Arial" panose="020B0604020202020204" pitchFamily="34" charset="0"/>
            </a:rPr>
            <a:t>Bệnh</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mạch</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máu</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err="1" smtClean="0">
              <a:latin typeface="Arial" panose="020B0604020202020204" pitchFamily="34" charset="0"/>
              <a:cs typeface="Arial" panose="020B0604020202020204" pitchFamily="34" charset="0"/>
            </a:rPr>
            <a:t>Sử</a:t>
          </a:r>
          <a:r>
            <a:rPr lang="en-US" sz="1600" kern="1200" dirty="0" smtClean="0">
              <a:latin typeface="Arial" panose="020B0604020202020204" pitchFamily="34" charset="0"/>
              <a:cs typeface="Arial" panose="020B0604020202020204" pitchFamily="34" charset="0"/>
            </a:rPr>
            <a:t> dung </a:t>
          </a:r>
          <a:r>
            <a:rPr lang="en-US" sz="1600" kern="1200" dirty="0" err="1" smtClean="0">
              <a:latin typeface="Arial" panose="020B0604020202020204" pitchFamily="34" charset="0"/>
              <a:cs typeface="Arial" panose="020B0604020202020204" pitchFamily="34" charset="0"/>
            </a:rPr>
            <a:t>cocain</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err="1" smtClean="0">
              <a:latin typeface="Arial" panose="020B0604020202020204" pitchFamily="34" charset="0"/>
              <a:cs typeface="Arial" panose="020B0604020202020204" pitchFamily="34" charset="0"/>
            </a:rPr>
            <a:t>Vỡ</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tử</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cung</a:t>
          </a:r>
          <a:endParaRPr lang="en-US" sz="1600" kern="1200" dirty="0">
            <a:latin typeface="Arial" panose="020B0604020202020204" pitchFamily="34" charset="0"/>
            <a:cs typeface="Arial" panose="020B0604020202020204" pitchFamily="34" charset="0"/>
          </a:endParaRPr>
        </a:p>
      </dsp:txBody>
      <dsp:txXfrm>
        <a:off x="7124" y="703948"/>
        <a:ext cx="2417169" cy="2810880"/>
      </dsp:txXfrm>
    </dsp:sp>
    <dsp:sp modelId="{63CD0A7E-53EC-45C3-A8F8-31ADC2BF644A}">
      <dsp:nvSpPr>
        <dsp:cNvPr id="0" name=""/>
        <dsp:cNvSpPr/>
      </dsp:nvSpPr>
      <dsp:spPr>
        <a:xfrm>
          <a:off x="2649278" y="79271"/>
          <a:ext cx="1561690" cy="62467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Do </a:t>
          </a:r>
          <a:r>
            <a:rPr lang="en-US" sz="1600" b="1" kern="1200" dirty="0" err="1" smtClean="0">
              <a:solidFill>
                <a:schemeClr val="bg1"/>
              </a:solidFill>
              <a:latin typeface="Arial" panose="020B0604020202020204" pitchFamily="34" charset="0"/>
              <a:cs typeface="Arial" panose="020B0604020202020204" pitchFamily="34" charset="0"/>
            </a:rPr>
            <a:t>nhau</a:t>
          </a:r>
          <a:r>
            <a:rPr lang="en-US" sz="1600" b="1" kern="1200" dirty="0" smtClean="0">
              <a:solidFill>
                <a:schemeClr val="bg1"/>
              </a:solidFill>
              <a:latin typeface="Arial" panose="020B0604020202020204" pitchFamily="34" charset="0"/>
              <a:cs typeface="Arial" panose="020B0604020202020204" pitchFamily="34" charset="0"/>
            </a:rPr>
            <a:t> </a:t>
          </a:r>
          <a:r>
            <a:rPr lang="en-US" sz="1600" b="1" kern="1200" dirty="0" err="1" smtClean="0">
              <a:solidFill>
                <a:schemeClr val="bg1"/>
              </a:solidFill>
              <a:latin typeface="Arial" panose="020B0604020202020204" pitchFamily="34" charset="0"/>
              <a:cs typeface="Arial" panose="020B0604020202020204" pitchFamily="34" charset="0"/>
            </a:rPr>
            <a:t>thai</a:t>
          </a:r>
          <a:endParaRPr lang="en-US" sz="1600" b="1" kern="1200" dirty="0">
            <a:solidFill>
              <a:schemeClr val="bg1"/>
            </a:solidFill>
            <a:latin typeface="Arial" panose="020B0604020202020204" pitchFamily="34" charset="0"/>
            <a:cs typeface="Arial" panose="020B0604020202020204" pitchFamily="34" charset="0"/>
          </a:endParaRPr>
        </a:p>
      </dsp:txBody>
      <dsp:txXfrm>
        <a:off x="2649278" y="79271"/>
        <a:ext cx="1561690" cy="624676"/>
      </dsp:txXfrm>
    </dsp:sp>
    <dsp:sp modelId="{541F2109-BBBA-4A8E-BF65-349D0153D4A2}">
      <dsp:nvSpPr>
        <dsp:cNvPr id="0" name=""/>
        <dsp:cNvSpPr/>
      </dsp:nvSpPr>
      <dsp:spPr>
        <a:xfrm>
          <a:off x="2649278" y="703948"/>
          <a:ext cx="1561690"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smtClean="0">
              <a:latin typeface="Arial" panose="020B0604020202020204" pitchFamily="34" charset="0"/>
              <a:cs typeface="Arial" panose="020B0604020202020204" pitchFamily="34" charset="0"/>
            </a:rPr>
            <a:t>Nhồi</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máu</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err="1" smtClean="0">
              <a:latin typeface="Arial" panose="020B0604020202020204" pitchFamily="34" charset="0"/>
              <a:cs typeface="Arial" panose="020B0604020202020204" pitchFamily="34" charset="0"/>
            </a:rPr>
            <a:t>Xơ</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hóa</a:t>
          </a:r>
          <a:endParaRPr lang="en-US" sz="1600" kern="1200" dirty="0">
            <a:latin typeface="Arial" panose="020B0604020202020204" pitchFamily="34" charset="0"/>
            <a:cs typeface="Arial" panose="020B0604020202020204" pitchFamily="34" charset="0"/>
          </a:endParaRPr>
        </a:p>
      </dsp:txBody>
      <dsp:txXfrm>
        <a:off x="2649278" y="703948"/>
        <a:ext cx="1561690" cy="2810880"/>
      </dsp:txXfrm>
    </dsp:sp>
    <dsp:sp modelId="{E8404EB7-1ABC-4EEB-8B2A-5B01AD761487}">
      <dsp:nvSpPr>
        <dsp:cNvPr id="0" name=""/>
        <dsp:cNvSpPr/>
      </dsp:nvSpPr>
      <dsp:spPr>
        <a:xfrm>
          <a:off x="4429605" y="79271"/>
          <a:ext cx="1561690" cy="62467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Tai </a:t>
          </a:r>
          <a:r>
            <a:rPr lang="en-US" sz="1600" b="1" kern="1200" dirty="0" err="1" smtClean="0">
              <a:solidFill>
                <a:schemeClr val="bg1"/>
              </a:solidFill>
              <a:latin typeface="Arial" panose="020B0604020202020204" pitchFamily="34" charset="0"/>
              <a:cs typeface="Arial" panose="020B0604020202020204" pitchFamily="34" charset="0"/>
            </a:rPr>
            <a:t>biến</a:t>
          </a:r>
          <a:r>
            <a:rPr lang="en-US" sz="1600" b="1" kern="1200" dirty="0" smtClean="0">
              <a:solidFill>
                <a:schemeClr val="bg1"/>
              </a:solidFill>
              <a:latin typeface="Arial" panose="020B0604020202020204" pitchFamily="34" charset="0"/>
              <a:cs typeface="Arial" panose="020B0604020202020204" pitchFamily="34" charset="0"/>
            </a:rPr>
            <a:t> </a:t>
          </a:r>
        </a:p>
        <a:p>
          <a:pPr lvl="0" algn="ctr" defTabSz="711200">
            <a:lnSpc>
              <a:spcPct val="90000"/>
            </a:lnSpc>
            <a:spcBef>
              <a:spcPct val="0"/>
            </a:spcBef>
            <a:spcAft>
              <a:spcPct val="35000"/>
            </a:spcAft>
          </a:pPr>
          <a:r>
            <a:rPr lang="en-US" sz="1600" b="1" kern="1200" dirty="0" err="1" smtClean="0">
              <a:solidFill>
                <a:schemeClr val="bg1"/>
              </a:solidFill>
              <a:latin typeface="Arial" panose="020B0604020202020204" pitchFamily="34" charset="0"/>
              <a:cs typeface="Arial" panose="020B0604020202020204" pitchFamily="34" charset="0"/>
            </a:rPr>
            <a:t>dây</a:t>
          </a:r>
          <a:r>
            <a:rPr lang="en-US" sz="1600" b="1" kern="1200" dirty="0" smtClean="0">
              <a:solidFill>
                <a:schemeClr val="bg1"/>
              </a:solidFill>
              <a:latin typeface="Arial" panose="020B0604020202020204" pitchFamily="34" charset="0"/>
              <a:cs typeface="Arial" panose="020B0604020202020204" pitchFamily="34" charset="0"/>
            </a:rPr>
            <a:t> </a:t>
          </a:r>
          <a:r>
            <a:rPr lang="en-US" sz="1600" b="1" kern="1200" dirty="0" err="1" smtClean="0">
              <a:solidFill>
                <a:schemeClr val="bg1"/>
              </a:solidFill>
              <a:latin typeface="Arial" panose="020B0604020202020204" pitchFamily="34" charset="0"/>
              <a:cs typeface="Arial" panose="020B0604020202020204" pitchFamily="34" charset="0"/>
            </a:rPr>
            <a:t>rốn</a:t>
          </a:r>
          <a:endParaRPr lang="en-US" sz="1600" b="1" kern="1200" dirty="0">
            <a:solidFill>
              <a:schemeClr val="bg1"/>
            </a:solidFill>
            <a:latin typeface="Arial" panose="020B0604020202020204" pitchFamily="34" charset="0"/>
            <a:cs typeface="Arial" panose="020B0604020202020204" pitchFamily="34" charset="0"/>
          </a:endParaRPr>
        </a:p>
      </dsp:txBody>
      <dsp:txXfrm>
        <a:off x="4429605" y="79271"/>
        <a:ext cx="1561690" cy="624676"/>
      </dsp:txXfrm>
    </dsp:sp>
    <dsp:sp modelId="{AD697705-D478-4C8C-9BE0-5EB45EFBAD48}">
      <dsp:nvSpPr>
        <dsp:cNvPr id="0" name=""/>
        <dsp:cNvSpPr/>
      </dsp:nvSpPr>
      <dsp:spPr>
        <a:xfrm>
          <a:off x="4429605" y="703948"/>
          <a:ext cx="1561690"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Sa </a:t>
          </a:r>
          <a:r>
            <a:rPr lang="en-US" sz="1600" kern="1200" dirty="0" err="1" smtClean="0">
              <a:latin typeface="Arial" panose="020B0604020202020204" pitchFamily="34" charset="0"/>
              <a:cs typeface="Arial" panose="020B0604020202020204" pitchFamily="34" charset="0"/>
            </a:rPr>
            <a:t>dây</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rốn</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err="1" smtClean="0">
              <a:latin typeface="Arial" panose="020B0604020202020204" pitchFamily="34" charset="0"/>
              <a:cs typeface="Arial" panose="020B0604020202020204" pitchFamily="34" charset="0"/>
            </a:rPr>
            <a:t>Dây</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rốn</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thắt</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err="1" smtClean="0">
              <a:latin typeface="Arial" panose="020B0604020202020204" pitchFamily="34" charset="0"/>
              <a:cs typeface="Arial" panose="020B0604020202020204" pitchFamily="34" charset="0"/>
            </a:rPr>
            <a:t>Bất</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thường</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mạch</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máu</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rốn</a:t>
          </a:r>
          <a:endParaRPr lang="en-US" sz="1600" kern="1200" dirty="0">
            <a:latin typeface="Arial" panose="020B0604020202020204" pitchFamily="34" charset="0"/>
            <a:cs typeface="Arial" panose="020B0604020202020204" pitchFamily="34" charset="0"/>
          </a:endParaRPr>
        </a:p>
      </dsp:txBody>
      <dsp:txXfrm>
        <a:off x="4429605" y="703948"/>
        <a:ext cx="1561690" cy="2810880"/>
      </dsp:txXfrm>
    </dsp:sp>
    <dsp:sp modelId="{4A034F4E-E58E-48BB-8A85-50A5A872EADD}">
      <dsp:nvSpPr>
        <dsp:cNvPr id="0" name=""/>
        <dsp:cNvSpPr/>
      </dsp:nvSpPr>
      <dsp:spPr>
        <a:xfrm>
          <a:off x="6209933" y="79271"/>
          <a:ext cx="1561690" cy="62467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Do </a:t>
          </a:r>
          <a:r>
            <a:rPr lang="en-US" sz="1600" b="1" kern="1200" dirty="0" err="1" smtClean="0">
              <a:solidFill>
                <a:schemeClr val="bg1"/>
              </a:solidFill>
              <a:latin typeface="Arial" panose="020B0604020202020204" pitchFamily="34" charset="0"/>
              <a:cs typeface="Arial" panose="020B0604020202020204" pitchFamily="34" charset="0"/>
            </a:rPr>
            <a:t>thai</a:t>
          </a:r>
          <a:endParaRPr lang="en-US" sz="1600" b="1" kern="1200" dirty="0">
            <a:solidFill>
              <a:schemeClr val="bg1"/>
            </a:solidFill>
            <a:latin typeface="Arial" panose="020B0604020202020204" pitchFamily="34" charset="0"/>
            <a:cs typeface="Arial" panose="020B0604020202020204" pitchFamily="34" charset="0"/>
          </a:endParaRPr>
        </a:p>
      </dsp:txBody>
      <dsp:txXfrm>
        <a:off x="6209933" y="79271"/>
        <a:ext cx="1561690" cy="624676"/>
      </dsp:txXfrm>
    </dsp:sp>
    <dsp:sp modelId="{29BD63C4-CB0F-48A0-BECD-5759F24F57BB}">
      <dsp:nvSpPr>
        <dsp:cNvPr id="0" name=""/>
        <dsp:cNvSpPr/>
      </dsp:nvSpPr>
      <dsp:spPr>
        <a:xfrm>
          <a:off x="6209933" y="703948"/>
          <a:ext cx="1561690"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smtClean="0">
              <a:latin typeface="Arial" panose="020B0604020202020204" pitchFamily="34" charset="0"/>
              <a:cs typeface="Arial" panose="020B0604020202020204" pitchFamily="34" charset="0"/>
            </a:rPr>
            <a:t>Thiếu</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máu</a:t>
          </a: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err="1" smtClean="0">
              <a:latin typeface="Arial" panose="020B0604020202020204" pitchFamily="34" charset="0"/>
              <a:cs typeface="Arial" panose="020B0604020202020204" pitchFamily="34" charset="0"/>
            </a:rPr>
            <a:t>Nhiễm</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trùng</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err="1" smtClean="0">
              <a:latin typeface="Arial" panose="020B0604020202020204" pitchFamily="34" charset="0"/>
              <a:cs typeface="Arial" panose="020B0604020202020204" pitchFamily="34" charset="0"/>
            </a:rPr>
            <a:t>Bệnh</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cơ</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tim</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err="1" smtClean="0">
              <a:latin typeface="Arial" panose="020B0604020202020204" pitchFamily="34" charset="0"/>
              <a:cs typeface="Arial" panose="020B0604020202020204" pitchFamily="34" charset="0"/>
            </a:rPr>
            <a:t>Suy</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tim</a:t>
          </a:r>
          <a:r>
            <a:rPr lang="en-US" sz="1600" kern="1200" dirty="0" smtClean="0">
              <a:latin typeface="Arial" panose="020B0604020202020204" pitchFamily="34" charset="0"/>
              <a:cs typeface="Arial" panose="020B0604020202020204" pitchFamily="34" charset="0"/>
            </a:rPr>
            <a:t>/</a:t>
          </a:r>
          <a:r>
            <a:rPr lang="en-US" sz="1600" kern="1200" dirty="0" err="1" smtClean="0">
              <a:latin typeface="Arial" panose="020B0604020202020204" pitchFamily="34" charset="0"/>
              <a:cs typeface="Arial" panose="020B0604020202020204" pitchFamily="34" charset="0"/>
            </a:rPr>
            <a:t>tuần</a:t>
          </a:r>
          <a:r>
            <a:rPr lang="en-US" sz="1600" kern="1200" dirty="0" smtClean="0">
              <a:latin typeface="Arial" panose="020B0604020202020204" pitchFamily="34" charset="0"/>
              <a:cs typeface="Arial" panose="020B0604020202020204" pitchFamily="34" charset="0"/>
            </a:rPr>
            <a:t> </a:t>
          </a:r>
          <a:r>
            <a:rPr lang="en-US" sz="1600" kern="1200" dirty="0" err="1" smtClean="0">
              <a:latin typeface="Arial" panose="020B0604020202020204" pitchFamily="34" charset="0"/>
              <a:cs typeface="Arial" panose="020B0604020202020204" pitchFamily="34" charset="0"/>
            </a:rPr>
            <a:t>hoàn</a:t>
          </a:r>
          <a:endParaRPr lang="en-US" sz="1600" kern="1200" dirty="0">
            <a:latin typeface="Arial" panose="020B0604020202020204" pitchFamily="34" charset="0"/>
            <a:cs typeface="Arial" panose="020B0604020202020204" pitchFamily="34" charset="0"/>
          </a:endParaRPr>
        </a:p>
      </dsp:txBody>
      <dsp:txXfrm>
        <a:off x="6209933" y="703948"/>
        <a:ext cx="1561690" cy="28108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21D960E-A4B6-456D-AEA7-8335289B8FBA}" type="datetimeFigureOut">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t>7/18/2024</a:t>
            </a:fld>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en-US" altLang="en-US" sz="1200" dirty="0"/>
              <a:t>‹#›</a:t>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166727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10</a:t>
            </a:fld>
            <a:endParaRPr lang="en-US" altLang="en-US" sz="1200" dirty="0"/>
          </a:p>
        </p:txBody>
      </p:sp>
    </p:spTree>
    <p:extLst>
      <p:ext uri="{BB962C8B-B14F-4D97-AF65-F5344CB8AC3E}">
        <p14:creationId xmlns:p14="http://schemas.microsoft.com/office/powerpoint/2010/main" val="1256640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11</a:t>
            </a:fld>
            <a:endParaRPr lang="en-US" altLang="en-US" sz="1200" dirty="0"/>
          </a:p>
        </p:txBody>
      </p:sp>
    </p:spTree>
    <p:extLst>
      <p:ext uri="{BB962C8B-B14F-4D97-AF65-F5344CB8AC3E}">
        <p14:creationId xmlns:p14="http://schemas.microsoft.com/office/powerpoint/2010/main" val="4020329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r>
              <a:rPr lang="vi-VN" dirty="0" smtClean="0"/>
              <a:t>Các tài liệu chủ đề mô tả ba mô hình MR chính của tổn thương thiếu oxy-thiếu máu cục bộ:</a:t>
            </a:r>
          </a:p>
          <a:p>
            <a:pPr lvl="0"/>
            <a:endParaRPr lang="vi-VN" dirty="0" smtClean="0"/>
          </a:p>
          <a:p>
            <a:pPr lvl="0"/>
            <a:r>
              <a:rPr lang="vi-VN" dirty="0" smtClean="0"/>
              <a:t>bệnh bạch cầu quanh thất– PVL,</a:t>
            </a:r>
            <a:r>
              <a:rPr lang="en-US" dirty="0" smtClean="0"/>
              <a:t> </a:t>
            </a:r>
            <a:r>
              <a:rPr lang="vi-VN" dirty="0" smtClean="0"/>
              <a:t>tổn thương mô não chất trắng xq rìa não thất</a:t>
            </a:r>
          </a:p>
          <a:p>
            <a:pPr lvl="0"/>
            <a:r>
              <a:rPr lang="vi-VN" dirty="0" smtClean="0"/>
              <a:t>hạch nền và / hoặc tổn thương đồi thị – BGTL,</a:t>
            </a:r>
            <a:r>
              <a:rPr lang="en-US" dirty="0" smtClean="0"/>
              <a:t> </a:t>
            </a:r>
            <a:endParaRPr lang="vi-VN" dirty="0" smtClean="0"/>
          </a:p>
          <a:p>
            <a:pPr lvl="0"/>
            <a:r>
              <a:rPr lang="vi-VN" dirty="0" smtClean="0"/>
              <a:t>và bệnh não đa nang – MCE kèm theo tổn thương hạch nền, đồi thị và / hoặc vỏ não</a:t>
            </a:r>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12</a:t>
            </a:fld>
            <a:endParaRPr lang="en-US" altLang="en-US" sz="1200" dirty="0"/>
          </a:p>
        </p:txBody>
      </p:sp>
    </p:spTree>
    <p:extLst>
      <p:ext uri="{BB962C8B-B14F-4D97-AF65-F5344CB8AC3E}">
        <p14:creationId xmlns:p14="http://schemas.microsoft.com/office/powerpoint/2010/main" val="2305229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13</a:t>
            </a:fld>
            <a:endParaRPr lang="en-US" altLang="en-US" sz="1200" dirty="0"/>
          </a:p>
        </p:txBody>
      </p:sp>
    </p:spTree>
    <p:extLst>
      <p:ext uri="{BB962C8B-B14F-4D97-AF65-F5344CB8AC3E}">
        <p14:creationId xmlns:p14="http://schemas.microsoft.com/office/powerpoint/2010/main" val="581348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14</a:t>
            </a:fld>
            <a:endParaRPr lang="en-US" altLang="en-US" sz="1200" dirty="0"/>
          </a:p>
        </p:txBody>
      </p:sp>
    </p:spTree>
    <p:extLst>
      <p:ext uri="{BB962C8B-B14F-4D97-AF65-F5344CB8AC3E}">
        <p14:creationId xmlns:p14="http://schemas.microsoft.com/office/powerpoint/2010/main" val="917224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15</a:t>
            </a:fld>
            <a:endParaRPr lang="en-US" altLang="en-US" sz="1200" dirty="0"/>
          </a:p>
        </p:txBody>
      </p:sp>
    </p:spTree>
    <p:extLst>
      <p:ext uri="{BB962C8B-B14F-4D97-AF65-F5344CB8AC3E}">
        <p14:creationId xmlns:p14="http://schemas.microsoft.com/office/powerpoint/2010/main" val="670249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16</a:t>
            </a:fld>
            <a:endParaRPr lang="en-US" altLang="en-US" sz="1200" dirty="0"/>
          </a:p>
        </p:txBody>
      </p:sp>
    </p:spTree>
    <p:extLst>
      <p:ext uri="{BB962C8B-B14F-4D97-AF65-F5344CB8AC3E}">
        <p14:creationId xmlns:p14="http://schemas.microsoft.com/office/powerpoint/2010/main" val="2872926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17</a:t>
            </a:fld>
            <a:endParaRPr lang="en-US" altLang="en-US" sz="1200" dirty="0"/>
          </a:p>
        </p:txBody>
      </p:sp>
    </p:spTree>
    <p:extLst>
      <p:ext uri="{BB962C8B-B14F-4D97-AF65-F5344CB8AC3E}">
        <p14:creationId xmlns:p14="http://schemas.microsoft.com/office/powerpoint/2010/main" val="4172103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18</a:t>
            </a:fld>
            <a:endParaRPr lang="en-US" altLang="en-US" sz="1200" dirty="0"/>
          </a:p>
        </p:txBody>
      </p:sp>
    </p:spTree>
    <p:extLst>
      <p:ext uri="{BB962C8B-B14F-4D97-AF65-F5344CB8AC3E}">
        <p14:creationId xmlns:p14="http://schemas.microsoft.com/office/powerpoint/2010/main" val="1940015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19</a:t>
            </a:fld>
            <a:endParaRPr lang="en-US" altLang="en-US" sz="1200" dirty="0"/>
          </a:p>
        </p:txBody>
      </p:sp>
    </p:spTree>
    <p:extLst>
      <p:ext uri="{BB962C8B-B14F-4D97-AF65-F5344CB8AC3E}">
        <p14:creationId xmlns:p14="http://schemas.microsoft.com/office/powerpoint/2010/main" val="3248571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a:t>
            </a:fld>
            <a:endParaRPr lang="en-US" altLang="en-US" sz="1200" dirty="0"/>
          </a:p>
        </p:txBody>
      </p:sp>
    </p:spTree>
    <p:extLst>
      <p:ext uri="{BB962C8B-B14F-4D97-AF65-F5344CB8AC3E}">
        <p14:creationId xmlns:p14="http://schemas.microsoft.com/office/powerpoint/2010/main" val="2212663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20</a:t>
            </a:fld>
            <a:endParaRPr lang="en-US" altLang="en-US" sz="1200" dirty="0"/>
          </a:p>
        </p:txBody>
      </p:sp>
    </p:spTree>
    <p:extLst>
      <p:ext uri="{BB962C8B-B14F-4D97-AF65-F5344CB8AC3E}">
        <p14:creationId xmlns:p14="http://schemas.microsoft.com/office/powerpoint/2010/main" val="3251607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r>
              <a:rPr lang="vi-VN" dirty="0" smtClean="0"/>
              <a:t>Tăng tín hiệu T1 nhẹ bất thường được ghi nhận ở hạch nền và đồi thị là không đặc hiệu trong tuần đầu tiên của cuộc đời do có sự trùng lặp giữa các phát hiện MRI ở trẻ sơ sinh thiếu oxy bình thường và nặng [Hình 1C và​vàD]. D]. Do đó, những phát hiện này không nên được giải thích một cách biệt lập.</a:t>
            </a:r>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21</a:t>
            </a:fld>
            <a:endParaRPr lang="en-US" altLang="en-US" sz="1200" dirty="0"/>
          </a:p>
        </p:txBody>
      </p:sp>
    </p:spTree>
    <p:extLst>
      <p:ext uri="{BB962C8B-B14F-4D97-AF65-F5344CB8AC3E}">
        <p14:creationId xmlns:p14="http://schemas.microsoft.com/office/powerpoint/2010/main" val="3724498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r>
              <a:rPr lang="vi-VN" dirty="0" smtClean="0"/>
              <a:t>MRI được thực hiện vào ngày thứ 3 sau khi sinh, cho thấy tổn thương gần như toàn bộ với tổn thương rộng ở chất trắng, </a:t>
            </a:r>
            <a:r>
              <a:rPr lang="en-US" dirty="0" err="1" smtClean="0"/>
              <a:t>hạch</a:t>
            </a:r>
            <a:r>
              <a:rPr lang="en-US" baseline="0" dirty="0" smtClean="0"/>
              <a:t> </a:t>
            </a:r>
            <a:r>
              <a:rPr lang="en-US" baseline="0" dirty="0" err="1" smtClean="0"/>
              <a:t>nền</a:t>
            </a:r>
            <a:r>
              <a:rPr lang="en-US" baseline="0" dirty="0" smtClean="0"/>
              <a:t>, </a:t>
            </a:r>
            <a:r>
              <a:rPr lang="en-US" baseline="0" dirty="0" err="1" smtClean="0"/>
              <a:t>đồi</a:t>
            </a:r>
            <a:r>
              <a:rPr lang="en-US" baseline="0" dirty="0" smtClean="0"/>
              <a:t> </a:t>
            </a:r>
            <a:r>
              <a:rPr lang="en-US" baseline="0" dirty="0" err="1" smtClean="0"/>
              <a:t>thị</a:t>
            </a:r>
            <a:r>
              <a:rPr lang="vi-VN" dirty="0" smtClean="0"/>
              <a:t>, thân não và tiểu não. Các bất thường thường </a:t>
            </a:r>
            <a:r>
              <a:rPr lang="en-US" dirty="0" err="1" smtClean="0"/>
              <a:t>khó</a:t>
            </a:r>
            <a:r>
              <a:rPr lang="en-US" baseline="0" dirty="0" smtClean="0"/>
              <a:t> </a:t>
            </a:r>
            <a:r>
              <a:rPr lang="en-US" baseline="0" dirty="0" err="1" smtClean="0"/>
              <a:t>đánh</a:t>
            </a:r>
            <a:r>
              <a:rPr lang="en-US" baseline="0" dirty="0" smtClean="0"/>
              <a:t> </a:t>
            </a:r>
            <a:r>
              <a:rPr lang="en-US" baseline="0" dirty="0" err="1" smtClean="0"/>
              <a:t>giá</a:t>
            </a:r>
            <a:r>
              <a:rPr lang="vi-VN" dirty="0" smtClean="0"/>
              <a:t> hơn trên hình ảnh có trọng số T2 trong những ngày đầu tiên sau khi </a:t>
            </a:r>
            <a:r>
              <a:rPr lang="en-US" dirty="0" err="1" smtClean="0"/>
              <a:t>bị</a:t>
            </a:r>
            <a:r>
              <a:rPr lang="en-US" baseline="0" dirty="0" smtClean="0"/>
              <a:t> </a:t>
            </a:r>
            <a:r>
              <a:rPr lang="en-US" baseline="0" dirty="0" err="1" smtClean="0"/>
              <a:t>ngạt</a:t>
            </a:r>
            <a:r>
              <a:rPr lang="en-US" baseline="0" dirty="0" smtClean="0"/>
              <a:t> </a:t>
            </a:r>
            <a:r>
              <a:rPr lang="vi-VN" dirty="0" smtClean="0"/>
              <a:t>(A) và được nhìn thấy rõ nhất bằng cách sử dụng DWI trên MRI sớm (B, C). Ngoại trừ nhân răng, tín hiệu trong tiểu não không tăng lên và do đó thuật ngữ 'não trắng' được đặt ra. Cháu bé tử vong sau khi chuyển hướng chăm sóc.</a:t>
            </a:r>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22</a:t>
            </a:fld>
            <a:endParaRPr lang="en-US" altLang="en-US" sz="1200" dirty="0"/>
          </a:p>
        </p:txBody>
      </p:sp>
    </p:spTree>
    <p:extLst>
      <p:ext uri="{BB962C8B-B14F-4D97-AF65-F5344CB8AC3E}">
        <p14:creationId xmlns:p14="http://schemas.microsoft.com/office/powerpoint/2010/main" val="4065885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23</a:t>
            </a:fld>
            <a:endParaRPr lang="en-US" altLang="en-US" sz="1200" dirty="0"/>
          </a:p>
        </p:txBody>
      </p:sp>
    </p:spTree>
    <p:extLst>
      <p:ext uri="{BB962C8B-B14F-4D97-AF65-F5344CB8AC3E}">
        <p14:creationId xmlns:p14="http://schemas.microsoft.com/office/powerpoint/2010/main" val="2263247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24</a:t>
            </a:fld>
            <a:endParaRPr lang="en-US" altLang="en-US" sz="1200" dirty="0"/>
          </a:p>
        </p:txBody>
      </p:sp>
    </p:spTree>
    <p:extLst>
      <p:ext uri="{BB962C8B-B14F-4D97-AF65-F5344CB8AC3E}">
        <p14:creationId xmlns:p14="http://schemas.microsoft.com/office/powerpoint/2010/main" val="629930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25</a:t>
            </a:fld>
            <a:endParaRPr lang="en-US" altLang="en-US" sz="1200" dirty="0"/>
          </a:p>
        </p:txBody>
      </p:sp>
    </p:spTree>
    <p:extLst>
      <p:ext uri="{BB962C8B-B14F-4D97-AF65-F5344CB8AC3E}">
        <p14:creationId xmlns:p14="http://schemas.microsoft.com/office/powerpoint/2010/main" val="3935645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3</a:t>
            </a:fld>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r>
              <a:rPr lang="vi-VN" dirty="0" smtClean="0"/>
              <a:t>NGUYÊN NHÂN:</a:t>
            </a:r>
          </a:p>
          <a:p>
            <a:pPr lvl="0"/>
            <a:r>
              <a:rPr lang="vi-VN" dirty="0" smtClean="0"/>
              <a:t>-Nguyên nhân từ mẹ: cao huyết áp (cấp hoặc mãn), hạ huyết áp, nhiễm trùng (bao gồm cả viêm màng ối), thiếu oxy do bệnh lý tim phổi, đái tháo đường, bệnh mạch máu của mẹ và sử dụng cocain,vỡ tử cung</a:t>
            </a:r>
          </a:p>
          <a:p>
            <a:pPr lvl="0"/>
            <a:r>
              <a:rPr lang="vi-VN" dirty="0" smtClean="0"/>
              <a:t>- Nguyên nhân do nhau thai: bất thường nhau thai, nhồi máu, xơ hóa.</a:t>
            </a:r>
          </a:p>
          <a:p>
            <a:pPr lvl="0"/>
            <a:r>
              <a:rPr lang="vi-VN" dirty="0" smtClean="0"/>
              <a:t>- Tai biến dây rốn: sa dây rốn, dây rốn bị thắt, bị chèn ép, bất thường mạch máu rốn.</a:t>
            </a:r>
          </a:p>
          <a:p>
            <a:pPr lvl="0"/>
            <a:r>
              <a:rPr lang="vi-VN" dirty="0" smtClean="0"/>
              <a:t>- Nguyên nhân do thai: thiếu máu, nhiễm trùng, bệnh cơ tim, phù, suy tim/tuần hoàn nặng.</a:t>
            </a:r>
          </a:p>
          <a:p>
            <a:pPr lvl="0"/>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4</a:t>
            </a:fld>
            <a:endParaRPr lang="en-US" altLang="en-US" sz="1200" dirty="0"/>
          </a:p>
        </p:txBody>
      </p:sp>
    </p:spTree>
    <p:extLst>
      <p:ext uri="{BB962C8B-B14F-4D97-AF65-F5344CB8AC3E}">
        <p14:creationId xmlns:p14="http://schemas.microsoft.com/office/powerpoint/2010/main" val="314385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5</a:t>
            </a:fld>
            <a:endParaRPr lang="en-US" altLang="en-US" sz="1200" dirty="0"/>
          </a:p>
        </p:txBody>
      </p:sp>
    </p:spTree>
    <p:extLst>
      <p:ext uri="{BB962C8B-B14F-4D97-AF65-F5344CB8AC3E}">
        <p14:creationId xmlns:p14="http://schemas.microsoft.com/office/powerpoint/2010/main" val="415815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6</a:t>
            </a:fld>
            <a:endParaRPr lang="en-US" altLang="en-US" sz="1200" dirty="0"/>
          </a:p>
        </p:txBody>
      </p:sp>
    </p:spTree>
    <p:extLst>
      <p:ext uri="{BB962C8B-B14F-4D97-AF65-F5344CB8AC3E}">
        <p14:creationId xmlns:p14="http://schemas.microsoft.com/office/powerpoint/2010/main" val="3476065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7</a:t>
            </a:fld>
            <a:endParaRPr lang="en-US" altLang="en-US" sz="1200" dirty="0"/>
          </a:p>
        </p:txBody>
      </p:sp>
    </p:spTree>
    <p:extLst>
      <p:ext uri="{BB962C8B-B14F-4D97-AF65-F5344CB8AC3E}">
        <p14:creationId xmlns:p14="http://schemas.microsoft.com/office/powerpoint/2010/main" val="2032876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r>
              <a:rPr lang="vi-VN" dirty="0" smtClean="0"/>
              <a:t>Chấn thương não có thể tiếp tục tiến triển trong những ngày đầu tiên sau biến cố thiếu oxy máu cục bộ và chưa thể nhìn thấy ở mức độ đầy đủ của nó trên hình ảnh có trọng số T1 và T2 trong những ngày đầu tiên sau khi sinh [49]. Tuy nhiên, MRI sớm (tức là khoảng 4-5 ngày sau khi sinh) có thể thích hợp hơn so với quét muộn (&gt;7 ngày sau khi sinh) vì các bất thường DWI có thể được đánh giá trước khi giả bình thường hóa xảy ra và MRI có thể được thực hiện từ khi hoàn thành TH đến khi chuyển đến một trung tâm khác. </a:t>
            </a:r>
            <a:endParaRPr lang="en-US" dirty="0" smtClean="0"/>
          </a:p>
          <a:p>
            <a:pPr lvl="0"/>
            <a:r>
              <a:rPr lang="en-US" dirty="0" err="1" smtClean="0"/>
              <a:t>Hypothemia</a:t>
            </a:r>
            <a:r>
              <a:rPr lang="en-US" dirty="0" smtClean="0"/>
              <a:t>: </a:t>
            </a:r>
            <a:r>
              <a:rPr lang="en-US" dirty="0" err="1" smtClean="0"/>
              <a:t>hạ</a:t>
            </a:r>
            <a:r>
              <a:rPr lang="en-US" baseline="0" dirty="0" smtClean="0"/>
              <a:t> </a:t>
            </a:r>
            <a:r>
              <a:rPr lang="en-US" baseline="0" dirty="0" err="1" smtClean="0"/>
              <a:t>thân</a:t>
            </a:r>
            <a:r>
              <a:rPr lang="en-US" baseline="0" dirty="0" smtClean="0"/>
              <a:t> </a:t>
            </a:r>
            <a:r>
              <a:rPr lang="en-US" baseline="0" dirty="0" err="1" smtClean="0"/>
              <a:t>nhiệt</a:t>
            </a:r>
            <a:r>
              <a:rPr lang="en-US" baseline="0" dirty="0" smtClean="0"/>
              <a:t>. </a:t>
            </a:r>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8</a:t>
            </a:fld>
            <a:endParaRPr lang="en-US" altLang="en-US" sz="1200" dirty="0"/>
          </a:p>
        </p:txBody>
      </p:sp>
    </p:spTree>
    <p:extLst>
      <p:ext uri="{BB962C8B-B14F-4D97-AF65-F5344CB8AC3E}">
        <p14:creationId xmlns:p14="http://schemas.microsoft.com/office/powerpoint/2010/main" val="4051246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9</a:t>
            </a:fld>
            <a:endParaRPr lang="en-US" altLang="en-US" sz="1200" dirty="0"/>
          </a:p>
        </p:txBody>
      </p:sp>
    </p:spTree>
    <p:extLst>
      <p:ext uri="{BB962C8B-B14F-4D97-AF65-F5344CB8AC3E}">
        <p14:creationId xmlns:p14="http://schemas.microsoft.com/office/powerpoint/2010/main" val="3480912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pPr>
              <a:defRPr/>
            </a:pPr>
            <a:fld id="{6DE8EECC-3790-4BD3-837E-A9828C57B45E}" type="datetimeFigureOut">
              <a:rPr lang="en-US" smtClean="0"/>
              <a:pPr>
                <a:defRPr/>
              </a:pPr>
              <a:t>7/18/2024</a:t>
            </a:fld>
            <a:endParaRPr lang="en-US"/>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eaLnBrk="1" hangingPunct="1"/>
            <a:fld id="{9A0DB2DC-4C9A-4742-B13C-FB6460FD3503}" type="slidenum">
              <a:rPr lang="en-US" altLang="en-US" smtClean="0"/>
              <a:pPr eaLnBrk="1" hangingPunct="1"/>
              <a:t>‹#›</a:t>
            </a:fld>
            <a:endParaRPr lang="en-US" altLang="en-US" dirty="0"/>
          </a:p>
        </p:txBody>
      </p:sp>
    </p:spTree>
  </p:cSld>
  <p:clrMapOvr>
    <a:masterClrMapping/>
  </p:clrMapOvr>
  <p:transition spd="med">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DE8EECC-3790-4BD3-837E-A9828C57B45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7/18/2024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DE8EECC-3790-4BD3-837E-A9828C57B45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7/18/2024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DE8EECC-3790-4BD3-837E-A9828C57B45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7/18/2024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DE8EECC-3790-4BD3-837E-A9828C57B45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7/18/2024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DE8EECC-3790-4BD3-837E-A9828C57B45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7/18/2024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DE8EECC-3790-4BD3-837E-A9828C57B45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7/18/2024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DE8EECC-3790-4BD3-837E-A9828C57B45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7/18/2024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DE8EECC-3790-4BD3-837E-A9828C57B45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7/18/2024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DE8EECC-3790-4BD3-837E-A9828C57B45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7/18/2024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DE8EECC-3790-4BD3-837E-A9828C57B45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7/18/2024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2800">
                <a:solidFill>
                  <a:schemeClr val="tx1">
                    <a:tint val="75000"/>
                  </a:schemeClr>
                </a:solidFill>
                <a:latin typeface="Times New Roman" panose="02020603050405020304" pitchFamily="18" charset="0"/>
                <a:cs typeface="Times New Roman" panose="02020603050405020304" pitchFamily="18" charset="0"/>
              </a:defRPr>
            </a:lvl1pPr>
          </a:lstStyle>
          <a:p>
            <a:pPr>
              <a:defRPr/>
            </a:pPr>
            <a:fld id="{6DE8EECC-3790-4BD3-837E-A9828C57B45E}" type="datetimeFigureOut">
              <a:rPr lang="en-US" smtClean="0"/>
              <a:pPr>
                <a:defRPr/>
              </a:pPr>
              <a:t>7/18/2024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2800">
                <a:solidFill>
                  <a:schemeClr val="tx1">
                    <a:tint val="75000"/>
                  </a:schemeClr>
                </a:solidFill>
                <a:latin typeface="Times New Roman" panose="02020603050405020304" pitchFamily="18" charset="0"/>
                <a:cs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2800">
                <a:solidFill>
                  <a:srgbClr val="898989"/>
                </a:solidFill>
                <a:latin typeface="Times New Roman" panose="02020603050405020304" pitchFamily="18" charset="0"/>
                <a:cs typeface="Times New Roman" panose="02020603050405020304" pitchFamily="18" charset="0"/>
              </a:defRPr>
            </a:lvl1pPr>
          </a:lstStyle>
          <a:p>
            <a:pPr eaLnBrk="1" hangingPunct="1"/>
            <a:fld id="{9A0DB2DC-4C9A-4742-B13C-FB6460FD3503}" type="slidenum">
              <a:rPr lang="en-US" altLang="en-US" smtClean="0"/>
              <a:pPr eaLnBrk="1" hangingPunct="1"/>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ircle/>
  </p:transition>
  <p:timing>
    <p:tnLst>
      <p:par>
        <p:cTn id="1" dur="indefinite" restart="never" nodeType="tmRoot"/>
      </p:par>
    </p:tnLst>
  </p:timing>
  <p:hf sldNum="0" hdr="0" ftr="0" dt="0"/>
  <p:txStyles>
    <p:titleStyle>
      <a:lvl1pPr algn="ctr" rtl="0" eaLnBrk="0" fontAlgn="base" hangingPunct="0">
        <a:spcBef>
          <a:spcPct val="0"/>
        </a:spcBef>
        <a:spcAft>
          <a:spcPct val="0"/>
        </a:spcAft>
        <a:defRPr sz="2800" kern="1200">
          <a:solidFill>
            <a:schemeClr val="tx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www.myelinationmriatlas.com/" TargetMode="External"/><Relationship Id="rId7"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pubs.rsna.org/doi/full/10.1148/rg.282075066"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mrineonatalbrain.com/ch04-06.php" TargetMode="External"/><Relationship Id="rId5" Type="http://schemas.openxmlformats.org/officeDocument/2006/relationships/hyperlink" Target="https://www.ncbi.nlm.nih.gov/pmc/articles/PMC5036328/"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8.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38" y="5642610"/>
            <a:ext cx="9144000" cy="1219200"/>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p:cNvSpPr/>
          <p:nvPr/>
        </p:nvSpPr>
        <p:spPr>
          <a:xfrm flipV="1">
            <a:off x="-7937" y="5334000"/>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053" name="Picture Placeholder 4"/>
          <p:cNvPicPr>
            <a:picLocks noChangeAspect="1"/>
          </p:cNvPicPr>
          <p:nvPr/>
        </p:nvPicPr>
        <p:blipFill>
          <a:blip r:embed="rId3"/>
          <a:srcRect l="-4398" r="-4398"/>
          <a:stretch>
            <a:fillRect/>
          </a:stretch>
        </p:blipFill>
        <p:spPr>
          <a:xfrm>
            <a:off x="152401" y="47625"/>
            <a:ext cx="1561700" cy="1171575"/>
          </a:xfrm>
          <a:prstGeom prst="rect">
            <a:avLst/>
          </a:prstGeom>
          <a:noFill/>
          <a:ln w="9525">
            <a:noFill/>
          </a:ln>
        </p:spPr>
      </p:pic>
      <p:sp>
        <p:nvSpPr>
          <p:cNvPr id="14" name="Title 1"/>
          <p:cNvSpPr txBox="1"/>
          <p:nvPr/>
        </p:nvSpPr>
        <p:spPr bwMode="auto">
          <a:xfrm>
            <a:off x="0" y="1633416"/>
            <a:ext cx="9151938" cy="2487612"/>
          </a:xfrm>
          <a:prstGeom prst="rect">
            <a:avLst/>
          </a:prstGeom>
          <a:solidFill>
            <a:schemeClr val="accent6">
              <a:lumMod val="75000"/>
              <a:alpha val="50000"/>
            </a:schemeClr>
          </a:solidFill>
          <a:ln>
            <a:noFill/>
          </a:ln>
        </p:spPr>
        <p:txBody>
          <a:bodyPr anchor="ctr"/>
          <a:lstStyle/>
          <a:p>
            <a:pPr lvl="0" algn="ctr">
              <a:spcBef>
                <a:spcPts val="0"/>
              </a:spcBef>
              <a:spcAft>
                <a:spcPts val="0"/>
              </a:spcAft>
            </a:pPr>
            <a:r>
              <a:rPr lang="en-US" sz="3600" b="1" dirty="0" smtClean="0">
                <a:latin typeface="Arial" panose="020B0604020202020204" pitchFamily="34" charset="0"/>
                <a:cs typeface="Arial" panose="020B0604020202020204" pitchFamily="34" charset="0"/>
                <a:sym typeface="Times New Roman"/>
              </a:rPr>
              <a:t>ĐẶC ĐIỂM MRI TRONG BỆNH LÝ </a:t>
            </a:r>
          </a:p>
          <a:p>
            <a:pPr lvl="0" algn="ctr">
              <a:spcBef>
                <a:spcPts val="0"/>
              </a:spcBef>
              <a:spcAft>
                <a:spcPts val="0"/>
              </a:spcAft>
            </a:pPr>
            <a:r>
              <a:rPr lang="en-US" sz="3600" b="1" dirty="0" smtClean="0">
                <a:latin typeface="Arial" panose="020B0604020202020204" pitchFamily="34" charset="0"/>
                <a:cs typeface="Arial" panose="020B0604020202020204" pitchFamily="34" charset="0"/>
                <a:sym typeface="Times New Roman"/>
              </a:rPr>
              <a:t>THIẾU OXY NÃO Ở TRẺ SƠ SINH</a:t>
            </a:r>
          </a:p>
          <a:p>
            <a:pPr lvl="0" algn="ctr">
              <a:spcBef>
                <a:spcPts val="0"/>
              </a:spcBef>
              <a:spcAft>
                <a:spcPts val="0"/>
              </a:spcAft>
            </a:pPr>
            <a:r>
              <a:rPr lang="en-US" sz="2400" spc="-200" dirty="0" smtClean="0">
                <a:latin typeface="Bahnschrift Light" panose="020B0502040204020203" pitchFamily="34" charset="0"/>
                <a:cs typeface="Times New Roman"/>
                <a:sym typeface="Times New Roman"/>
              </a:rPr>
              <a:t>(</a:t>
            </a:r>
            <a:r>
              <a:rPr lang="en-US" sz="2400" dirty="0">
                <a:latin typeface="Bahnschrift Light" panose="020B0502040204020203" pitchFamily="34" charset="0"/>
              </a:rPr>
              <a:t>HIE: H</a:t>
            </a:r>
            <a:r>
              <a:rPr lang="en-US" sz="2400" dirty="0" smtClean="0">
                <a:latin typeface="Bahnschrift Light" panose="020B0502040204020203" pitchFamily="34" charset="0"/>
              </a:rPr>
              <a:t>ypoxic-ischemic encephalopathy)</a:t>
            </a:r>
            <a:endParaRPr lang="en-US" sz="2400" spc="-200" dirty="0">
              <a:latin typeface="Bahnschrift Light" panose="020B0502040204020203" pitchFamily="34" charset="0"/>
              <a:cs typeface="Times New Roman" pitchFamily="18" charset="0"/>
            </a:endParaRPr>
          </a:p>
        </p:txBody>
      </p:sp>
      <p:pic>
        <p:nvPicPr>
          <p:cNvPr id="2055" name="Picture 8" descr="C:\Users\A2120-06\Downloads\longb.png"/>
          <p:cNvPicPr>
            <a:picLocks noChangeAspect="1"/>
          </p:cNvPicPr>
          <p:nvPr/>
        </p:nvPicPr>
        <p:blipFill>
          <a:blip r:embed="rId4"/>
          <a:stretch>
            <a:fillRect/>
          </a:stretch>
        </p:blipFill>
        <p:spPr>
          <a:xfrm>
            <a:off x="6697663" y="68044"/>
            <a:ext cx="2438400" cy="1330849"/>
          </a:xfrm>
          <a:prstGeom prst="rect">
            <a:avLst/>
          </a:prstGeom>
          <a:noFill/>
          <a:ln w="9525">
            <a:noFill/>
          </a:ln>
        </p:spPr>
      </p:pic>
      <p:sp>
        <p:nvSpPr>
          <p:cNvPr id="2" name="TextBox 1"/>
          <p:cNvSpPr txBox="1"/>
          <p:nvPr/>
        </p:nvSpPr>
        <p:spPr>
          <a:xfrm>
            <a:off x="4788694" y="4186198"/>
            <a:ext cx="3817938" cy="1015663"/>
          </a:xfrm>
          <a:prstGeom prst="rect">
            <a:avLst/>
          </a:prstGeom>
          <a:noFill/>
        </p:spPr>
        <p:txBody>
          <a:bodyPr wrap="square" rtlCol="0">
            <a:spAutoFit/>
          </a:bodyPr>
          <a:lstStyle/>
          <a:p>
            <a:r>
              <a:rPr lang="en-US" sz="2000" b="1" i="1" dirty="0" err="1" smtClean="0">
                <a:latin typeface="Times New Roman" panose="02020603050405020304" pitchFamily="18" charset="0"/>
                <a:cs typeface="Times New Roman" panose="02020603050405020304" pitchFamily="18" charset="0"/>
              </a:rPr>
              <a:t>Bs</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Hoàng</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Tú</a:t>
            </a:r>
            <a:r>
              <a:rPr lang="en-US" sz="2000" b="1" i="1" dirty="0" smtClean="0">
                <a:latin typeface="Times New Roman" panose="02020603050405020304" pitchFamily="18" charset="0"/>
                <a:cs typeface="Times New Roman" panose="02020603050405020304" pitchFamily="18" charset="0"/>
              </a:rPr>
              <a:t> Minh</a:t>
            </a:r>
          </a:p>
          <a:p>
            <a:r>
              <a:rPr lang="en-US" sz="2000" b="1" i="1" dirty="0" err="1" smtClean="0">
                <a:latin typeface="Times New Roman" panose="02020603050405020304" pitchFamily="18" charset="0"/>
                <a:cs typeface="Times New Roman" panose="02020603050405020304" pitchFamily="18" charset="0"/>
              </a:rPr>
              <a:t>Nhóm</a:t>
            </a:r>
            <a:r>
              <a:rPr lang="en-US" sz="2000" b="1" i="1" dirty="0" smtClean="0">
                <a:latin typeface="Times New Roman" panose="02020603050405020304" pitchFamily="18" charset="0"/>
                <a:cs typeface="Times New Roman" panose="02020603050405020304" pitchFamily="18" charset="0"/>
              </a:rPr>
              <a:t> KTV </a:t>
            </a:r>
            <a:r>
              <a:rPr lang="en-US" sz="2000" b="1" i="1" dirty="0" err="1" smtClean="0">
                <a:latin typeface="Times New Roman" panose="02020603050405020304" pitchFamily="18" charset="0"/>
                <a:cs typeface="Times New Roman" panose="02020603050405020304" pitchFamily="18" charset="0"/>
              </a:rPr>
              <a:t>Thần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kinh-Cột</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sống</a:t>
            </a:r>
            <a:endParaRPr lang="en-US" sz="2000" b="1" i="1" dirty="0" smtClean="0">
              <a:latin typeface="Times New Roman" panose="02020603050405020304" pitchFamily="18" charset="0"/>
              <a:cs typeface="Times New Roman" panose="02020603050405020304" pitchFamily="18" charset="0"/>
            </a:endParaRPr>
          </a:p>
          <a:p>
            <a:r>
              <a:rPr lang="en-US" sz="2000" b="1" i="1" dirty="0" err="1" smtClean="0">
                <a:latin typeface="Times New Roman" panose="02020603050405020304" pitchFamily="18" charset="0"/>
                <a:cs typeface="Times New Roman" panose="02020603050405020304" pitchFamily="18" charset="0"/>
              </a:rPr>
              <a:t>Trung</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tâm</a:t>
            </a:r>
            <a:r>
              <a:rPr lang="en-US" sz="2000" b="1" i="1" dirty="0" smtClean="0">
                <a:latin typeface="Times New Roman" panose="02020603050405020304" pitchFamily="18" charset="0"/>
                <a:cs typeface="Times New Roman" panose="02020603050405020304" pitchFamily="18" charset="0"/>
              </a:rPr>
              <a:t> CĐHA </a:t>
            </a:r>
            <a:r>
              <a:rPr lang="en-US" sz="2000" b="1" i="1" dirty="0" err="1" smtClean="0">
                <a:latin typeface="Times New Roman" panose="02020603050405020304" pitchFamily="18" charset="0"/>
                <a:cs typeface="Times New Roman" panose="02020603050405020304" pitchFamily="18" charset="0"/>
              </a:rPr>
              <a:t>và</a:t>
            </a:r>
            <a:r>
              <a:rPr lang="en-US" sz="2000" b="1" i="1" dirty="0" smtClean="0">
                <a:latin typeface="Times New Roman" panose="02020603050405020304" pitchFamily="18" charset="0"/>
                <a:cs typeface="Times New Roman" panose="02020603050405020304" pitchFamily="18" charset="0"/>
              </a:rPr>
              <a:t> CTĐQ</a:t>
            </a:r>
          </a:p>
        </p:txBody>
      </p:sp>
    </p:spTree>
  </p:cSld>
  <p:clrMapOvr>
    <a:masterClrMapping/>
  </p:clrMapOvr>
  <p:transition spd="med">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40438"/>
            <a:ext cx="9144000" cy="817562"/>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3"/>
          <a:srcRect l="-4398" r="-4398"/>
          <a:stretch>
            <a:fillRect/>
          </a:stretch>
        </p:blipFill>
        <p:spPr>
          <a:xfrm>
            <a:off x="131763" y="31750"/>
            <a:ext cx="1239837" cy="930184"/>
          </a:xfrm>
          <a:prstGeom prst="rect">
            <a:avLst/>
          </a:prstGeom>
          <a:noFill/>
          <a:ln w="9525">
            <a:noFill/>
          </a:ln>
        </p:spPr>
      </p:pic>
      <p:pic>
        <p:nvPicPr>
          <p:cNvPr id="4105" name="Picture 8" descr="C:\Users\A2120-06\Downloads\longb.png"/>
          <p:cNvPicPr>
            <a:picLocks noChangeAspect="1"/>
          </p:cNvPicPr>
          <p:nvPr/>
        </p:nvPicPr>
        <p:blipFill>
          <a:blip r:embed="rId4"/>
          <a:stretch>
            <a:fillRect/>
          </a:stretch>
        </p:blipFill>
        <p:spPr>
          <a:xfrm>
            <a:off x="7599364" y="90538"/>
            <a:ext cx="1544636" cy="1000069"/>
          </a:xfrm>
          <a:prstGeom prst="rect">
            <a:avLst/>
          </a:prstGeom>
          <a:noFill/>
          <a:ln w="9525">
            <a:noFill/>
          </a:ln>
        </p:spPr>
      </p:pic>
      <p:graphicFrame>
        <p:nvGraphicFramePr>
          <p:cNvPr id="4" name="Table 3"/>
          <p:cNvGraphicFramePr>
            <a:graphicFrameLocks noGrp="1"/>
          </p:cNvGraphicFramePr>
          <p:nvPr>
            <p:extLst>
              <p:ext uri="{D42A27DB-BD31-4B8C-83A1-F6EECF244321}">
                <p14:modId xmlns:p14="http://schemas.microsoft.com/office/powerpoint/2010/main" val="2460231195"/>
              </p:ext>
            </p:extLst>
          </p:nvPr>
        </p:nvGraphicFramePr>
        <p:xfrm>
          <a:off x="719597" y="1844750"/>
          <a:ext cx="3395203" cy="3336851"/>
        </p:xfrm>
        <a:graphic>
          <a:graphicData uri="http://schemas.openxmlformats.org/drawingml/2006/table">
            <a:tbl>
              <a:tblPr firstRow="1" bandRow="1">
                <a:tableStyleId>{5C22544A-7EE6-4342-B048-85BDC9FD1C3A}</a:tableStyleId>
              </a:tblPr>
              <a:tblGrid>
                <a:gridCol w="3395203">
                  <a:extLst>
                    <a:ext uri="{9D8B030D-6E8A-4147-A177-3AD203B41FA5}">
                      <a16:colId xmlns:a16="http://schemas.microsoft.com/office/drawing/2014/main" val="195308335"/>
                    </a:ext>
                  </a:extLst>
                </a:gridCol>
              </a:tblGrid>
              <a:tr h="476693">
                <a:tc>
                  <a:txBody>
                    <a:bodyPr/>
                    <a:lstStyle/>
                    <a:p>
                      <a:pPr algn="ctr"/>
                      <a:r>
                        <a:rPr lang="en-US" sz="2000" b="1" dirty="0" err="1" smtClean="0">
                          <a:latin typeface="Times New Roman" panose="02020603050405020304" pitchFamily="18" charset="0"/>
                          <a:cs typeface="Times New Roman" panose="02020603050405020304" pitchFamily="18" charset="0"/>
                        </a:rPr>
                        <a:t>Thường</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quy</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0032736"/>
                  </a:ext>
                </a:extLst>
              </a:tr>
              <a:tr h="4766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0000"/>
                          </a:solidFill>
                          <a:latin typeface="Times New Roman" panose="02020603050405020304" pitchFamily="18" charset="0"/>
                          <a:cs typeface="Times New Roman" panose="02020603050405020304" pitchFamily="18" charset="0"/>
                        </a:rPr>
                        <a:t>T1 3D 1mm</a:t>
                      </a:r>
                    </a:p>
                  </a:txBody>
                  <a:tcPr/>
                </a:tc>
                <a:extLst>
                  <a:ext uri="{0D108BD9-81ED-4DB2-BD59-A6C34878D82A}">
                    <a16:rowId xmlns:a16="http://schemas.microsoft.com/office/drawing/2014/main" val="286803699"/>
                  </a:ext>
                </a:extLst>
              </a:tr>
              <a:tr h="476693">
                <a:tc>
                  <a:txBody>
                    <a:bodyPr/>
                    <a:lstStyle/>
                    <a:p>
                      <a:pPr algn="ctr"/>
                      <a:r>
                        <a:rPr lang="en-US" sz="2000" dirty="0" smtClean="0">
                          <a:solidFill>
                            <a:srgbClr val="FF0000"/>
                          </a:solidFill>
                          <a:latin typeface="Times New Roman" panose="02020603050405020304" pitchFamily="18" charset="0"/>
                          <a:cs typeface="Times New Roman" panose="02020603050405020304" pitchFamily="18" charset="0"/>
                        </a:rPr>
                        <a:t>Axial</a:t>
                      </a:r>
                      <a:r>
                        <a:rPr lang="en-US" sz="2000" baseline="0" dirty="0" smtClean="0">
                          <a:solidFill>
                            <a:srgbClr val="FF0000"/>
                          </a:solidFill>
                          <a:latin typeface="Times New Roman" panose="02020603050405020304" pitchFamily="18" charset="0"/>
                          <a:cs typeface="Times New Roman" panose="02020603050405020304" pitchFamily="18" charset="0"/>
                        </a:rPr>
                        <a:t> T2 3mm</a:t>
                      </a:r>
                      <a:endParaRPr lang="en-US" sz="20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72456564"/>
                  </a:ext>
                </a:extLst>
              </a:tr>
              <a:tr h="476693">
                <a:tc>
                  <a:txBody>
                    <a:bodyPr/>
                    <a:lstStyle/>
                    <a:p>
                      <a:pPr algn="ctr"/>
                      <a:r>
                        <a:rPr lang="en-US" sz="2000" dirty="0" smtClean="0">
                          <a:solidFill>
                            <a:srgbClr val="FF0000"/>
                          </a:solidFill>
                          <a:latin typeface="Times New Roman" panose="02020603050405020304" pitchFamily="18" charset="0"/>
                          <a:cs typeface="Times New Roman" panose="02020603050405020304" pitchFamily="18" charset="0"/>
                        </a:rPr>
                        <a:t>Axial</a:t>
                      </a:r>
                      <a:r>
                        <a:rPr lang="en-US" sz="2000" baseline="0" dirty="0" smtClean="0">
                          <a:solidFill>
                            <a:srgbClr val="FF0000"/>
                          </a:solidFill>
                          <a:latin typeface="Times New Roman" panose="02020603050405020304" pitchFamily="18" charset="0"/>
                          <a:cs typeface="Times New Roman" panose="02020603050405020304" pitchFamily="18" charset="0"/>
                        </a:rPr>
                        <a:t> DWI B1000</a:t>
                      </a:r>
                      <a:endParaRPr lang="en-US" sz="20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50347350"/>
                  </a:ext>
                </a:extLst>
              </a:tr>
              <a:tr h="476693">
                <a:tc>
                  <a:txBody>
                    <a:bodyPr/>
                    <a:lstStyle/>
                    <a:p>
                      <a:pPr algn="ctr"/>
                      <a:r>
                        <a:rPr lang="en-US" sz="2000" dirty="0" smtClean="0">
                          <a:solidFill>
                            <a:srgbClr val="FF0000"/>
                          </a:solidFill>
                          <a:latin typeface="Times New Roman" panose="02020603050405020304" pitchFamily="18" charset="0"/>
                          <a:cs typeface="Times New Roman" panose="02020603050405020304" pitchFamily="18" charset="0"/>
                        </a:rPr>
                        <a:t>SWI/T2*</a:t>
                      </a:r>
                    </a:p>
                  </a:txBody>
                  <a:tcPr/>
                </a:tc>
                <a:extLst>
                  <a:ext uri="{0D108BD9-81ED-4DB2-BD59-A6C34878D82A}">
                    <a16:rowId xmlns:a16="http://schemas.microsoft.com/office/drawing/2014/main" val="2232148309"/>
                  </a:ext>
                </a:extLst>
              </a:tr>
              <a:tr h="476693">
                <a:tc>
                  <a:txBody>
                    <a:bodyPr/>
                    <a:lstStyle/>
                    <a:p>
                      <a:pPr algn="ctr"/>
                      <a:r>
                        <a:rPr lang="en-US" sz="2000" dirty="0" smtClean="0">
                          <a:latin typeface="Times New Roman" panose="02020603050405020304" pitchFamily="18" charset="0"/>
                          <a:cs typeface="Times New Roman" panose="02020603050405020304" pitchFamily="18" charset="0"/>
                        </a:rPr>
                        <a:t>3D</a:t>
                      </a:r>
                      <a:r>
                        <a:rPr lang="en-US" sz="2000" baseline="0" dirty="0" smtClean="0">
                          <a:latin typeface="Times New Roman" panose="02020603050405020304" pitchFamily="18" charset="0"/>
                          <a:cs typeface="Times New Roman" panose="02020603050405020304" pitchFamily="18" charset="0"/>
                        </a:rPr>
                        <a:t> axial TOF SPRG</a:t>
                      </a:r>
                      <a:endParaRPr lang="en-US" sz="2000"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51180023"/>
                  </a:ext>
                </a:extLst>
              </a:tr>
              <a:tr h="4766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(Axial</a:t>
                      </a:r>
                      <a:r>
                        <a:rPr lang="en-US" sz="2000" baseline="0" dirty="0" smtClean="0">
                          <a:latin typeface="Times New Roman" panose="02020603050405020304" pitchFamily="18" charset="0"/>
                          <a:cs typeface="Times New Roman" panose="02020603050405020304" pitchFamily="18" charset="0"/>
                        </a:rPr>
                        <a:t> T2 Flair FS 3mm)</a:t>
                      </a:r>
                    </a:p>
                  </a:txBody>
                  <a:tcPr/>
                </a:tc>
                <a:extLst>
                  <a:ext uri="{0D108BD9-81ED-4DB2-BD59-A6C34878D82A}">
                    <a16:rowId xmlns:a16="http://schemas.microsoft.com/office/drawing/2014/main" val="3859559078"/>
                  </a:ext>
                </a:extLst>
              </a:tr>
            </a:tbl>
          </a:graphicData>
        </a:graphic>
      </p:graphicFrame>
      <p:sp>
        <p:nvSpPr>
          <p:cNvPr id="9" name="Title 1"/>
          <p:cNvSpPr txBox="1"/>
          <p:nvPr/>
        </p:nvSpPr>
        <p:spPr bwMode="auto">
          <a:xfrm>
            <a:off x="2133600" y="344253"/>
            <a:ext cx="5120482" cy="767073"/>
          </a:xfrm>
          <a:prstGeom prst="rect">
            <a:avLst/>
          </a:prstGeom>
          <a:solidFill>
            <a:schemeClr val="accent6">
              <a:lumMod val="75000"/>
              <a:alpha val="50000"/>
            </a:schemeClr>
          </a:solidFill>
          <a:ln>
            <a:noFill/>
          </a:ln>
        </p:spPr>
        <p:txBody>
          <a:bodyPr anchor="ctr"/>
          <a:lstStyle/>
          <a:p>
            <a:pPr algn="ctr"/>
            <a:r>
              <a:rPr lang="en-US" sz="2800" b="1" dirty="0" smtClean="0">
                <a:latin typeface="Times New Roman" panose="02020603050405020304" pitchFamily="18" charset="0"/>
                <a:cs typeface="Times New Roman" panose="02020603050405020304" pitchFamily="18" charset="0"/>
              </a:rPr>
              <a:t>PROTOCOL MRI </a:t>
            </a:r>
            <a:r>
              <a:rPr lang="en-US" sz="2800" b="1" dirty="0">
                <a:latin typeface="Times New Roman" panose="02020603050405020304" pitchFamily="18" charset="0"/>
                <a:cs typeface="Times New Roman" panose="02020603050405020304" pitchFamily="18" charset="0"/>
              </a:rPr>
              <a:t>SỌ NÃO</a:t>
            </a:r>
          </a:p>
        </p:txBody>
      </p:sp>
      <p:sp>
        <p:nvSpPr>
          <p:cNvPr id="3" name="TextBox 2"/>
          <p:cNvSpPr txBox="1"/>
          <p:nvPr/>
        </p:nvSpPr>
        <p:spPr>
          <a:xfrm>
            <a:off x="4419600" y="1733646"/>
            <a:ext cx="4343400" cy="3754874"/>
          </a:xfrm>
          <a:prstGeom prst="rect">
            <a:avLst/>
          </a:prstGeom>
          <a:noFill/>
        </p:spPr>
        <p:txBody>
          <a:bodyPr wrap="square" rtlCol="0">
            <a:spAutoFit/>
          </a:bodyPr>
          <a:lstStyle/>
          <a:p>
            <a:pPr marL="285750" indent="-285750" algn="just">
              <a:buFontTx/>
              <a:buChar char="-"/>
            </a:pPr>
            <a:r>
              <a:rPr lang="en-US" sz="2000" dirty="0" err="1" smtClean="0"/>
              <a:t>Trẻ</a:t>
            </a:r>
            <a:r>
              <a:rPr lang="en-US" sz="2000" dirty="0" smtClean="0"/>
              <a:t> </a:t>
            </a:r>
            <a:r>
              <a:rPr lang="en-US" sz="2000" dirty="0" err="1" smtClean="0"/>
              <a:t>từ</a:t>
            </a:r>
            <a:r>
              <a:rPr lang="en-US" sz="2000" dirty="0" smtClean="0"/>
              <a:t> 2 </a:t>
            </a:r>
            <a:r>
              <a:rPr lang="en-US" sz="2000" dirty="0" err="1" smtClean="0"/>
              <a:t>tuổi</a:t>
            </a:r>
            <a:r>
              <a:rPr lang="en-US" sz="2000" dirty="0" smtClean="0"/>
              <a:t> </a:t>
            </a:r>
            <a:r>
              <a:rPr lang="en-US" sz="2000" dirty="0" err="1" smtClean="0"/>
              <a:t>trở</a:t>
            </a:r>
            <a:r>
              <a:rPr lang="en-US" sz="2000" dirty="0" smtClean="0"/>
              <a:t> </a:t>
            </a:r>
            <a:r>
              <a:rPr lang="en-US" sz="2000" dirty="0" err="1" smtClean="0"/>
              <a:t>lên</a:t>
            </a:r>
            <a:r>
              <a:rPr lang="en-US" sz="2000" dirty="0" smtClean="0"/>
              <a:t> </a:t>
            </a:r>
            <a:r>
              <a:rPr lang="en-US" sz="2000" dirty="0" err="1" smtClean="0"/>
              <a:t>đã</a:t>
            </a:r>
            <a:r>
              <a:rPr lang="en-US" sz="2000" dirty="0" smtClean="0"/>
              <a:t> </a:t>
            </a:r>
            <a:r>
              <a:rPr lang="en-US" sz="2000" dirty="0" err="1" smtClean="0"/>
              <a:t>hoàn</a:t>
            </a:r>
            <a:r>
              <a:rPr lang="en-US" sz="2000" dirty="0" smtClean="0"/>
              <a:t> </a:t>
            </a:r>
            <a:r>
              <a:rPr lang="en-US" sz="2000" dirty="0" err="1" smtClean="0"/>
              <a:t>thiện</a:t>
            </a:r>
            <a:r>
              <a:rPr lang="en-US" sz="2000" dirty="0" smtClean="0"/>
              <a:t> myelin </a:t>
            </a:r>
            <a:r>
              <a:rPr lang="en-US" sz="2000" dirty="0" err="1" smtClean="0"/>
              <a:t>não</a:t>
            </a:r>
            <a:r>
              <a:rPr lang="en-US" sz="2000" dirty="0" smtClean="0"/>
              <a:t> </a:t>
            </a:r>
            <a:r>
              <a:rPr lang="en-US" sz="2000" dirty="0" smtClean="0">
                <a:sym typeface="Wingdings" panose="05000000000000000000" pitchFamily="2" charset="2"/>
              </a:rPr>
              <a:t> protocol </a:t>
            </a:r>
            <a:r>
              <a:rPr lang="en-US" sz="2000" dirty="0" err="1" smtClean="0">
                <a:sym typeface="Wingdings" panose="05000000000000000000" pitchFamily="2" charset="2"/>
              </a:rPr>
              <a:t>chụp</a:t>
            </a:r>
            <a:r>
              <a:rPr lang="en-US" sz="2000" dirty="0" smtClean="0">
                <a:sym typeface="Wingdings" panose="05000000000000000000" pitchFamily="2" charset="2"/>
              </a:rPr>
              <a:t> </a:t>
            </a:r>
            <a:r>
              <a:rPr lang="en-US" sz="2000" dirty="0" err="1" smtClean="0">
                <a:sym typeface="Wingdings" panose="05000000000000000000" pitchFamily="2" charset="2"/>
              </a:rPr>
              <a:t>như</a:t>
            </a:r>
            <a:r>
              <a:rPr lang="en-US" sz="2000" dirty="0" smtClean="0">
                <a:sym typeface="Wingdings" panose="05000000000000000000" pitchFamily="2" charset="2"/>
              </a:rPr>
              <a:t> </a:t>
            </a:r>
            <a:r>
              <a:rPr lang="en-US" sz="2000" dirty="0" err="1" smtClean="0">
                <a:sym typeface="Wingdings" panose="05000000000000000000" pitchFamily="2" charset="2"/>
              </a:rPr>
              <a:t>người</a:t>
            </a:r>
            <a:r>
              <a:rPr lang="en-US" sz="2000" dirty="0" smtClean="0">
                <a:sym typeface="Wingdings" panose="05000000000000000000" pitchFamily="2" charset="2"/>
              </a:rPr>
              <a:t> </a:t>
            </a:r>
            <a:r>
              <a:rPr lang="en-US" sz="2000" dirty="0" err="1" smtClean="0">
                <a:sym typeface="Wingdings" panose="05000000000000000000" pitchFamily="2" charset="2"/>
              </a:rPr>
              <a:t>lớn</a:t>
            </a:r>
            <a:r>
              <a:rPr lang="en-US" sz="2000" dirty="0" smtClean="0">
                <a:sym typeface="Wingdings" panose="05000000000000000000" pitchFamily="2" charset="2"/>
              </a:rPr>
              <a:t>.</a:t>
            </a:r>
          </a:p>
          <a:p>
            <a:pPr marL="285750" indent="-285750" algn="just">
              <a:buFontTx/>
              <a:buChar char="-"/>
            </a:pPr>
            <a:r>
              <a:rPr lang="en-US" sz="2000" dirty="0" err="1" smtClean="0">
                <a:sym typeface="Wingdings" panose="05000000000000000000" pitchFamily="2" charset="2"/>
              </a:rPr>
              <a:t>Trẻ</a:t>
            </a:r>
            <a:r>
              <a:rPr lang="en-US" sz="2000" dirty="0" smtClean="0">
                <a:sym typeface="Wingdings" panose="05000000000000000000" pitchFamily="2" charset="2"/>
              </a:rPr>
              <a:t> &lt;2 </a:t>
            </a:r>
            <a:r>
              <a:rPr lang="en-US" sz="2000" dirty="0" err="1" smtClean="0">
                <a:sym typeface="Wingdings" panose="05000000000000000000" pitchFamily="2" charset="2"/>
              </a:rPr>
              <a:t>tuổi</a:t>
            </a:r>
            <a:r>
              <a:rPr lang="en-US" sz="2000" dirty="0" smtClean="0">
                <a:sym typeface="Wingdings" panose="05000000000000000000" pitchFamily="2" charset="2"/>
              </a:rPr>
              <a:t>: </a:t>
            </a:r>
            <a:r>
              <a:rPr lang="en-US" sz="2000" dirty="0" err="1" smtClean="0">
                <a:sym typeface="Wingdings" panose="05000000000000000000" pitchFamily="2" charset="2"/>
              </a:rPr>
              <a:t>sử</a:t>
            </a:r>
            <a:r>
              <a:rPr lang="en-US" sz="2000" dirty="0" smtClean="0">
                <a:sym typeface="Wingdings" panose="05000000000000000000" pitchFamily="2" charset="2"/>
              </a:rPr>
              <a:t> </a:t>
            </a:r>
            <a:r>
              <a:rPr lang="en-US" sz="2000" dirty="0" err="1" smtClean="0">
                <a:sym typeface="Wingdings" panose="05000000000000000000" pitchFamily="2" charset="2"/>
              </a:rPr>
              <a:t>dụng</a:t>
            </a:r>
            <a:r>
              <a:rPr lang="en-US" sz="2000" dirty="0" smtClean="0">
                <a:sym typeface="Wingdings" panose="05000000000000000000" pitchFamily="2" charset="2"/>
              </a:rPr>
              <a:t> axial T2W </a:t>
            </a:r>
            <a:r>
              <a:rPr lang="en-US" sz="2000" dirty="0" err="1" smtClean="0">
                <a:sym typeface="Wingdings" panose="05000000000000000000" pitchFamily="2" charset="2"/>
              </a:rPr>
              <a:t>có</a:t>
            </a:r>
            <a:r>
              <a:rPr lang="en-US" sz="2000" dirty="0" smtClean="0">
                <a:sym typeface="Wingdings" panose="05000000000000000000" pitchFamily="2" charset="2"/>
              </a:rPr>
              <a:t> </a:t>
            </a:r>
            <a:r>
              <a:rPr lang="en-US" sz="2000" dirty="0" err="1" smtClean="0">
                <a:sym typeface="Wingdings" panose="05000000000000000000" pitchFamily="2" charset="2"/>
              </a:rPr>
              <a:t>giá</a:t>
            </a:r>
            <a:r>
              <a:rPr lang="en-US" sz="2000" dirty="0" smtClean="0">
                <a:sym typeface="Wingdings" panose="05000000000000000000" pitchFamily="2" charset="2"/>
              </a:rPr>
              <a:t> </a:t>
            </a:r>
            <a:r>
              <a:rPr lang="en-US" sz="2000" dirty="0" err="1" smtClean="0">
                <a:sym typeface="Wingdings" panose="05000000000000000000" pitchFamily="2" charset="2"/>
              </a:rPr>
              <a:t>trị</a:t>
            </a:r>
            <a:r>
              <a:rPr lang="en-US" sz="2000" dirty="0" smtClean="0">
                <a:sym typeface="Wingdings" panose="05000000000000000000" pitchFamily="2" charset="2"/>
              </a:rPr>
              <a:t> </a:t>
            </a:r>
            <a:r>
              <a:rPr lang="en-US" sz="2000" dirty="0" err="1" smtClean="0">
                <a:sym typeface="Wingdings" panose="05000000000000000000" pitchFamily="2" charset="2"/>
              </a:rPr>
              <a:t>hơn</a:t>
            </a:r>
            <a:r>
              <a:rPr lang="en-US" sz="2000" dirty="0" smtClean="0">
                <a:sym typeface="Wingdings" panose="05000000000000000000" pitchFamily="2" charset="2"/>
              </a:rPr>
              <a:t> FLAIR </a:t>
            </a:r>
            <a:r>
              <a:rPr lang="en-US" sz="2000" dirty="0" err="1" smtClean="0">
                <a:sym typeface="Wingdings" panose="05000000000000000000" pitchFamily="2" charset="2"/>
              </a:rPr>
              <a:t>trong</a:t>
            </a:r>
            <a:r>
              <a:rPr lang="en-US" sz="2000" dirty="0" smtClean="0">
                <a:sym typeface="Wingdings" panose="05000000000000000000" pitchFamily="2" charset="2"/>
              </a:rPr>
              <a:t> </a:t>
            </a:r>
            <a:r>
              <a:rPr lang="en-US" sz="2000" dirty="0" err="1" smtClean="0">
                <a:sym typeface="Wingdings" panose="05000000000000000000" pitchFamily="2" charset="2"/>
              </a:rPr>
              <a:t>đánh</a:t>
            </a:r>
            <a:r>
              <a:rPr lang="en-US" sz="2000" dirty="0" smtClean="0">
                <a:sym typeface="Wingdings" panose="05000000000000000000" pitchFamily="2" charset="2"/>
              </a:rPr>
              <a:t> </a:t>
            </a:r>
            <a:r>
              <a:rPr lang="en-US" sz="2000" dirty="0" err="1" smtClean="0">
                <a:sym typeface="Wingdings" panose="05000000000000000000" pitchFamily="2" charset="2"/>
              </a:rPr>
              <a:t>giá</a:t>
            </a:r>
            <a:r>
              <a:rPr lang="en-US" sz="2000" dirty="0" smtClean="0">
                <a:sym typeface="Wingdings" panose="05000000000000000000" pitchFamily="2" charset="2"/>
              </a:rPr>
              <a:t> </a:t>
            </a:r>
            <a:r>
              <a:rPr lang="en-US" sz="2000" dirty="0" err="1" smtClean="0">
                <a:sym typeface="Wingdings" panose="05000000000000000000" pitchFamily="2" charset="2"/>
              </a:rPr>
              <a:t>tổn</a:t>
            </a:r>
            <a:r>
              <a:rPr lang="en-US" sz="2000" dirty="0" smtClean="0">
                <a:sym typeface="Wingdings" panose="05000000000000000000" pitchFamily="2" charset="2"/>
              </a:rPr>
              <a:t> </a:t>
            </a:r>
            <a:r>
              <a:rPr lang="en-US" sz="2000" dirty="0" err="1" smtClean="0">
                <a:sym typeface="Wingdings" panose="05000000000000000000" pitchFamily="2" charset="2"/>
              </a:rPr>
              <a:t>thương</a:t>
            </a:r>
            <a:r>
              <a:rPr lang="en-US" sz="2000" dirty="0" smtClean="0">
                <a:sym typeface="Wingdings" panose="05000000000000000000" pitchFamily="2" charset="2"/>
              </a:rPr>
              <a:t> </a:t>
            </a:r>
            <a:r>
              <a:rPr lang="en-US" sz="2000" dirty="0" err="1" smtClean="0">
                <a:sym typeface="Wingdings" panose="05000000000000000000" pitchFamily="2" charset="2"/>
              </a:rPr>
              <a:t>và</a:t>
            </a:r>
            <a:r>
              <a:rPr lang="en-US" sz="2000" dirty="0" smtClean="0">
                <a:sym typeface="Wingdings" panose="05000000000000000000" pitchFamily="2" charset="2"/>
              </a:rPr>
              <a:t> </a:t>
            </a:r>
            <a:r>
              <a:rPr lang="en-US" sz="2000" dirty="0" err="1" smtClean="0">
                <a:sym typeface="Wingdings" panose="05000000000000000000" pitchFamily="2" charset="2"/>
              </a:rPr>
              <a:t>mức</a:t>
            </a:r>
            <a:r>
              <a:rPr lang="en-US" sz="2000" dirty="0" smtClean="0">
                <a:sym typeface="Wingdings" panose="05000000000000000000" pitchFamily="2" charset="2"/>
              </a:rPr>
              <a:t> </a:t>
            </a:r>
            <a:r>
              <a:rPr lang="en-US" sz="2000" dirty="0" err="1" smtClean="0">
                <a:sym typeface="Wingdings" panose="05000000000000000000" pitchFamily="2" charset="2"/>
              </a:rPr>
              <a:t>độ</a:t>
            </a:r>
            <a:r>
              <a:rPr lang="en-US" sz="2000" dirty="0" smtClean="0">
                <a:sym typeface="Wingdings" panose="05000000000000000000" pitchFamily="2" charset="2"/>
              </a:rPr>
              <a:t> myelin </a:t>
            </a:r>
            <a:r>
              <a:rPr lang="en-US" sz="2000" dirty="0" err="1" smtClean="0">
                <a:sym typeface="Wingdings" panose="05000000000000000000" pitchFamily="2" charset="2"/>
              </a:rPr>
              <a:t>hóa</a:t>
            </a:r>
            <a:r>
              <a:rPr lang="en-US" sz="2000" dirty="0" smtClean="0">
                <a:sym typeface="Wingdings" panose="05000000000000000000" pitchFamily="2" charset="2"/>
              </a:rPr>
              <a:t>.</a:t>
            </a:r>
            <a:endParaRPr lang="en-US" sz="2000" dirty="0" smtClean="0"/>
          </a:p>
          <a:p>
            <a:pPr marL="285750" indent="-285750" algn="just">
              <a:buFontTx/>
              <a:buChar char="-"/>
            </a:pPr>
            <a:r>
              <a:rPr lang="en-US" sz="2000" dirty="0" err="1" smtClean="0"/>
              <a:t>Nhu</a:t>
            </a:r>
            <a:r>
              <a:rPr lang="en-US" sz="2000" dirty="0" smtClean="0"/>
              <a:t> </a:t>
            </a:r>
            <a:r>
              <a:rPr lang="en-US" sz="2000" dirty="0" err="1" smtClean="0"/>
              <a:t>mô</a:t>
            </a:r>
            <a:r>
              <a:rPr lang="en-US" sz="2000" dirty="0" smtClean="0"/>
              <a:t> </a:t>
            </a:r>
            <a:r>
              <a:rPr lang="en-US" sz="2000" dirty="0" err="1" smtClean="0"/>
              <a:t>não</a:t>
            </a:r>
            <a:r>
              <a:rPr lang="en-US" sz="2000" dirty="0" smtClean="0"/>
              <a:t> </a:t>
            </a:r>
            <a:r>
              <a:rPr lang="en-US" sz="2000" dirty="0" err="1" smtClean="0"/>
              <a:t>của</a:t>
            </a:r>
            <a:r>
              <a:rPr lang="en-US" sz="2000" dirty="0" smtClean="0"/>
              <a:t> </a:t>
            </a:r>
            <a:r>
              <a:rPr lang="en-US" sz="2000" dirty="0" err="1" smtClean="0"/>
              <a:t>trẻ</a:t>
            </a:r>
            <a:r>
              <a:rPr lang="en-US" sz="2000" dirty="0" smtClean="0"/>
              <a:t> </a:t>
            </a:r>
            <a:r>
              <a:rPr lang="en-US" sz="2000" dirty="0" err="1" smtClean="0"/>
              <a:t>sơ</a:t>
            </a:r>
            <a:r>
              <a:rPr lang="en-US" sz="2000" dirty="0" smtClean="0"/>
              <a:t> </a:t>
            </a:r>
            <a:r>
              <a:rPr lang="en-US" sz="2000" dirty="0" err="1" smtClean="0"/>
              <a:t>sinh</a:t>
            </a:r>
            <a:r>
              <a:rPr lang="en-US" sz="2000" dirty="0" smtClean="0"/>
              <a:t> </a:t>
            </a:r>
            <a:r>
              <a:rPr lang="en-US" sz="2000" dirty="0" err="1" smtClean="0"/>
              <a:t>có</a:t>
            </a:r>
            <a:r>
              <a:rPr lang="en-US" sz="2000" dirty="0" smtClean="0"/>
              <a:t> </a:t>
            </a:r>
            <a:r>
              <a:rPr lang="en-US" sz="2000" dirty="0" err="1" smtClean="0"/>
              <a:t>tỉ</a:t>
            </a:r>
            <a:r>
              <a:rPr lang="en-US" sz="2000" dirty="0" smtClean="0"/>
              <a:t> </a:t>
            </a:r>
            <a:r>
              <a:rPr lang="en-US" sz="2000" dirty="0" err="1" smtClean="0"/>
              <a:t>lệ</a:t>
            </a:r>
            <a:r>
              <a:rPr lang="en-US" sz="2000" dirty="0" smtClean="0"/>
              <a:t> </a:t>
            </a:r>
            <a:r>
              <a:rPr lang="en-US" sz="2000" dirty="0" err="1" smtClean="0"/>
              <a:t>nước</a:t>
            </a:r>
            <a:r>
              <a:rPr lang="en-US" sz="2000" dirty="0" smtClean="0"/>
              <a:t> </a:t>
            </a:r>
            <a:r>
              <a:rPr lang="en-US" sz="2000" dirty="0" err="1" smtClean="0"/>
              <a:t>cao</a:t>
            </a:r>
            <a:r>
              <a:rPr lang="en-US" sz="2000" dirty="0" smtClean="0"/>
              <a:t> </a:t>
            </a:r>
            <a:r>
              <a:rPr lang="en-US" sz="2000" dirty="0" err="1" smtClean="0"/>
              <a:t>hơn</a:t>
            </a:r>
            <a:r>
              <a:rPr lang="en-US" sz="2000" dirty="0" smtClean="0"/>
              <a:t>, protein </a:t>
            </a:r>
            <a:r>
              <a:rPr lang="en-US" sz="2000" dirty="0" err="1" smtClean="0"/>
              <a:t>và</a:t>
            </a:r>
            <a:r>
              <a:rPr lang="en-US" sz="2000" dirty="0" smtClean="0"/>
              <a:t> lipid </a:t>
            </a:r>
            <a:r>
              <a:rPr lang="en-US" sz="2000" dirty="0" err="1" smtClean="0"/>
              <a:t>thấp</a:t>
            </a:r>
            <a:r>
              <a:rPr lang="en-US" sz="2000" dirty="0" smtClean="0"/>
              <a:t> </a:t>
            </a:r>
            <a:r>
              <a:rPr lang="en-US" sz="2000" dirty="0" err="1" smtClean="0"/>
              <a:t>hơn</a:t>
            </a:r>
            <a:r>
              <a:rPr lang="en-US" sz="2000" dirty="0" smtClean="0"/>
              <a:t> so </a:t>
            </a:r>
            <a:r>
              <a:rPr lang="en-US" sz="2000" dirty="0" err="1" smtClean="0"/>
              <a:t>với</a:t>
            </a:r>
            <a:r>
              <a:rPr lang="en-US" sz="2000" dirty="0" smtClean="0"/>
              <a:t> </a:t>
            </a:r>
            <a:r>
              <a:rPr lang="en-US" sz="2000" dirty="0" err="1" smtClean="0"/>
              <a:t>não</a:t>
            </a:r>
            <a:r>
              <a:rPr lang="en-US" sz="2000" dirty="0" smtClean="0"/>
              <a:t> </a:t>
            </a:r>
            <a:r>
              <a:rPr lang="en-US" sz="2000" dirty="0" err="1" smtClean="0"/>
              <a:t>người</a:t>
            </a:r>
            <a:r>
              <a:rPr lang="en-US" sz="2000" dirty="0" smtClean="0"/>
              <a:t> </a:t>
            </a:r>
            <a:r>
              <a:rPr lang="en-US" sz="2000" dirty="0" err="1" smtClean="0"/>
              <a:t>lớn</a:t>
            </a:r>
            <a:r>
              <a:rPr lang="en-US" sz="2000" dirty="0" smtClean="0"/>
              <a:t> </a:t>
            </a:r>
            <a:r>
              <a:rPr lang="en-US" sz="2000" dirty="0" smtClean="0">
                <a:sym typeface="Wingdings" panose="05000000000000000000" pitchFamily="2" charset="2"/>
              </a:rPr>
              <a:t> </a:t>
            </a:r>
            <a:r>
              <a:rPr lang="en-US" sz="2000" dirty="0" err="1" smtClean="0">
                <a:sym typeface="Wingdings" panose="05000000000000000000" pitchFamily="2" charset="2"/>
              </a:rPr>
              <a:t>tăng</a:t>
            </a:r>
            <a:r>
              <a:rPr lang="en-US" sz="2000" dirty="0" smtClean="0">
                <a:sym typeface="Wingdings" panose="05000000000000000000" pitchFamily="2" charset="2"/>
              </a:rPr>
              <a:t> TR </a:t>
            </a:r>
            <a:r>
              <a:rPr lang="en-US" sz="2000" dirty="0" err="1" smtClean="0">
                <a:sym typeface="Wingdings" panose="05000000000000000000" pitchFamily="2" charset="2"/>
              </a:rPr>
              <a:t>từ</a:t>
            </a:r>
            <a:r>
              <a:rPr lang="en-US" sz="2000" dirty="0" smtClean="0">
                <a:sym typeface="Wingdings" panose="05000000000000000000" pitchFamily="2" charset="2"/>
              </a:rPr>
              <a:t> 400 </a:t>
            </a:r>
            <a:r>
              <a:rPr lang="en-US" sz="2000" dirty="0" err="1" smtClean="0">
                <a:sym typeface="Wingdings" panose="05000000000000000000" pitchFamily="2" charset="2"/>
              </a:rPr>
              <a:t>lên</a:t>
            </a:r>
            <a:r>
              <a:rPr lang="en-US" sz="2000" dirty="0" smtClean="0">
                <a:sym typeface="Wingdings" panose="05000000000000000000" pitchFamily="2" charset="2"/>
              </a:rPr>
              <a:t> 800 </a:t>
            </a:r>
            <a:r>
              <a:rPr lang="en-US" sz="2000" dirty="0" err="1" smtClean="0">
                <a:sym typeface="Wingdings" panose="05000000000000000000" pitchFamily="2" charset="2"/>
              </a:rPr>
              <a:t>đối</a:t>
            </a:r>
            <a:r>
              <a:rPr lang="en-US" sz="2000" dirty="0" smtClean="0">
                <a:sym typeface="Wingdings" panose="05000000000000000000" pitchFamily="2" charset="2"/>
              </a:rPr>
              <a:t> </a:t>
            </a:r>
            <a:r>
              <a:rPr lang="en-US" sz="2000" dirty="0" err="1" smtClean="0">
                <a:sym typeface="Wingdings" panose="05000000000000000000" pitchFamily="2" charset="2"/>
              </a:rPr>
              <a:t>với</a:t>
            </a:r>
            <a:r>
              <a:rPr lang="en-US" sz="2000" dirty="0" smtClean="0">
                <a:sym typeface="Wingdings" panose="05000000000000000000" pitchFamily="2" charset="2"/>
              </a:rPr>
              <a:t> T1W </a:t>
            </a:r>
            <a:r>
              <a:rPr lang="en-US" sz="2000" dirty="0" err="1" smtClean="0">
                <a:sym typeface="Wingdings" panose="05000000000000000000" pitchFamily="2" charset="2"/>
              </a:rPr>
              <a:t>và</a:t>
            </a:r>
            <a:r>
              <a:rPr lang="en-US" sz="2000" dirty="0" smtClean="0">
                <a:sym typeface="Wingdings" panose="05000000000000000000" pitchFamily="2" charset="2"/>
              </a:rPr>
              <a:t> </a:t>
            </a:r>
            <a:r>
              <a:rPr lang="en-US" sz="2000" dirty="0" err="1" smtClean="0">
                <a:sym typeface="Wingdings" panose="05000000000000000000" pitchFamily="2" charset="2"/>
              </a:rPr>
              <a:t>từ</a:t>
            </a:r>
            <a:r>
              <a:rPr lang="en-US" sz="2000" dirty="0" smtClean="0">
                <a:sym typeface="Wingdings" panose="05000000000000000000" pitchFamily="2" charset="2"/>
              </a:rPr>
              <a:t> 4000 </a:t>
            </a:r>
            <a:r>
              <a:rPr lang="en-US" sz="2000" dirty="0" err="1" smtClean="0">
                <a:sym typeface="Wingdings" panose="05000000000000000000" pitchFamily="2" charset="2"/>
              </a:rPr>
              <a:t>lên</a:t>
            </a:r>
            <a:r>
              <a:rPr lang="en-US" sz="2000" dirty="0" smtClean="0">
                <a:sym typeface="Wingdings" panose="05000000000000000000" pitchFamily="2" charset="2"/>
              </a:rPr>
              <a:t> 6500 </a:t>
            </a:r>
            <a:r>
              <a:rPr lang="en-US" sz="2000" dirty="0" err="1" smtClean="0">
                <a:sym typeface="Wingdings" panose="05000000000000000000" pitchFamily="2" charset="2"/>
              </a:rPr>
              <a:t>đối</a:t>
            </a:r>
            <a:r>
              <a:rPr lang="en-US" sz="2000" dirty="0" smtClean="0">
                <a:sym typeface="Wingdings" panose="05000000000000000000" pitchFamily="2" charset="2"/>
              </a:rPr>
              <a:t> </a:t>
            </a:r>
            <a:r>
              <a:rPr lang="en-US" sz="2000" dirty="0" err="1" smtClean="0">
                <a:sym typeface="Wingdings" panose="05000000000000000000" pitchFamily="2" charset="2"/>
              </a:rPr>
              <a:t>với</a:t>
            </a:r>
            <a:r>
              <a:rPr lang="en-US" sz="2000" dirty="0" smtClean="0">
                <a:sym typeface="Wingdings" panose="05000000000000000000" pitchFamily="2" charset="2"/>
              </a:rPr>
              <a:t> T2W</a:t>
            </a:r>
            <a:r>
              <a:rPr lang="en-US" sz="2000" dirty="0" smtClean="0"/>
              <a:t> </a:t>
            </a:r>
          </a:p>
          <a:p>
            <a:pPr algn="just"/>
            <a:r>
              <a:rPr lang="en-US" dirty="0" smtClean="0"/>
              <a:t> </a:t>
            </a:r>
            <a:endParaRPr lang="en-US" dirty="0"/>
          </a:p>
        </p:txBody>
      </p:sp>
    </p:spTree>
    <p:extLst>
      <p:ext uri="{BB962C8B-B14F-4D97-AF65-F5344CB8AC3E}">
        <p14:creationId xmlns:p14="http://schemas.microsoft.com/office/powerpoint/2010/main" val="2369900079"/>
      </p:ext>
    </p:extLst>
  </p:cSld>
  <p:clrMapOvr>
    <a:masterClrMapping/>
  </p:clrMapOvr>
  <p:transition spd="med">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40438"/>
            <a:ext cx="9144000" cy="817562"/>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fontAlgn="auto" hangingPunct="1">
              <a:spcBef>
                <a:spcPts val="0"/>
              </a:spcBef>
              <a:spcAft>
                <a:spcPts val="0"/>
              </a:spcAft>
              <a:defRPr/>
            </a:pPr>
            <a:r>
              <a:rPr lang="en-US" dirty="0">
                <a:hlinkClick r:id="rId3"/>
              </a:rPr>
              <a:t>MRI Atlas of Normal Myelination - Home (myelinationmriatlas.com)</a:t>
            </a: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4"/>
          <a:srcRect l="-4398" r="-4398"/>
          <a:stretch>
            <a:fillRect/>
          </a:stretch>
        </p:blipFill>
        <p:spPr>
          <a:xfrm>
            <a:off x="131763" y="31750"/>
            <a:ext cx="1239837" cy="930184"/>
          </a:xfrm>
          <a:prstGeom prst="rect">
            <a:avLst/>
          </a:prstGeom>
          <a:noFill/>
          <a:ln w="9525">
            <a:noFill/>
          </a:ln>
        </p:spPr>
      </p:pic>
      <p:pic>
        <p:nvPicPr>
          <p:cNvPr id="4105" name="Picture 8" descr="C:\Users\A2120-06\Downloads\longb.png"/>
          <p:cNvPicPr>
            <a:picLocks noChangeAspect="1"/>
          </p:cNvPicPr>
          <p:nvPr/>
        </p:nvPicPr>
        <p:blipFill>
          <a:blip r:embed="rId5"/>
          <a:stretch>
            <a:fillRect/>
          </a:stretch>
        </p:blipFill>
        <p:spPr>
          <a:xfrm>
            <a:off x="7599364" y="90538"/>
            <a:ext cx="1544636" cy="1000069"/>
          </a:xfrm>
          <a:prstGeom prst="rect">
            <a:avLst/>
          </a:prstGeom>
          <a:noFill/>
          <a:ln w="9525">
            <a:noFill/>
          </a:ln>
        </p:spPr>
      </p:pic>
      <p:sp>
        <p:nvSpPr>
          <p:cNvPr id="9" name="Title 1"/>
          <p:cNvSpPr txBox="1"/>
          <p:nvPr/>
        </p:nvSpPr>
        <p:spPr bwMode="auto">
          <a:xfrm>
            <a:off x="2133600" y="344253"/>
            <a:ext cx="5120482" cy="767073"/>
          </a:xfrm>
          <a:prstGeom prst="rect">
            <a:avLst/>
          </a:prstGeom>
          <a:solidFill>
            <a:schemeClr val="accent6">
              <a:lumMod val="75000"/>
              <a:alpha val="50000"/>
            </a:schemeClr>
          </a:solidFill>
          <a:ln>
            <a:noFill/>
          </a:ln>
        </p:spPr>
        <p:txBody>
          <a:bodyPr anchor="ctr"/>
          <a:lstStyle/>
          <a:p>
            <a:pPr algn="ctr"/>
            <a:r>
              <a:rPr lang="en-US" sz="2800" b="1" dirty="0" smtClean="0">
                <a:latin typeface="Times New Roman" panose="02020603050405020304" pitchFamily="18" charset="0"/>
                <a:cs typeface="Times New Roman" panose="02020603050405020304" pitchFamily="18" charset="0"/>
              </a:rPr>
              <a:t>MRI SỌ NÃO BÌNH THƯỜNG CỦA TRẺ SƠ SINH</a:t>
            </a:r>
            <a:endParaRPr 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6451" t="9678" r="6453" b="3226"/>
          <a:stretch/>
        </p:blipFill>
        <p:spPr>
          <a:xfrm>
            <a:off x="2883785" y="1160462"/>
            <a:ext cx="2400300" cy="2400300"/>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12326" t="9236" r="10254" b="3667"/>
          <a:stretch/>
        </p:blipFill>
        <p:spPr>
          <a:xfrm>
            <a:off x="647700" y="1153319"/>
            <a:ext cx="2133600" cy="2400300"/>
          </a:xfrm>
          <a:prstGeom prst="rect">
            <a:avLst/>
          </a:prstGeom>
        </p:spPr>
      </p:pic>
      <p:sp>
        <p:nvSpPr>
          <p:cNvPr id="11" name="TextBox 10"/>
          <p:cNvSpPr txBox="1"/>
          <p:nvPr/>
        </p:nvSpPr>
        <p:spPr>
          <a:xfrm>
            <a:off x="5562600" y="2133600"/>
            <a:ext cx="3352800" cy="369332"/>
          </a:xfrm>
          <a:prstGeom prst="rect">
            <a:avLst/>
          </a:prstGeom>
          <a:noFill/>
        </p:spPr>
        <p:txBody>
          <a:bodyPr wrap="square" rtlCol="0">
            <a:spAutoFit/>
          </a:bodyPr>
          <a:lstStyle/>
          <a:p>
            <a:r>
              <a:rPr lang="en-US" dirty="0" smtClean="0"/>
              <a:t>T1W </a:t>
            </a:r>
            <a:r>
              <a:rPr lang="en-US" dirty="0" err="1" smtClean="0"/>
              <a:t>và</a:t>
            </a:r>
            <a:r>
              <a:rPr lang="en-US" dirty="0" smtClean="0"/>
              <a:t> T2W ở </a:t>
            </a:r>
            <a:r>
              <a:rPr lang="en-US" dirty="0" err="1" smtClean="0"/>
              <a:t>trẻ</a:t>
            </a:r>
            <a:r>
              <a:rPr lang="en-US" dirty="0" smtClean="0"/>
              <a:t> </a:t>
            </a:r>
            <a:r>
              <a:rPr lang="en-US" dirty="0" err="1" smtClean="0"/>
              <a:t>mới</a:t>
            </a:r>
            <a:r>
              <a:rPr lang="en-US" dirty="0" smtClean="0"/>
              <a:t> </a:t>
            </a:r>
            <a:r>
              <a:rPr lang="en-US" dirty="0" err="1" smtClean="0"/>
              <a:t>sinh</a:t>
            </a:r>
            <a:endParaRPr lang="en-US" dirty="0"/>
          </a:p>
        </p:txBody>
      </p:sp>
      <p:sp>
        <p:nvSpPr>
          <p:cNvPr id="12" name="TextBox 11"/>
          <p:cNvSpPr txBox="1"/>
          <p:nvPr/>
        </p:nvSpPr>
        <p:spPr>
          <a:xfrm>
            <a:off x="5562600" y="2622595"/>
            <a:ext cx="2895600" cy="923330"/>
          </a:xfrm>
          <a:prstGeom prst="rect">
            <a:avLst/>
          </a:prstGeom>
          <a:noFill/>
        </p:spPr>
        <p:txBody>
          <a:bodyPr wrap="square" rtlCol="0">
            <a:spAutoFit/>
          </a:bodyPr>
          <a:lstStyle/>
          <a:p>
            <a:pPr algn="just"/>
            <a:r>
              <a:rPr lang="en-US" b="1" dirty="0" err="1" smtClean="0">
                <a:solidFill>
                  <a:srgbClr val="FF0000"/>
                </a:solidFill>
              </a:rPr>
              <a:t>Ít</a:t>
            </a:r>
            <a:r>
              <a:rPr lang="en-US" b="1" dirty="0" smtClean="0">
                <a:solidFill>
                  <a:srgbClr val="FF0000"/>
                </a:solidFill>
              </a:rPr>
              <a:t> </a:t>
            </a:r>
            <a:r>
              <a:rPr lang="en-US" b="1" dirty="0" err="1" smtClean="0">
                <a:solidFill>
                  <a:srgbClr val="FF0000"/>
                </a:solidFill>
              </a:rPr>
              <a:t>nhất</a:t>
            </a:r>
            <a:r>
              <a:rPr lang="en-US" b="1" dirty="0" smtClean="0">
                <a:solidFill>
                  <a:srgbClr val="FF0000"/>
                </a:solidFill>
              </a:rPr>
              <a:t> 1/3 </a:t>
            </a:r>
            <a:r>
              <a:rPr lang="en-US" b="1" dirty="0" err="1" smtClean="0">
                <a:solidFill>
                  <a:srgbClr val="FF0000"/>
                </a:solidFill>
              </a:rPr>
              <a:t>chiều</a:t>
            </a:r>
            <a:r>
              <a:rPr lang="en-US" b="1" dirty="0" smtClean="0">
                <a:solidFill>
                  <a:srgbClr val="FF0000"/>
                </a:solidFill>
              </a:rPr>
              <a:t> </a:t>
            </a:r>
            <a:r>
              <a:rPr lang="en-US" b="1" dirty="0" err="1" smtClean="0">
                <a:solidFill>
                  <a:srgbClr val="FF0000"/>
                </a:solidFill>
              </a:rPr>
              <a:t>dài</a:t>
            </a:r>
            <a:r>
              <a:rPr lang="en-US" b="1" dirty="0" smtClean="0">
                <a:solidFill>
                  <a:srgbClr val="FF0000"/>
                </a:solidFill>
              </a:rPr>
              <a:t> </a:t>
            </a:r>
            <a:r>
              <a:rPr lang="en-US" b="1" dirty="0" err="1" smtClean="0">
                <a:solidFill>
                  <a:srgbClr val="FF0000"/>
                </a:solidFill>
              </a:rPr>
              <a:t>trụ</a:t>
            </a:r>
            <a:r>
              <a:rPr lang="en-US" b="1" dirty="0" smtClean="0">
                <a:solidFill>
                  <a:srgbClr val="FF0000"/>
                </a:solidFill>
              </a:rPr>
              <a:t> </a:t>
            </a:r>
            <a:r>
              <a:rPr lang="en-US" b="1" dirty="0" err="1" smtClean="0">
                <a:solidFill>
                  <a:srgbClr val="FF0000"/>
                </a:solidFill>
              </a:rPr>
              <a:t>sau</a:t>
            </a:r>
            <a:r>
              <a:rPr lang="en-US" b="1" dirty="0" smtClean="0">
                <a:solidFill>
                  <a:srgbClr val="FF0000"/>
                </a:solidFill>
              </a:rPr>
              <a:t> </a:t>
            </a:r>
            <a:r>
              <a:rPr lang="en-US" b="1" dirty="0" err="1" smtClean="0">
                <a:solidFill>
                  <a:srgbClr val="FF0000"/>
                </a:solidFill>
              </a:rPr>
              <a:t>bao</a:t>
            </a:r>
            <a:r>
              <a:rPr lang="en-US" b="1" dirty="0" smtClean="0">
                <a:solidFill>
                  <a:srgbClr val="FF0000"/>
                </a:solidFill>
              </a:rPr>
              <a:t> </a:t>
            </a:r>
            <a:r>
              <a:rPr lang="en-US" b="1" dirty="0" err="1" smtClean="0">
                <a:solidFill>
                  <a:srgbClr val="FF0000"/>
                </a:solidFill>
              </a:rPr>
              <a:t>trong</a:t>
            </a:r>
            <a:r>
              <a:rPr lang="en-US" b="1" dirty="0" smtClean="0">
                <a:solidFill>
                  <a:srgbClr val="FF0000"/>
                </a:solidFill>
              </a:rPr>
              <a:t> </a:t>
            </a:r>
            <a:r>
              <a:rPr lang="en-US" b="1" dirty="0" err="1" smtClean="0">
                <a:solidFill>
                  <a:srgbClr val="FF0000"/>
                </a:solidFill>
              </a:rPr>
              <a:t>tăng</a:t>
            </a:r>
            <a:r>
              <a:rPr lang="en-US" b="1" dirty="0" smtClean="0">
                <a:solidFill>
                  <a:srgbClr val="FF0000"/>
                </a:solidFill>
              </a:rPr>
              <a:t> </a:t>
            </a:r>
            <a:r>
              <a:rPr lang="en-US" b="1" dirty="0" err="1" smtClean="0">
                <a:solidFill>
                  <a:srgbClr val="FF0000"/>
                </a:solidFill>
              </a:rPr>
              <a:t>tín</a:t>
            </a:r>
            <a:r>
              <a:rPr lang="en-US" b="1" dirty="0" smtClean="0">
                <a:solidFill>
                  <a:srgbClr val="FF0000"/>
                </a:solidFill>
              </a:rPr>
              <a:t> </a:t>
            </a:r>
            <a:r>
              <a:rPr lang="en-US" b="1" dirty="0" err="1" smtClean="0">
                <a:solidFill>
                  <a:srgbClr val="FF0000"/>
                </a:solidFill>
              </a:rPr>
              <a:t>hiệu</a:t>
            </a:r>
            <a:r>
              <a:rPr lang="en-US" b="1" dirty="0" smtClean="0">
                <a:solidFill>
                  <a:srgbClr val="FF0000"/>
                </a:solidFill>
              </a:rPr>
              <a:t> </a:t>
            </a:r>
            <a:r>
              <a:rPr lang="en-US" b="1" dirty="0" err="1" smtClean="0">
                <a:solidFill>
                  <a:srgbClr val="FF0000"/>
                </a:solidFill>
              </a:rPr>
              <a:t>trên</a:t>
            </a:r>
            <a:r>
              <a:rPr lang="en-US" b="1" dirty="0" smtClean="0">
                <a:solidFill>
                  <a:srgbClr val="FF0000"/>
                </a:solidFill>
              </a:rPr>
              <a:t> T1W ở </a:t>
            </a:r>
            <a:r>
              <a:rPr lang="en-US" b="1" dirty="0" err="1" smtClean="0">
                <a:solidFill>
                  <a:srgbClr val="FF0000"/>
                </a:solidFill>
              </a:rPr>
              <a:t>trẻ</a:t>
            </a:r>
            <a:r>
              <a:rPr lang="en-US" b="1" dirty="0" smtClean="0">
                <a:solidFill>
                  <a:srgbClr val="FF0000"/>
                </a:solidFill>
              </a:rPr>
              <a:t> </a:t>
            </a:r>
            <a:r>
              <a:rPr lang="en-US" b="1" dirty="0" err="1" smtClean="0">
                <a:solidFill>
                  <a:srgbClr val="FF0000"/>
                </a:solidFill>
              </a:rPr>
              <a:t>ss</a:t>
            </a:r>
            <a:r>
              <a:rPr lang="en-US" b="1" dirty="0" smtClean="0">
                <a:solidFill>
                  <a:srgbClr val="FF0000"/>
                </a:solidFill>
              </a:rPr>
              <a:t> </a:t>
            </a:r>
            <a:r>
              <a:rPr lang="en-US" b="1" dirty="0" err="1" smtClean="0">
                <a:solidFill>
                  <a:srgbClr val="FF0000"/>
                </a:solidFill>
              </a:rPr>
              <a:t>đủ</a:t>
            </a:r>
            <a:r>
              <a:rPr lang="en-US" b="1" dirty="0" smtClean="0">
                <a:solidFill>
                  <a:srgbClr val="FF0000"/>
                </a:solidFill>
              </a:rPr>
              <a:t> </a:t>
            </a:r>
            <a:r>
              <a:rPr lang="en-US" b="1" dirty="0" err="1" smtClean="0">
                <a:solidFill>
                  <a:srgbClr val="FF0000"/>
                </a:solidFill>
              </a:rPr>
              <a:t>tháng</a:t>
            </a:r>
            <a:endParaRPr lang="en-US" b="1" dirty="0">
              <a:solidFill>
                <a:srgbClr val="FF0000"/>
              </a:solidFill>
            </a:endParaRPr>
          </a:p>
        </p:txBody>
      </p:sp>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l="5737" t="8696" r="3736" b="4348"/>
          <a:stretch/>
        </p:blipFill>
        <p:spPr>
          <a:xfrm>
            <a:off x="2894012" y="3657600"/>
            <a:ext cx="2379846" cy="2286000"/>
          </a:xfrm>
          <a:prstGeom prst="rect">
            <a:avLst/>
          </a:prstGeom>
        </p:spPr>
      </p:pic>
      <p:pic>
        <p:nvPicPr>
          <p:cNvPr id="15" name="Picture 14"/>
          <p:cNvPicPr>
            <a:picLocks noChangeAspect="1"/>
          </p:cNvPicPr>
          <p:nvPr/>
        </p:nvPicPr>
        <p:blipFill rotWithShape="1">
          <a:blip r:embed="rId9">
            <a:extLst>
              <a:ext uri="{28A0092B-C50C-407E-A947-70E740481C1C}">
                <a14:useLocalDpi xmlns:a14="http://schemas.microsoft.com/office/drawing/2010/main" val="0"/>
              </a:ext>
            </a:extLst>
          </a:blip>
          <a:srcRect l="8308" t="8694" r="9084" b="4350"/>
          <a:stretch/>
        </p:blipFill>
        <p:spPr>
          <a:xfrm>
            <a:off x="647700" y="3657600"/>
            <a:ext cx="2171700" cy="2286000"/>
          </a:xfrm>
          <a:prstGeom prst="rect">
            <a:avLst/>
          </a:prstGeom>
        </p:spPr>
      </p:pic>
      <p:sp>
        <p:nvSpPr>
          <p:cNvPr id="18" name="TextBox 17"/>
          <p:cNvSpPr txBox="1"/>
          <p:nvPr/>
        </p:nvSpPr>
        <p:spPr>
          <a:xfrm>
            <a:off x="5486400" y="4668885"/>
            <a:ext cx="3352800" cy="369332"/>
          </a:xfrm>
          <a:prstGeom prst="rect">
            <a:avLst/>
          </a:prstGeom>
          <a:noFill/>
        </p:spPr>
        <p:txBody>
          <a:bodyPr wrap="square" rtlCol="0">
            <a:spAutoFit/>
          </a:bodyPr>
          <a:lstStyle/>
          <a:p>
            <a:r>
              <a:rPr lang="en-US" dirty="0" smtClean="0"/>
              <a:t>T1W </a:t>
            </a:r>
            <a:r>
              <a:rPr lang="en-US" dirty="0" err="1" smtClean="0"/>
              <a:t>và</a:t>
            </a:r>
            <a:r>
              <a:rPr lang="en-US" dirty="0" smtClean="0"/>
              <a:t> T2W ở </a:t>
            </a:r>
            <a:r>
              <a:rPr lang="en-US" dirty="0" err="1" smtClean="0"/>
              <a:t>trẻ</a:t>
            </a:r>
            <a:r>
              <a:rPr lang="en-US" dirty="0" smtClean="0"/>
              <a:t> 24 </a:t>
            </a:r>
            <a:r>
              <a:rPr lang="en-US" dirty="0" err="1" smtClean="0"/>
              <a:t>tháng</a:t>
            </a:r>
            <a:endParaRPr lang="en-US" dirty="0"/>
          </a:p>
        </p:txBody>
      </p:sp>
    </p:spTree>
    <p:extLst>
      <p:ext uri="{BB962C8B-B14F-4D97-AF65-F5344CB8AC3E}">
        <p14:creationId xmlns:p14="http://schemas.microsoft.com/office/powerpoint/2010/main" val="3113156354"/>
      </p:ext>
    </p:extLst>
  </p:cSld>
  <p:clrMapOvr>
    <a:masterClrMapping/>
  </p:clrMapOvr>
  <p:transition spd="med">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40438"/>
            <a:ext cx="9144000" cy="817562"/>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3"/>
          <a:srcRect l="-4398" r="-4398"/>
          <a:stretch>
            <a:fillRect/>
          </a:stretch>
        </p:blipFill>
        <p:spPr>
          <a:xfrm>
            <a:off x="131763" y="31750"/>
            <a:ext cx="1239837" cy="930184"/>
          </a:xfrm>
          <a:prstGeom prst="rect">
            <a:avLst/>
          </a:prstGeom>
          <a:noFill/>
          <a:ln w="9525">
            <a:noFill/>
          </a:ln>
        </p:spPr>
      </p:pic>
      <p:pic>
        <p:nvPicPr>
          <p:cNvPr id="4105" name="Picture 8" descr="C:\Users\A2120-06\Downloads\longb.png"/>
          <p:cNvPicPr>
            <a:picLocks noChangeAspect="1"/>
          </p:cNvPicPr>
          <p:nvPr/>
        </p:nvPicPr>
        <p:blipFill>
          <a:blip r:embed="rId4"/>
          <a:stretch>
            <a:fillRect/>
          </a:stretch>
        </p:blipFill>
        <p:spPr>
          <a:xfrm>
            <a:off x="7599364" y="90538"/>
            <a:ext cx="1544636" cy="1000069"/>
          </a:xfrm>
          <a:prstGeom prst="rect">
            <a:avLst/>
          </a:prstGeom>
          <a:noFill/>
          <a:ln w="9525">
            <a:noFill/>
          </a:ln>
        </p:spPr>
      </p:pic>
      <p:sp>
        <p:nvSpPr>
          <p:cNvPr id="8" name="TextBox 7"/>
          <p:cNvSpPr txBox="1"/>
          <p:nvPr/>
        </p:nvSpPr>
        <p:spPr>
          <a:xfrm>
            <a:off x="1257300" y="1305777"/>
            <a:ext cx="6629400" cy="461665"/>
          </a:xfrm>
          <a:prstGeom prst="rect">
            <a:avLst/>
          </a:prstGeom>
          <a:noFill/>
        </p:spPr>
        <p:txBody>
          <a:bodyPr wrap="square" rtlCol="0">
            <a:spAutoFit/>
          </a:bodyPr>
          <a:lstStyle/>
          <a:p>
            <a:pPr algn="ctr"/>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tổn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thương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thiếu</a:t>
            </a:r>
            <a:r>
              <a:rPr lang="en-US" sz="2400" b="1" dirty="0" smtClean="0">
                <a:latin typeface="Times New Roman" panose="02020603050405020304" pitchFamily="18" charset="0"/>
                <a:cs typeface="Times New Roman" panose="02020603050405020304" pitchFamily="18" charset="0"/>
              </a:rPr>
              <a:t> oxy ở </a:t>
            </a:r>
            <a:r>
              <a:rPr lang="en-US" sz="2400" b="1" dirty="0" err="1" smtClean="0">
                <a:latin typeface="Times New Roman" panose="02020603050405020304" pitchFamily="18" charset="0"/>
                <a:cs typeface="Times New Roman" panose="02020603050405020304" pitchFamily="18" charset="0"/>
              </a:rPr>
              <a:t>trẻ</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sinh</a:t>
            </a:r>
            <a:endParaRPr lang="en-US" sz="24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5"/>
          <a:srcRect r="50000"/>
          <a:stretch/>
        </p:blipFill>
        <p:spPr>
          <a:xfrm>
            <a:off x="609600" y="1962680"/>
            <a:ext cx="2381910" cy="3019072"/>
          </a:xfrm>
          <a:prstGeom prst="rect">
            <a:avLst/>
          </a:prstGeom>
        </p:spPr>
      </p:pic>
      <p:sp>
        <p:nvSpPr>
          <p:cNvPr id="7" name="TextBox 6"/>
          <p:cNvSpPr txBox="1"/>
          <p:nvPr/>
        </p:nvSpPr>
        <p:spPr>
          <a:xfrm>
            <a:off x="505155" y="5147485"/>
            <a:ext cx="2590800" cy="646331"/>
          </a:xfrm>
          <a:prstGeom prst="rect">
            <a:avLst/>
          </a:prstGeom>
          <a:noFill/>
        </p:spPr>
        <p:txBody>
          <a:bodyPr wrap="square" rtlCol="0">
            <a:spAutoFit/>
          </a:bodyPr>
          <a:lstStyle/>
          <a:p>
            <a:pPr algn="ctr"/>
            <a:r>
              <a:rPr lang="en-US" dirty="0" err="1" smtClean="0"/>
              <a:t>Tổn</a:t>
            </a:r>
            <a:r>
              <a:rPr lang="en-US" dirty="0" smtClean="0"/>
              <a:t> </a:t>
            </a:r>
            <a:r>
              <a:rPr lang="en-US" dirty="0" err="1" smtClean="0"/>
              <a:t>thương</a:t>
            </a:r>
            <a:r>
              <a:rPr lang="en-US" dirty="0" smtClean="0"/>
              <a:t> </a:t>
            </a:r>
            <a:r>
              <a:rPr lang="en-US" dirty="0" err="1" smtClean="0"/>
              <a:t>chất</a:t>
            </a:r>
            <a:r>
              <a:rPr lang="en-US" dirty="0" smtClean="0"/>
              <a:t> </a:t>
            </a:r>
            <a:r>
              <a:rPr lang="en-US" dirty="0" err="1" smtClean="0"/>
              <a:t>trắng</a:t>
            </a:r>
            <a:endParaRPr lang="en-US" dirty="0" smtClean="0"/>
          </a:p>
          <a:p>
            <a:pPr algn="ctr"/>
            <a:r>
              <a:rPr lang="en-US" dirty="0" err="1" smtClean="0"/>
              <a:t>quanh</a:t>
            </a:r>
            <a:r>
              <a:rPr lang="en-US" dirty="0" smtClean="0"/>
              <a:t> </a:t>
            </a:r>
            <a:r>
              <a:rPr lang="en-US" dirty="0" err="1" smtClean="0"/>
              <a:t>não</a:t>
            </a:r>
            <a:r>
              <a:rPr lang="en-US" dirty="0" smtClean="0"/>
              <a:t> </a:t>
            </a:r>
            <a:r>
              <a:rPr lang="en-US" dirty="0" err="1" smtClean="0"/>
              <a:t>thất</a:t>
            </a:r>
            <a:r>
              <a:rPr lang="en-US" dirty="0" smtClean="0"/>
              <a:t> </a:t>
            </a:r>
          </a:p>
        </p:txBody>
      </p:sp>
      <p:pic>
        <p:nvPicPr>
          <p:cNvPr id="9" name="Picture 8"/>
          <p:cNvPicPr>
            <a:picLocks noChangeAspect="1"/>
          </p:cNvPicPr>
          <p:nvPr/>
        </p:nvPicPr>
        <p:blipFill rotWithShape="1">
          <a:blip r:embed="rId6"/>
          <a:srcRect l="53001" t="3468" r="2999" b="3468"/>
          <a:stretch/>
        </p:blipFill>
        <p:spPr>
          <a:xfrm>
            <a:off x="3459763" y="1959127"/>
            <a:ext cx="2556604" cy="3021441"/>
          </a:xfrm>
          <a:prstGeom prst="rect">
            <a:avLst/>
          </a:prstGeom>
        </p:spPr>
      </p:pic>
      <p:sp>
        <p:nvSpPr>
          <p:cNvPr id="10" name="TextBox 9"/>
          <p:cNvSpPr txBox="1"/>
          <p:nvPr/>
        </p:nvSpPr>
        <p:spPr>
          <a:xfrm>
            <a:off x="3595065" y="5146301"/>
            <a:ext cx="2286000" cy="646331"/>
          </a:xfrm>
          <a:prstGeom prst="rect">
            <a:avLst/>
          </a:prstGeom>
          <a:noFill/>
        </p:spPr>
        <p:txBody>
          <a:bodyPr wrap="square" rtlCol="0">
            <a:spAutoFit/>
          </a:bodyPr>
          <a:lstStyle/>
          <a:p>
            <a:pPr algn="ctr"/>
            <a:r>
              <a:rPr lang="en-US" dirty="0" err="1" smtClean="0"/>
              <a:t>Tổn</a:t>
            </a:r>
            <a:r>
              <a:rPr lang="en-US" dirty="0" smtClean="0"/>
              <a:t> </a:t>
            </a:r>
            <a:r>
              <a:rPr lang="en-US" dirty="0" err="1" smtClean="0"/>
              <a:t>thương</a:t>
            </a:r>
            <a:r>
              <a:rPr lang="en-US" dirty="0" smtClean="0"/>
              <a:t> </a:t>
            </a:r>
            <a:r>
              <a:rPr lang="en-US" dirty="0" err="1" smtClean="0"/>
              <a:t>hạch</a:t>
            </a:r>
            <a:r>
              <a:rPr lang="en-US" dirty="0" smtClean="0"/>
              <a:t> </a:t>
            </a:r>
            <a:r>
              <a:rPr lang="en-US" dirty="0" err="1" smtClean="0"/>
              <a:t>nền</a:t>
            </a:r>
            <a:r>
              <a:rPr lang="en-US" dirty="0" smtClean="0"/>
              <a:t>/</a:t>
            </a:r>
          </a:p>
          <a:p>
            <a:pPr algn="ctr"/>
            <a:r>
              <a:rPr lang="en-US" dirty="0" err="1" smtClean="0"/>
              <a:t>đồi</a:t>
            </a:r>
            <a:r>
              <a:rPr lang="en-US" dirty="0" smtClean="0"/>
              <a:t> </a:t>
            </a:r>
            <a:r>
              <a:rPr lang="en-US" dirty="0" err="1" smtClean="0"/>
              <a:t>thị</a:t>
            </a:r>
            <a:endParaRPr lang="en-US" dirty="0" smtClean="0"/>
          </a:p>
        </p:txBody>
      </p:sp>
      <p:pic>
        <p:nvPicPr>
          <p:cNvPr id="11" name="Picture 10"/>
          <p:cNvPicPr>
            <a:picLocks noChangeAspect="1"/>
          </p:cNvPicPr>
          <p:nvPr/>
        </p:nvPicPr>
        <p:blipFill>
          <a:blip r:embed="rId7"/>
          <a:stretch>
            <a:fillRect/>
          </a:stretch>
        </p:blipFill>
        <p:spPr>
          <a:xfrm>
            <a:off x="6484620" y="1963796"/>
            <a:ext cx="2365625" cy="3021441"/>
          </a:xfrm>
          <a:prstGeom prst="rect">
            <a:avLst/>
          </a:prstGeom>
        </p:spPr>
      </p:pic>
      <p:sp>
        <p:nvSpPr>
          <p:cNvPr id="12" name="TextBox 11"/>
          <p:cNvSpPr txBox="1"/>
          <p:nvPr/>
        </p:nvSpPr>
        <p:spPr>
          <a:xfrm>
            <a:off x="6676832" y="5287737"/>
            <a:ext cx="1981200" cy="369332"/>
          </a:xfrm>
          <a:prstGeom prst="rect">
            <a:avLst/>
          </a:prstGeom>
          <a:noFill/>
        </p:spPr>
        <p:txBody>
          <a:bodyPr wrap="square" rtlCol="0">
            <a:spAutoFit/>
          </a:bodyPr>
          <a:lstStyle/>
          <a:p>
            <a:pPr algn="ctr"/>
            <a:r>
              <a:rPr lang="en-US" dirty="0" err="1" smtClean="0"/>
              <a:t>Não</a:t>
            </a:r>
            <a:r>
              <a:rPr lang="en-US" dirty="0" smtClean="0"/>
              <a:t> </a:t>
            </a:r>
            <a:r>
              <a:rPr lang="en-US" dirty="0" err="1" smtClean="0"/>
              <a:t>đa</a:t>
            </a:r>
            <a:r>
              <a:rPr lang="en-US" dirty="0" smtClean="0"/>
              <a:t> </a:t>
            </a:r>
            <a:r>
              <a:rPr lang="en-US" dirty="0" err="1" smtClean="0"/>
              <a:t>nang</a:t>
            </a:r>
            <a:endParaRPr lang="en-US" dirty="0"/>
          </a:p>
        </p:txBody>
      </p:sp>
      <p:sp>
        <p:nvSpPr>
          <p:cNvPr id="13" name="Title 1"/>
          <p:cNvSpPr txBox="1"/>
          <p:nvPr/>
        </p:nvSpPr>
        <p:spPr bwMode="auto">
          <a:xfrm>
            <a:off x="2133600" y="344253"/>
            <a:ext cx="5120482" cy="767073"/>
          </a:xfrm>
          <a:prstGeom prst="rect">
            <a:avLst/>
          </a:prstGeom>
          <a:solidFill>
            <a:schemeClr val="accent6">
              <a:lumMod val="75000"/>
              <a:alpha val="50000"/>
            </a:schemeClr>
          </a:solidFill>
          <a:ln>
            <a:noFill/>
          </a:ln>
        </p:spPr>
        <p:txBody>
          <a:bodyPr anchor="ctr"/>
          <a:lstStyle/>
          <a:p>
            <a:pPr algn="ctr"/>
            <a:r>
              <a:rPr lang="en-US" sz="2800" b="1" dirty="0" smtClean="0">
                <a:latin typeface="Times New Roman" panose="02020603050405020304" pitchFamily="18" charset="0"/>
                <a:cs typeface="Times New Roman" panose="02020603050405020304" pitchFamily="18" charset="0"/>
              </a:rPr>
              <a:t>CÁC TỔN THƯƠNG </a:t>
            </a:r>
            <a:r>
              <a:rPr lang="en-US" sz="2800" b="1" dirty="0" smtClean="0">
                <a:latin typeface="Times New Roman" panose="02020603050405020304" pitchFamily="18" charset="0"/>
                <a:cs typeface="Times New Roman" panose="02020603050405020304" pitchFamily="18" charset="0"/>
              </a:rPr>
              <a:t>HIE </a:t>
            </a:r>
            <a:r>
              <a:rPr lang="en-US" sz="2800" b="1" dirty="0" smtClean="0">
                <a:latin typeface="Times New Roman" panose="02020603050405020304" pitchFamily="18" charset="0"/>
                <a:cs typeface="Times New Roman" panose="02020603050405020304" pitchFamily="18" charset="0"/>
              </a:rPr>
              <a:t>TRÊN MRI</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267587"/>
      </p:ext>
    </p:extLst>
  </p:cSld>
  <p:clrMapOvr>
    <a:masterClrMapping/>
  </p:clrMapOvr>
  <p:transition spd="med">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40438"/>
            <a:ext cx="9144000" cy="817562"/>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3"/>
          <a:srcRect l="-4398" r="-4398"/>
          <a:stretch>
            <a:fillRect/>
          </a:stretch>
        </p:blipFill>
        <p:spPr>
          <a:xfrm>
            <a:off x="131763" y="31750"/>
            <a:ext cx="1239837" cy="930184"/>
          </a:xfrm>
          <a:prstGeom prst="rect">
            <a:avLst/>
          </a:prstGeom>
          <a:noFill/>
          <a:ln w="9525">
            <a:noFill/>
          </a:ln>
        </p:spPr>
      </p:pic>
      <p:pic>
        <p:nvPicPr>
          <p:cNvPr id="4105" name="Picture 8" descr="C:\Users\A2120-06\Downloads\longb.png"/>
          <p:cNvPicPr>
            <a:picLocks noChangeAspect="1"/>
          </p:cNvPicPr>
          <p:nvPr/>
        </p:nvPicPr>
        <p:blipFill>
          <a:blip r:embed="rId4"/>
          <a:stretch>
            <a:fillRect/>
          </a:stretch>
        </p:blipFill>
        <p:spPr>
          <a:xfrm>
            <a:off x="7599364" y="90538"/>
            <a:ext cx="1544636" cy="1000069"/>
          </a:xfrm>
          <a:prstGeom prst="rect">
            <a:avLst/>
          </a:prstGeom>
          <a:noFill/>
          <a:ln w="9525">
            <a:noFill/>
          </a:ln>
        </p:spPr>
      </p:pic>
      <p:sp>
        <p:nvSpPr>
          <p:cNvPr id="9" name="Title 1"/>
          <p:cNvSpPr txBox="1"/>
          <p:nvPr/>
        </p:nvSpPr>
        <p:spPr bwMode="auto">
          <a:xfrm>
            <a:off x="2133600" y="344253"/>
            <a:ext cx="5120482" cy="767073"/>
          </a:xfrm>
          <a:prstGeom prst="rect">
            <a:avLst/>
          </a:prstGeom>
          <a:solidFill>
            <a:schemeClr val="accent6">
              <a:lumMod val="75000"/>
              <a:alpha val="50000"/>
            </a:schemeClr>
          </a:solidFill>
          <a:ln>
            <a:noFill/>
          </a:ln>
        </p:spPr>
        <p:txBody>
          <a:bodyPr anchor="ctr"/>
          <a:lstStyle/>
          <a:p>
            <a:pPr algn="ctr"/>
            <a:r>
              <a:rPr lang="en-US" sz="2800" b="1" dirty="0">
                <a:latin typeface="Times New Roman" panose="02020603050405020304" pitchFamily="18" charset="0"/>
                <a:cs typeface="Times New Roman" panose="02020603050405020304" pitchFamily="18" charset="0"/>
              </a:rPr>
              <a:t>CÁC TỔN THƯƠNG HIE TRÊN MRI</a:t>
            </a:r>
            <a:endParaRPr lang="en-US" sz="28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47805" y="1469860"/>
            <a:ext cx="8610600" cy="1477328"/>
          </a:xfrm>
          <a:prstGeom prst="rect">
            <a:avLst/>
          </a:prstGeom>
          <a:noFill/>
        </p:spPr>
        <p:txBody>
          <a:bodyPr wrap="square" rtlCol="0">
            <a:spAutoFit/>
          </a:bodyPr>
          <a:lstStyle/>
          <a:p>
            <a:pPr marL="285750" indent="-285750" algn="just">
              <a:buFont typeface="Arial" panose="020B0604020202020204" pitchFamily="34" charset="0"/>
              <a:buChar char="•"/>
            </a:pPr>
            <a:r>
              <a:rPr lang="en-US" dirty="0" err="1" smtClean="0"/>
              <a:t>Hình</a:t>
            </a:r>
            <a:r>
              <a:rPr lang="en-US" dirty="0" smtClean="0"/>
              <a:t> </a:t>
            </a:r>
            <a:r>
              <a:rPr lang="en-US" dirty="0" err="1" smtClean="0"/>
              <a:t>thái</a:t>
            </a:r>
            <a:r>
              <a:rPr lang="en-US" dirty="0" smtClean="0"/>
              <a:t> </a:t>
            </a:r>
            <a:r>
              <a:rPr lang="en-US" dirty="0" err="1" smtClean="0"/>
              <a:t>tổn</a:t>
            </a:r>
            <a:r>
              <a:rPr lang="en-US" dirty="0" smtClean="0"/>
              <a:t> </a:t>
            </a:r>
            <a:r>
              <a:rPr lang="en-US" dirty="0" err="1" smtClean="0"/>
              <a:t>thương</a:t>
            </a:r>
            <a:r>
              <a:rPr lang="en-US" dirty="0" smtClean="0"/>
              <a:t> HII ở </a:t>
            </a:r>
            <a:r>
              <a:rPr lang="en-US" dirty="0" err="1" smtClean="0"/>
              <a:t>trẻ</a:t>
            </a:r>
            <a:r>
              <a:rPr lang="en-US" dirty="0" smtClean="0"/>
              <a:t> </a:t>
            </a:r>
            <a:r>
              <a:rPr lang="en-US" dirty="0" err="1" smtClean="0"/>
              <a:t>sơ</a:t>
            </a:r>
            <a:r>
              <a:rPr lang="en-US" dirty="0" smtClean="0"/>
              <a:t> </a:t>
            </a:r>
            <a:r>
              <a:rPr lang="en-US" dirty="0" err="1" smtClean="0"/>
              <a:t>sinh</a:t>
            </a:r>
            <a:r>
              <a:rPr lang="en-US" dirty="0" smtClean="0"/>
              <a:t> </a:t>
            </a:r>
            <a:r>
              <a:rPr lang="en-US" dirty="0" err="1" smtClean="0"/>
              <a:t>liên</a:t>
            </a:r>
            <a:r>
              <a:rPr lang="en-US" dirty="0" smtClean="0"/>
              <a:t> </a:t>
            </a:r>
            <a:r>
              <a:rPr lang="en-US" dirty="0" err="1" smtClean="0"/>
              <a:t>quan</a:t>
            </a:r>
            <a:r>
              <a:rPr lang="en-US" dirty="0" smtClean="0"/>
              <a:t> </a:t>
            </a:r>
            <a:r>
              <a:rPr lang="en-US" dirty="0" err="1" smtClean="0"/>
              <a:t>đến</a:t>
            </a:r>
            <a:r>
              <a:rPr lang="en-US" dirty="0" smtClean="0"/>
              <a:t> </a:t>
            </a:r>
            <a:r>
              <a:rPr lang="en-US" dirty="0" err="1" smtClean="0"/>
              <a:t>sự</a:t>
            </a:r>
            <a:r>
              <a:rPr lang="en-US" dirty="0" smtClean="0"/>
              <a:t> </a:t>
            </a:r>
            <a:r>
              <a:rPr lang="en-US" dirty="0" err="1" smtClean="0"/>
              <a:t>trưởng</a:t>
            </a:r>
            <a:r>
              <a:rPr lang="en-US" dirty="0" smtClean="0"/>
              <a:t> </a:t>
            </a:r>
            <a:r>
              <a:rPr lang="en-US" dirty="0" err="1" smtClean="0"/>
              <a:t>thành</a:t>
            </a:r>
            <a:r>
              <a:rPr lang="en-US" dirty="0" smtClean="0"/>
              <a:t> </a:t>
            </a:r>
            <a:r>
              <a:rPr lang="en-US" dirty="0" err="1" smtClean="0"/>
              <a:t>của</a:t>
            </a:r>
            <a:r>
              <a:rPr lang="en-US" dirty="0" smtClean="0"/>
              <a:t> </a:t>
            </a:r>
            <a:r>
              <a:rPr lang="en-US" dirty="0" err="1" smtClean="0"/>
              <a:t>não</a:t>
            </a:r>
            <a:r>
              <a:rPr lang="en-US" dirty="0" smtClean="0"/>
              <a:t> (</a:t>
            </a:r>
            <a:r>
              <a:rPr lang="en-US" dirty="0" err="1" smtClean="0"/>
              <a:t>sinh</a:t>
            </a:r>
            <a:r>
              <a:rPr lang="en-US" dirty="0" smtClean="0"/>
              <a:t> </a:t>
            </a:r>
            <a:r>
              <a:rPr lang="en-US" dirty="0" err="1" smtClean="0"/>
              <a:t>đủ</a:t>
            </a:r>
            <a:r>
              <a:rPr lang="en-US" dirty="0" smtClean="0"/>
              <a:t> </a:t>
            </a:r>
            <a:r>
              <a:rPr lang="en-US" dirty="0" err="1" smtClean="0"/>
              <a:t>tháng</a:t>
            </a:r>
            <a:r>
              <a:rPr lang="en-US" dirty="0" smtClean="0"/>
              <a:t> hay </a:t>
            </a:r>
            <a:r>
              <a:rPr lang="en-US" dirty="0" err="1" smtClean="0"/>
              <a:t>thiếu</a:t>
            </a:r>
            <a:r>
              <a:rPr lang="en-US" dirty="0" smtClean="0"/>
              <a:t> </a:t>
            </a:r>
            <a:r>
              <a:rPr lang="en-US" dirty="0" err="1" smtClean="0"/>
              <a:t>tháng</a:t>
            </a:r>
            <a:r>
              <a:rPr lang="en-US" dirty="0" smtClean="0"/>
              <a:t>), </a:t>
            </a:r>
            <a:r>
              <a:rPr lang="en-US" dirty="0" err="1" smtClean="0"/>
              <a:t>mức</a:t>
            </a:r>
            <a:r>
              <a:rPr lang="en-US" dirty="0" smtClean="0"/>
              <a:t> </a:t>
            </a:r>
            <a:r>
              <a:rPr lang="en-US" dirty="0" err="1" smtClean="0"/>
              <a:t>độ</a:t>
            </a:r>
            <a:r>
              <a:rPr lang="en-US" dirty="0" smtClean="0"/>
              <a:t> </a:t>
            </a:r>
            <a:r>
              <a:rPr lang="en-US" dirty="0" err="1" smtClean="0"/>
              <a:t>của</a:t>
            </a:r>
            <a:r>
              <a:rPr lang="en-US" dirty="0" smtClean="0"/>
              <a:t> </a:t>
            </a:r>
            <a:r>
              <a:rPr lang="en-US" dirty="0" err="1" smtClean="0"/>
              <a:t>tổn</a:t>
            </a:r>
            <a:r>
              <a:rPr lang="en-US" dirty="0" smtClean="0"/>
              <a:t> </a:t>
            </a:r>
            <a:r>
              <a:rPr lang="en-US" dirty="0" err="1" smtClean="0"/>
              <a:t>thương</a:t>
            </a:r>
            <a:r>
              <a:rPr lang="en-US" dirty="0" smtClean="0"/>
              <a:t> </a:t>
            </a:r>
            <a:r>
              <a:rPr lang="en-US" dirty="0" err="1" smtClean="0"/>
              <a:t>và</a:t>
            </a:r>
            <a:r>
              <a:rPr lang="en-US" dirty="0" smtClean="0"/>
              <a:t> </a:t>
            </a:r>
            <a:r>
              <a:rPr lang="en-US" dirty="0" err="1" smtClean="0"/>
              <a:t>thời</a:t>
            </a:r>
            <a:r>
              <a:rPr lang="en-US" dirty="0" smtClean="0"/>
              <a:t> </a:t>
            </a:r>
            <a:r>
              <a:rPr lang="en-US" dirty="0" err="1" smtClean="0"/>
              <a:t>gian</a:t>
            </a:r>
            <a:r>
              <a:rPr lang="en-US" dirty="0" smtClean="0"/>
              <a:t> </a:t>
            </a:r>
            <a:r>
              <a:rPr lang="en-US" dirty="0" err="1" smtClean="0"/>
              <a:t>thiếu</a:t>
            </a:r>
            <a:r>
              <a:rPr lang="en-US" dirty="0" smtClean="0"/>
              <a:t> </a:t>
            </a:r>
            <a:r>
              <a:rPr lang="en-US" dirty="0" err="1" smtClean="0"/>
              <a:t>máu</a:t>
            </a:r>
            <a:r>
              <a:rPr lang="en-US" dirty="0" smtClean="0"/>
              <a:t>. </a:t>
            </a:r>
            <a:r>
              <a:rPr lang="en-US" dirty="0" err="1" smtClean="0"/>
              <a:t>Các</a:t>
            </a:r>
            <a:r>
              <a:rPr lang="en-US" dirty="0" smtClean="0"/>
              <a:t> </a:t>
            </a:r>
            <a:r>
              <a:rPr lang="en-US" dirty="0" err="1" smtClean="0"/>
              <a:t>hình</a:t>
            </a:r>
            <a:r>
              <a:rPr lang="en-US" dirty="0" smtClean="0"/>
              <a:t> </a:t>
            </a:r>
            <a:r>
              <a:rPr lang="en-US" dirty="0" err="1" smtClean="0"/>
              <a:t>thái</a:t>
            </a:r>
            <a:r>
              <a:rPr lang="en-US" dirty="0" smtClean="0"/>
              <a:t> </a:t>
            </a:r>
            <a:r>
              <a:rPr lang="en-US" dirty="0" err="1" smtClean="0"/>
              <a:t>bao</a:t>
            </a:r>
            <a:r>
              <a:rPr lang="en-US" dirty="0" smtClean="0"/>
              <a:t> </a:t>
            </a:r>
            <a:r>
              <a:rPr lang="en-US" dirty="0" err="1" smtClean="0"/>
              <a:t>gồm</a:t>
            </a:r>
            <a:r>
              <a:rPr lang="en-US" dirty="0" smtClean="0"/>
              <a:t> </a:t>
            </a:r>
            <a:r>
              <a:rPr lang="en-US" dirty="0" err="1" smtClean="0"/>
              <a:t>nhồi</a:t>
            </a:r>
            <a:r>
              <a:rPr lang="en-US" dirty="0" smtClean="0"/>
              <a:t> </a:t>
            </a:r>
            <a:r>
              <a:rPr lang="en-US" dirty="0" err="1" smtClean="0"/>
              <a:t>máu</a:t>
            </a:r>
            <a:r>
              <a:rPr lang="en-US" dirty="0" smtClean="0"/>
              <a:t>, </a:t>
            </a:r>
            <a:r>
              <a:rPr lang="en-US" dirty="0" err="1" smtClean="0"/>
              <a:t>xuất</a:t>
            </a:r>
            <a:r>
              <a:rPr lang="en-US" dirty="0" smtClean="0"/>
              <a:t> </a:t>
            </a:r>
            <a:r>
              <a:rPr lang="en-US" dirty="0" err="1" smtClean="0"/>
              <a:t>huyết</a:t>
            </a:r>
            <a:r>
              <a:rPr lang="en-US" dirty="0" smtClean="0"/>
              <a:t>, </a:t>
            </a:r>
            <a:r>
              <a:rPr lang="en-US" dirty="0" err="1" smtClean="0"/>
              <a:t>nhuyễn</a:t>
            </a:r>
            <a:r>
              <a:rPr lang="en-US" dirty="0" smtClean="0"/>
              <a:t> </a:t>
            </a:r>
            <a:r>
              <a:rPr lang="en-US" dirty="0" err="1" smtClean="0"/>
              <a:t>não</a:t>
            </a:r>
            <a:r>
              <a:rPr lang="en-US" dirty="0" smtClean="0"/>
              <a:t> </a:t>
            </a:r>
            <a:r>
              <a:rPr lang="en-US" dirty="0" err="1" smtClean="0"/>
              <a:t>chất</a:t>
            </a:r>
            <a:r>
              <a:rPr lang="en-US" dirty="0" smtClean="0"/>
              <a:t> </a:t>
            </a:r>
            <a:r>
              <a:rPr lang="en-US" dirty="0" err="1" smtClean="0"/>
              <a:t>trắng</a:t>
            </a:r>
            <a:r>
              <a:rPr lang="en-US" dirty="0" smtClean="0"/>
              <a:t>, </a:t>
            </a:r>
            <a:r>
              <a:rPr lang="en-US" dirty="0" err="1" smtClean="0"/>
              <a:t>teo</a:t>
            </a:r>
            <a:r>
              <a:rPr lang="en-US" dirty="0" smtClean="0"/>
              <a:t> </a:t>
            </a:r>
            <a:r>
              <a:rPr lang="en-US" dirty="0" err="1" smtClean="0"/>
              <a:t>não</a:t>
            </a:r>
            <a:r>
              <a:rPr lang="en-US" dirty="0" smtClean="0"/>
              <a:t> (</a:t>
            </a:r>
            <a:r>
              <a:rPr lang="en-US" dirty="0" err="1" smtClean="0"/>
              <a:t>gđ</a:t>
            </a:r>
            <a:r>
              <a:rPr lang="en-US" dirty="0" smtClean="0"/>
              <a:t> </a:t>
            </a:r>
            <a:r>
              <a:rPr lang="en-US" dirty="0" err="1" smtClean="0"/>
              <a:t>muộn</a:t>
            </a:r>
            <a:r>
              <a:rPr lang="en-US" dirty="0" smtClean="0"/>
              <a:t>). </a:t>
            </a:r>
          </a:p>
          <a:p>
            <a:pPr marL="285750" indent="-285750" algn="just">
              <a:buFont typeface="Arial" panose="020B0604020202020204" pitchFamily="34" charset="0"/>
              <a:buChar char="•"/>
            </a:pPr>
            <a:r>
              <a:rPr lang="en-US" dirty="0" err="1" smtClean="0"/>
              <a:t>Các</a:t>
            </a:r>
            <a:r>
              <a:rPr lang="en-US" dirty="0" smtClean="0"/>
              <a:t> </a:t>
            </a:r>
            <a:r>
              <a:rPr lang="en-US" dirty="0" err="1" smtClean="0"/>
              <a:t>vị</a:t>
            </a:r>
            <a:r>
              <a:rPr lang="en-US" dirty="0" smtClean="0"/>
              <a:t> </a:t>
            </a:r>
            <a:r>
              <a:rPr lang="en-US" dirty="0" err="1" smtClean="0"/>
              <a:t>trí</a:t>
            </a:r>
            <a:r>
              <a:rPr lang="en-US" dirty="0" smtClean="0"/>
              <a:t> </a:t>
            </a:r>
            <a:r>
              <a:rPr lang="en-US" dirty="0" err="1" smtClean="0"/>
              <a:t>thường</a:t>
            </a:r>
            <a:r>
              <a:rPr lang="en-US" dirty="0" smtClean="0"/>
              <a:t> </a:t>
            </a:r>
            <a:r>
              <a:rPr lang="en-US" dirty="0" err="1" smtClean="0"/>
              <a:t>gặp</a:t>
            </a:r>
            <a:r>
              <a:rPr lang="en-US" dirty="0" smtClean="0"/>
              <a:t>: </a:t>
            </a:r>
            <a:r>
              <a:rPr lang="en-US" dirty="0" err="1" smtClean="0"/>
              <a:t>nhân</a:t>
            </a:r>
            <a:r>
              <a:rPr lang="en-US" dirty="0" smtClean="0"/>
              <a:t> </a:t>
            </a:r>
            <a:r>
              <a:rPr lang="vi-VN" dirty="0" smtClean="0"/>
              <a:t>nền </a:t>
            </a:r>
            <a:r>
              <a:rPr lang="vi-VN" dirty="0"/>
              <a:t>và đồi thị, bao trong, vỏ não, chất trắng dưới vỏ và quanh não thất, </a:t>
            </a:r>
            <a:r>
              <a:rPr lang="en-US" dirty="0" err="1" smtClean="0"/>
              <a:t>hồi</a:t>
            </a:r>
            <a:r>
              <a:rPr lang="en-US" dirty="0" smtClean="0"/>
              <a:t> </a:t>
            </a:r>
            <a:r>
              <a:rPr lang="vi-VN" dirty="0" smtClean="0"/>
              <a:t>thái </a:t>
            </a:r>
            <a:r>
              <a:rPr lang="vi-VN" dirty="0"/>
              <a:t>dương </a:t>
            </a:r>
            <a:r>
              <a:rPr lang="en-US" dirty="0" err="1" smtClean="0"/>
              <a:t>trong</a:t>
            </a:r>
            <a:r>
              <a:rPr lang="en-US" dirty="0" smtClean="0"/>
              <a:t>.</a:t>
            </a:r>
            <a:endParaRPr lang="en-US" dirty="0"/>
          </a:p>
        </p:txBody>
      </p:sp>
      <p:sp>
        <p:nvSpPr>
          <p:cNvPr id="3" name="Rectangle 2"/>
          <p:cNvSpPr/>
          <p:nvPr/>
        </p:nvSpPr>
        <p:spPr>
          <a:xfrm>
            <a:off x="304800" y="3411545"/>
            <a:ext cx="4724400" cy="2308324"/>
          </a:xfrm>
          <a:prstGeom prst="rect">
            <a:avLst/>
          </a:prstGeom>
        </p:spPr>
        <p:txBody>
          <a:bodyPr wrap="square">
            <a:spAutoFit/>
          </a:bodyPr>
          <a:lstStyle/>
          <a:p>
            <a:r>
              <a:rPr lang="en-US" dirty="0"/>
              <a:t>Q</a:t>
            </a:r>
            <a:r>
              <a:rPr lang="vi-VN" dirty="0" smtClean="0"/>
              <a:t>uá </a:t>
            </a:r>
            <a:r>
              <a:rPr lang="vi-VN" dirty="0"/>
              <a:t>trình tự điều hòa gây ra sự phân phối lại lưu lượng máu đến các cấu trúc chất xám sâu có hoạt tính tăng chuyển </a:t>
            </a:r>
            <a:r>
              <a:rPr lang="vi-VN" dirty="0" smtClean="0"/>
              <a:t>hóa</a:t>
            </a:r>
            <a:r>
              <a:rPr lang="en-US" dirty="0" smtClean="0"/>
              <a:t> </a:t>
            </a:r>
            <a:r>
              <a:rPr lang="en-US" dirty="0" smtClean="0">
                <a:sym typeface="Wingdings" panose="05000000000000000000" pitchFamily="2" charset="2"/>
              </a:rPr>
              <a:t> </a:t>
            </a:r>
            <a:r>
              <a:rPr lang="en-US" dirty="0" err="1" smtClean="0">
                <a:sym typeface="Wingdings" panose="05000000000000000000" pitchFamily="2" charset="2"/>
              </a:rPr>
              <a:t>thiếu</a:t>
            </a:r>
            <a:r>
              <a:rPr lang="en-US" dirty="0" smtClean="0">
                <a:sym typeface="Wingdings" panose="05000000000000000000" pitchFamily="2" charset="2"/>
              </a:rPr>
              <a:t> </a:t>
            </a:r>
            <a:r>
              <a:rPr lang="en-US" dirty="0" err="1" smtClean="0">
                <a:sym typeface="Wingdings" panose="05000000000000000000" pitchFamily="2" charset="2"/>
              </a:rPr>
              <a:t>máu</a:t>
            </a:r>
            <a:r>
              <a:rPr lang="en-US" dirty="0" smtClean="0">
                <a:sym typeface="Wingdings" panose="05000000000000000000" pitchFamily="2" charset="2"/>
              </a:rPr>
              <a:t> ở </a:t>
            </a:r>
            <a:r>
              <a:rPr lang="en-US" dirty="0" err="1" smtClean="0">
                <a:sym typeface="Wingdings" panose="05000000000000000000" pitchFamily="2" charset="2"/>
              </a:rPr>
              <a:t>vùng</a:t>
            </a:r>
            <a:r>
              <a:rPr lang="en-US" dirty="0" smtClean="0">
                <a:sym typeface="Wingdings" panose="05000000000000000000" pitchFamily="2" charset="2"/>
              </a:rPr>
              <a:t> </a:t>
            </a:r>
            <a:r>
              <a:rPr lang="en-US" dirty="0" err="1" smtClean="0">
                <a:sym typeface="Wingdings" panose="05000000000000000000" pitchFamily="2" charset="2"/>
              </a:rPr>
              <a:t>giáp</a:t>
            </a:r>
            <a:r>
              <a:rPr lang="en-US" dirty="0" smtClean="0">
                <a:sym typeface="Wingdings" panose="05000000000000000000" pitchFamily="2" charset="2"/>
              </a:rPr>
              <a:t> </a:t>
            </a:r>
            <a:r>
              <a:rPr lang="en-US" dirty="0" err="1" smtClean="0">
                <a:sym typeface="Wingdings" panose="05000000000000000000" pitchFamily="2" charset="2"/>
              </a:rPr>
              <a:t>ranh</a:t>
            </a:r>
            <a:r>
              <a:rPr lang="en-US" dirty="0" smtClean="0">
                <a:sym typeface="Wingdings" panose="05000000000000000000" pitchFamily="2" charset="2"/>
              </a:rPr>
              <a:t> (watershed)</a:t>
            </a:r>
            <a:endParaRPr lang="en-US" dirty="0" smtClean="0"/>
          </a:p>
          <a:p>
            <a:pPr marL="285750" indent="-285750">
              <a:buFontTx/>
              <a:buChar char="-"/>
            </a:pPr>
            <a:r>
              <a:rPr lang="en-US" dirty="0" err="1" smtClean="0"/>
              <a:t>Trẻ</a:t>
            </a:r>
            <a:r>
              <a:rPr lang="en-US" dirty="0" smtClean="0"/>
              <a:t> </a:t>
            </a:r>
            <a:r>
              <a:rPr lang="en-US" dirty="0" err="1"/>
              <a:t>đẻ</a:t>
            </a:r>
            <a:r>
              <a:rPr lang="en-US" dirty="0"/>
              <a:t> non (&lt;37w</a:t>
            </a:r>
            <a:r>
              <a:rPr lang="en-US" dirty="0" smtClean="0"/>
              <a:t>): </a:t>
            </a:r>
            <a:r>
              <a:rPr lang="en-US" dirty="0" err="1" smtClean="0"/>
              <a:t>Tổn</a:t>
            </a:r>
            <a:r>
              <a:rPr lang="en-US" dirty="0" smtClean="0"/>
              <a:t> </a:t>
            </a:r>
            <a:r>
              <a:rPr lang="en-US" dirty="0" err="1" smtClean="0"/>
              <a:t>thương</a:t>
            </a:r>
            <a:r>
              <a:rPr lang="en-US" dirty="0" smtClean="0"/>
              <a:t> </a:t>
            </a:r>
            <a:r>
              <a:rPr lang="en-US" dirty="0" err="1" smtClean="0"/>
              <a:t>chủ</a:t>
            </a:r>
            <a:r>
              <a:rPr lang="en-US" dirty="0" smtClean="0"/>
              <a:t> </a:t>
            </a:r>
            <a:r>
              <a:rPr lang="en-US" dirty="0" err="1" smtClean="0"/>
              <a:t>yếu</a:t>
            </a:r>
            <a:r>
              <a:rPr lang="en-US" dirty="0" smtClean="0"/>
              <a:t> </a:t>
            </a:r>
            <a:r>
              <a:rPr lang="en-US" dirty="0" err="1" smtClean="0"/>
              <a:t>chất</a:t>
            </a:r>
            <a:r>
              <a:rPr lang="en-US" dirty="0" smtClean="0"/>
              <a:t> </a:t>
            </a:r>
            <a:r>
              <a:rPr lang="en-US" dirty="0" err="1" smtClean="0"/>
              <a:t>trắng</a:t>
            </a:r>
            <a:r>
              <a:rPr lang="en-US" dirty="0" smtClean="0"/>
              <a:t> </a:t>
            </a:r>
            <a:r>
              <a:rPr lang="en-US" dirty="0" err="1" smtClean="0"/>
              <a:t>quanh</a:t>
            </a:r>
            <a:r>
              <a:rPr lang="en-US" dirty="0" smtClean="0"/>
              <a:t> </a:t>
            </a:r>
            <a:r>
              <a:rPr lang="en-US" dirty="0" err="1" smtClean="0"/>
              <a:t>não</a:t>
            </a:r>
            <a:r>
              <a:rPr lang="en-US" dirty="0" smtClean="0"/>
              <a:t> </a:t>
            </a:r>
            <a:r>
              <a:rPr lang="en-US" dirty="0" err="1" smtClean="0"/>
              <a:t>thất</a:t>
            </a:r>
            <a:r>
              <a:rPr lang="en-US" dirty="0" smtClean="0"/>
              <a:t>.</a:t>
            </a:r>
            <a:endParaRPr lang="en-US" dirty="0"/>
          </a:p>
          <a:p>
            <a:pPr marL="285750" indent="-285750">
              <a:buFontTx/>
              <a:buChar char="-"/>
            </a:pPr>
            <a:r>
              <a:rPr lang="en-US" dirty="0" err="1"/>
              <a:t>Trẻ</a:t>
            </a:r>
            <a:r>
              <a:rPr lang="en-US" dirty="0"/>
              <a:t> </a:t>
            </a:r>
            <a:r>
              <a:rPr lang="en-US" dirty="0" err="1"/>
              <a:t>đủ</a:t>
            </a:r>
            <a:r>
              <a:rPr lang="en-US" dirty="0"/>
              <a:t> </a:t>
            </a:r>
            <a:r>
              <a:rPr lang="en-US" dirty="0" err="1"/>
              <a:t>tháng</a:t>
            </a:r>
            <a:r>
              <a:rPr lang="en-US" dirty="0"/>
              <a:t> ( ≥37w): </a:t>
            </a:r>
            <a:r>
              <a:rPr lang="en-US" dirty="0" err="1" smtClean="0"/>
              <a:t>Tổn</a:t>
            </a:r>
            <a:r>
              <a:rPr lang="en-US" dirty="0" smtClean="0"/>
              <a:t> </a:t>
            </a:r>
            <a:r>
              <a:rPr lang="en-US" dirty="0" err="1" smtClean="0"/>
              <a:t>thương</a:t>
            </a:r>
            <a:r>
              <a:rPr lang="en-US" dirty="0" smtClean="0"/>
              <a:t> </a:t>
            </a:r>
            <a:r>
              <a:rPr lang="en-US" dirty="0" err="1" smtClean="0"/>
              <a:t>chủ</a:t>
            </a:r>
            <a:r>
              <a:rPr lang="en-US" dirty="0" smtClean="0"/>
              <a:t> </a:t>
            </a:r>
            <a:r>
              <a:rPr lang="en-US" dirty="0" err="1" smtClean="0"/>
              <a:t>yếu</a:t>
            </a:r>
            <a:r>
              <a:rPr lang="en-US" dirty="0" smtClean="0"/>
              <a:t> </a:t>
            </a:r>
            <a:r>
              <a:rPr lang="en-US" dirty="0" err="1" smtClean="0"/>
              <a:t>chất</a:t>
            </a:r>
            <a:r>
              <a:rPr lang="en-US" dirty="0" smtClean="0"/>
              <a:t> </a:t>
            </a:r>
            <a:r>
              <a:rPr lang="en-US" dirty="0" err="1" smtClean="0"/>
              <a:t>trắng</a:t>
            </a:r>
            <a:r>
              <a:rPr lang="en-US" dirty="0" smtClean="0"/>
              <a:t> </a:t>
            </a:r>
            <a:r>
              <a:rPr lang="en-US" dirty="0" err="1" smtClean="0"/>
              <a:t>dưới</a:t>
            </a:r>
            <a:r>
              <a:rPr lang="en-US" dirty="0" smtClean="0"/>
              <a:t> </a:t>
            </a:r>
            <a:r>
              <a:rPr lang="en-US" dirty="0" err="1" smtClean="0"/>
              <a:t>vỏ</a:t>
            </a:r>
            <a:r>
              <a:rPr lang="en-US" dirty="0" smtClean="0"/>
              <a:t>.</a:t>
            </a:r>
            <a:endParaRPr lang="en-US" dirty="0"/>
          </a:p>
        </p:txBody>
      </p:sp>
      <p:sp>
        <p:nvSpPr>
          <p:cNvPr id="4" name="Rectangle 3"/>
          <p:cNvSpPr/>
          <p:nvPr/>
        </p:nvSpPr>
        <p:spPr>
          <a:xfrm>
            <a:off x="131763" y="2890921"/>
            <a:ext cx="5715000" cy="400110"/>
          </a:xfrm>
          <a:prstGeom prst="rect">
            <a:avLst/>
          </a:prstGeom>
        </p:spPr>
        <p:txBody>
          <a:bodyPr wrap="square">
            <a:spAutoFit/>
          </a:bodyPr>
          <a:lstStyle/>
          <a:p>
            <a:r>
              <a:rPr lang="en-US" sz="2000" dirty="0" smtClean="0">
                <a:solidFill>
                  <a:srgbClr val="FF0000"/>
                </a:solidFill>
              </a:rPr>
              <a:t>1. </a:t>
            </a:r>
            <a:r>
              <a:rPr lang="en-US" sz="2000" dirty="0" err="1" smtClean="0">
                <a:solidFill>
                  <a:srgbClr val="FF0000"/>
                </a:solidFill>
              </a:rPr>
              <a:t>Giảm</a:t>
            </a:r>
            <a:r>
              <a:rPr lang="en-US" sz="2000" dirty="0" smtClean="0">
                <a:solidFill>
                  <a:srgbClr val="FF0000"/>
                </a:solidFill>
              </a:rPr>
              <a:t> </a:t>
            </a:r>
            <a:r>
              <a:rPr lang="vi-VN" sz="2000" dirty="0" smtClean="0">
                <a:solidFill>
                  <a:srgbClr val="FF0000"/>
                </a:solidFill>
              </a:rPr>
              <a:t>tưới </a:t>
            </a:r>
            <a:r>
              <a:rPr lang="vi-VN" sz="2000" dirty="0">
                <a:solidFill>
                  <a:srgbClr val="FF0000"/>
                </a:solidFill>
              </a:rPr>
              <a:t>máu ở mức độ nhẹ đến trung </a:t>
            </a:r>
            <a:r>
              <a:rPr lang="vi-VN" sz="2000" dirty="0" smtClean="0">
                <a:solidFill>
                  <a:srgbClr val="FF0000"/>
                </a:solidFill>
              </a:rPr>
              <a:t>bình</a:t>
            </a:r>
            <a:endParaRPr lang="en-US" sz="2000" dirty="0">
              <a:solidFill>
                <a:srgbClr val="FF0000"/>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4087" y="2711971"/>
            <a:ext cx="2727260" cy="3328468"/>
          </a:xfrm>
          <a:prstGeom prst="rect">
            <a:avLst/>
          </a:prstGeom>
        </p:spPr>
      </p:pic>
      <p:sp>
        <p:nvSpPr>
          <p:cNvPr id="8" name="TextBox 7"/>
          <p:cNvSpPr txBox="1"/>
          <p:nvPr/>
        </p:nvSpPr>
        <p:spPr>
          <a:xfrm>
            <a:off x="6172200" y="6156638"/>
            <a:ext cx="914400" cy="369332"/>
          </a:xfrm>
          <a:prstGeom prst="rect">
            <a:avLst/>
          </a:prstGeom>
          <a:noFill/>
        </p:spPr>
        <p:txBody>
          <a:bodyPr wrap="square" rtlCol="0">
            <a:spAutoFit/>
          </a:bodyPr>
          <a:lstStyle/>
          <a:p>
            <a:r>
              <a:rPr lang="en-US" dirty="0" err="1" smtClean="0"/>
              <a:t>Đẻ</a:t>
            </a:r>
            <a:r>
              <a:rPr lang="en-US" dirty="0" smtClean="0"/>
              <a:t> non</a:t>
            </a:r>
            <a:endParaRPr lang="en-US" dirty="0"/>
          </a:p>
        </p:txBody>
      </p:sp>
      <p:sp>
        <p:nvSpPr>
          <p:cNvPr id="12" name="TextBox 11"/>
          <p:cNvSpPr txBox="1"/>
          <p:nvPr/>
        </p:nvSpPr>
        <p:spPr>
          <a:xfrm>
            <a:off x="7315041" y="6156638"/>
            <a:ext cx="1306305" cy="369332"/>
          </a:xfrm>
          <a:prstGeom prst="rect">
            <a:avLst/>
          </a:prstGeom>
          <a:noFill/>
        </p:spPr>
        <p:txBody>
          <a:bodyPr wrap="square" rtlCol="0">
            <a:spAutoFit/>
          </a:bodyPr>
          <a:lstStyle/>
          <a:p>
            <a:r>
              <a:rPr lang="en-US" dirty="0" err="1" smtClean="0"/>
              <a:t>Đủ</a:t>
            </a:r>
            <a:r>
              <a:rPr lang="en-US" dirty="0" smtClean="0"/>
              <a:t> </a:t>
            </a:r>
            <a:r>
              <a:rPr lang="en-US" dirty="0" err="1" smtClean="0"/>
              <a:t>tháng</a:t>
            </a:r>
            <a:endParaRPr lang="en-US" dirty="0"/>
          </a:p>
        </p:txBody>
      </p:sp>
    </p:spTree>
    <p:extLst>
      <p:ext uri="{BB962C8B-B14F-4D97-AF65-F5344CB8AC3E}">
        <p14:creationId xmlns:p14="http://schemas.microsoft.com/office/powerpoint/2010/main" val="148536351"/>
      </p:ext>
    </p:extLst>
  </p:cSld>
  <p:clrMapOvr>
    <a:masterClrMapping/>
  </p:clrMapOvr>
  <p:transition spd="med">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40438"/>
            <a:ext cx="9144000" cy="817562"/>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3"/>
          <a:srcRect l="-4398" r="-4398"/>
          <a:stretch>
            <a:fillRect/>
          </a:stretch>
        </p:blipFill>
        <p:spPr>
          <a:xfrm>
            <a:off x="131763" y="31750"/>
            <a:ext cx="1239837" cy="930184"/>
          </a:xfrm>
          <a:prstGeom prst="rect">
            <a:avLst/>
          </a:prstGeom>
          <a:noFill/>
          <a:ln w="9525">
            <a:noFill/>
          </a:ln>
        </p:spPr>
      </p:pic>
      <p:pic>
        <p:nvPicPr>
          <p:cNvPr id="4105" name="Picture 8" descr="C:\Users\A2120-06\Downloads\longb.png"/>
          <p:cNvPicPr>
            <a:picLocks noChangeAspect="1"/>
          </p:cNvPicPr>
          <p:nvPr/>
        </p:nvPicPr>
        <p:blipFill>
          <a:blip r:embed="rId4"/>
          <a:stretch>
            <a:fillRect/>
          </a:stretch>
        </p:blipFill>
        <p:spPr>
          <a:xfrm>
            <a:off x="7599364" y="90538"/>
            <a:ext cx="1544636" cy="1000069"/>
          </a:xfrm>
          <a:prstGeom prst="rect">
            <a:avLst/>
          </a:prstGeom>
          <a:noFill/>
          <a:ln w="9525">
            <a:noFill/>
          </a:ln>
        </p:spPr>
      </p:pic>
      <p:sp>
        <p:nvSpPr>
          <p:cNvPr id="9" name="Title 1"/>
          <p:cNvSpPr txBox="1"/>
          <p:nvPr/>
        </p:nvSpPr>
        <p:spPr bwMode="auto">
          <a:xfrm>
            <a:off x="2133600" y="344253"/>
            <a:ext cx="5120482" cy="767073"/>
          </a:xfrm>
          <a:prstGeom prst="rect">
            <a:avLst/>
          </a:prstGeom>
          <a:solidFill>
            <a:schemeClr val="accent6">
              <a:lumMod val="75000"/>
              <a:alpha val="50000"/>
            </a:schemeClr>
          </a:solidFill>
          <a:ln>
            <a:noFill/>
          </a:ln>
        </p:spPr>
        <p:txBody>
          <a:bodyPr anchor="ctr"/>
          <a:lstStyle/>
          <a:p>
            <a:pPr algn="ctr"/>
            <a:r>
              <a:rPr lang="en-US" sz="2800" b="1" dirty="0">
                <a:latin typeface="Times New Roman" panose="02020603050405020304" pitchFamily="18" charset="0"/>
                <a:cs typeface="Times New Roman" panose="02020603050405020304" pitchFamily="18" charset="0"/>
              </a:rPr>
              <a:t>CÁC TỔN THƯƠNG HIE TRÊN MRI</a:t>
            </a:r>
            <a:endParaRPr lang="en-US" sz="28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609600" y="4828654"/>
            <a:ext cx="8382000" cy="646331"/>
          </a:xfrm>
          <a:prstGeom prst="rect">
            <a:avLst/>
          </a:prstGeom>
          <a:noFill/>
        </p:spPr>
        <p:txBody>
          <a:bodyPr wrap="square" rtlCol="0">
            <a:spAutoFit/>
          </a:bodyPr>
          <a:lstStyle/>
          <a:p>
            <a:r>
              <a:rPr lang="en-US" dirty="0" err="1" smtClean="0"/>
              <a:t>Tổn</a:t>
            </a:r>
            <a:r>
              <a:rPr lang="en-US" dirty="0" smtClean="0"/>
              <a:t> </a:t>
            </a:r>
            <a:r>
              <a:rPr lang="en-US" dirty="0" err="1" smtClean="0"/>
              <a:t>thương</a:t>
            </a:r>
            <a:r>
              <a:rPr lang="en-US" dirty="0" smtClean="0"/>
              <a:t> </a:t>
            </a:r>
            <a:r>
              <a:rPr lang="en-US" dirty="0" err="1" smtClean="0"/>
              <a:t>nhuyễn</a:t>
            </a:r>
            <a:r>
              <a:rPr lang="en-US" dirty="0" smtClean="0"/>
              <a:t> </a:t>
            </a:r>
            <a:r>
              <a:rPr lang="en-US" dirty="0" err="1" smtClean="0"/>
              <a:t>não</a:t>
            </a:r>
            <a:r>
              <a:rPr lang="en-US" dirty="0" smtClean="0"/>
              <a:t> </a:t>
            </a:r>
            <a:r>
              <a:rPr lang="en-US" dirty="0" err="1" smtClean="0"/>
              <a:t>chất</a:t>
            </a:r>
            <a:r>
              <a:rPr lang="en-US" dirty="0" smtClean="0"/>
              <a:t> </a:t>
            </a:r>
            <a:r>
              <a:rPr lang="en-US" dirty="0" err="1" smtClean="0"/>
              <a:t>trắng</a:t>
            </a:r>
            <a:r>
              <a:rPr lang="en-US" dirty="0"/>
              <a:t> (periventricular </a:t>
            </a:r>
            <a:r>
              <a:rPr lang="en-US" dirty="0" err="1" smtClean="0"/>
              <a:t>leukomalacia</a:t>
            </a:r>
            <a:r>
              <a:rPr lang="en-US" dirty="0" smtClean="0"/>
              <a:t>-PVL) ở </a:t>
            </a:r>
            <a:r>
              <a:rPr lang="en-US" dirty="0" err="1" smtClean="0"/>
              <a:t>trẻ</a:t>
            </a:r>
            <a:r>
              <a:rPr lang="en-US" dirty="0" smtClean="0"/>
              <a:t> </a:t>
            </a:r>
            <a:r>
              <a:rPr lang="en-US" dirty="0" err="1" smtClean="0"/>
              <a:t>sơ</a:t>
            </a:r>
            <a:r>
              <a:rPr lang="en-US" dirty="0" smtClean="0"/>
              <a:t> </a:t>
            </a:r>
            <a:r>
              <a:rPr lang="en-US" dirty="0" err="1" smtClean="0"/>
              <a:t>sinh</a:t>
            </a:r>
            <a:r>
              <a:rPr lang="en-US" dirty="0" smtClean="0"/>
              <a:t> non </a:t>
            </a:r>
            <a:r>
              <a:rPr lang="en-US" dirty="0" err="1" smtClean="0"/>
              <a:t>tháng</a:t>
            </a:r>
            <a:r>
              <a:rPr lang="en-US" dirty="0" smtClean="0"/>
              <a:t> (31 </a:t>
            </a:r>
            <a:r>
              <a:rPr lang="en-US" dirty="0" err="1" smtClean="0"/>
              <a:t>tuần</a:t>
            </a:r>
            <a:r>
              <a:rPr lang="en-US" dirty="0" smtClean="0"/>
              <a:t>) </a:t>
            </a:r>
            <a:r>
              <a:rPr lang="en-US" dirty="0" err="1" smtClean="0"/>
              <a:t>trên</a:t>
            </a:r>
            <a:r>
              <a:rPr lang="en-US" dirty="0" smtClean="0"/>
              <a:t> </a:t>
            </a:r>
            <a:r>
              <a:rPr lang="en-US" dirty="0" err="1" smtClean="0"/>
              <a:t>các</a:t>
            </a:r>
            <a:r>
              <a:rPr lang="en-US" dirty="0" smtClean="0"/>
              <a:t> </a:t>
            </a:r>
            <a:r>
              <a:rPr lang="en-US" dirty="0" err="1" smtClean="0"/>
              <a:t>chuỗi</a:t>
            </a:r>
            <a:r>
              <a:rPr lang="en-US" dirty="0" smtClean="0"/>
              <a:t> </a:t>
            </a:r>
            <a:r>
              <a:rPr lang="en-US" dirty="0" err="1" smtClean="0"/>
              <a:t>xung</a:t>
            </a:r>
            <a:r>
              <a:rPr lang="en-US" dirty="0" smtClean="0"/>
              <a:t> T1W (A), FLAIR (B) </a:t>
            </a:r>
            <a:r>
              <a:rPr lang="en-US" dirty="0" err="1" smtClean="0"/>
              <a:t>và</a:t>
            </a:r>
            <a:r>
              <a:rPr lang="en-US" dirty="0" smtClean="0"/>
              <a:t> T2W (C).</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 y="1903405"/>
            <a:ext cx="6608815" cy="2758782"/>
          </a:xfrm>
          <a:prstGeom prst="rect">
            <a:avLst/>
          </a:prstGeom>
        </p:spPr>
      </p:pic>
    </p:spTree>
    <p:extLst>
      <p:ext uri="{BB962C8B-B14F-4D97-AF65-F5344CB8AC3E}">
        <p14:creationId xmlns:p14="http://schemas.microsoft.com/office/powerpoint/2010/main" val="3925772046"/>
      </p:ext>
    </p:extLst>
  </p:cSld>
  <p:clrMapOvr>
    <a:masterClrMapping/>
  </p:clrMapOvr>
  <p:transition spd="med">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40438"/>
            <a:ext cx="9144000" cy="817562"/>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3"/>
          <a:srcRect l="-4398" r="-4398"/>
          <a:stretch>
            <a:fillRect/>
          </a:stretch>
        </p:blipFill>
        <p:spPr>
          <a:xfrm>
            <a:off x="131763" y="31750"/>
            <a:ext cx="1239837" cy="930184"/>
          </a:xfrm>
          <a:prstGeom prst="rect">
            <a:avLst/>
          </a:prstGeom>
          <a:noFill/>
          <a:ln w="9525">
            <a:noFill/>
          </a:ln>
        </p:spPr>
      </p:pic>
      <p:pic>
        <p:nvPicPr>
          <p:cNvPr id="4105" name="Picture 8" descr="C:\Users\A2120-06\Downloads\longb.png"/>
          <p:cNvPicPr>
            <a:picLocks noChangeAspect="1"/>
          </p:cNvPicPr>
          <p:nvPr/>
        </p:nvPicPr>
        <p:blipFill>
          <a:blip r:embed="rId4"/>
          <a:stretch>
            <a:fillRect/>
          </a:stretch>
        </p:blipFill>
        <p:spPr>
          <a:xfrm>
            <a:off x="7599364" y="90538"/>
            <a:ext cx="1544636" cy="1000069"/>
          </a:xfrm>
          <a:prstGeom prst="rect">
            <a:avLst/>
          </a:prstGeom>
          <a:noFill/>
          <a:ln w="9525">
            <a:noFill/>
          </a:ln>
        </p:spPr>
      </p:pic>
      <p:sp>
        <p:nvSpPr>
          <p:cNvPr id="9" name="Title 1"/>
          <p:cNvSpPr txBox="1"/>
          <p:nvPr/>
        </p:nvSpPr>
        <p:spPr bwMode="auto">
          <a:xfrm>
            <a:off x="2133600" y="344253"/>
            <a:ext cx="5120482" cy="767073"/>
          </a:xfrm>
          <a:prstGeom prst="rect">
            <a:avLst/>
          </a:prstGeom>
          <a:solidFill>
            <a:schemeClr val="accent6">
              <a:lumMod val="75000"/>
              <a:alpha val="50000"/>
            </a:schemeClr>
          </a:solidFill>
          <a:ln>
            <a:noFill/>
          </a:ln>
        </p:spPr>
        <p:txBody>
          <a:bodyPr anchor="ctr"/>
          <a:lstStyle/>
          <a:p>
            <a:pPr algn="ctr"/>
            <a:r>
              <a:rPr lang="en-US" sz="2800" b="1" dirty="0">
                <a:latin typeface="Times New Roman" panose="02020603050405020304" pitchFamily="18" charset="0"/>
                <a:cs typeface="Times New Roman" panose="02020603050405020304" pitchFamily="18" charset="0"/>
              </a:rPr>
              <a:t>CÁC TỔN THƯƠNG HIE TRÊN MRI</a:t>
            </a:r>
            <a:endParaRPr 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1600200"/>
            <a:ext cx="7275978" cy="2807799"/>
          </a:xfrm>
          <a:prstGeom prst="rect">
            <a:avLst/>
          </a:prstGeom>
        </p:spPr>
      </p:pic>
      <p:sp>
        <p:nvSpPr>
          <p:cNvPr id="3" name="Rectangle 2"/>
          <p:cNvSpPr/>
          <p:nvPr/>
        </p:nvSpPr>
        <p:spPr>
          <a:xfrm>
            <a:off x="914400" y="4428718"/>
            <a:ext cx="7352178" cy="1477328"/>
          </a:xfrm>
          <a:prstGeom prst="rect">
            <a:avLst/>
          </a:prstGeom>
        </p:spPr>
        <p:txBody>
          <a:bodyPr wrap="square">
            <a:spAutoFit/>
          </a:bodyPr>
          <a:lstStyle/>
          <a:p>
            <a:pPr algn="just"/>
            <a:r>
              <a:rPr lang="en-US" dirty="0" err="1" smtClean="0"/>
              <a:t>Trẻ</a:t>
            </a:r>
            <a:r>
              <a:rPr lang="en-US" dirty="0" smtClean="0"/>
              <a:t> </a:t>
            </a:r>
            <a:r>
              <a:rPr lang="en-US" dirty="0"/>
              <a:t>18 </a:t>
            </a:r>
            <a:r>
              <a:rPr lang="en-US" dirty="0" err="1"/>
              <a:t>tháng</a:t>
            </a:r>
            <a:r>
              <a:rPr lang="en-US" dirty="0"/>
              <a:t> </a:t>
            </a:r>
            <a:r>
              <a:rPr lang="en-US" dirty="0" err="1"/>
              <a:t>tuổi</a:t>
            </a:r>
            <a:r>
              <a:rPr lang="en-US" dirty="0"/>
              <a:t> </a:t>
            </a:r>
            <a:r>
              <a:rPr lang="en-US" dirty="0" err="1"/>
              <a:t>sinh</a:t>
            </a:r>
            <a:r>
              <a:rPr lang="en-US" dirty="0"/>
              <a:t> non </a:t>
            </a:r>
            <a:r>
              <a:rPr lang="en-US" dirty="0" smtClean="0"/>
              <a:t>(32w)</a:t>
            </a:r>
          </a:p>
          <a:p>
            <a:pPr marL="342900" indent="-342900" algn="just">
              <a:buAutoNum type="alphaUcParenBoth"/>
            </a:pPr>
            <a:r>
              <a:rPr lang="en-US" dirty="0" err="1" smtClean="0"/>
              <a:t>Sagital</a:t>
            </a:r>
            <a:r>
              <a:rPr lang="en-US" dirty="0" smtClean="0"/>
              <a:t> T2WI: </a:t>
            </a:r>
            <a:r>
              <a:rPr lang="en-US" dirty="0" err="1" smtClean="0"/>
              <a:t>thể</a:t>
            </a:r>
            <a:r>
              <a:rPr lang="en-US" dirty="0" smtClean="0"/>
              <a:t> chai </a:t>
            </a:r>
            <a:r>
              <a:rPr lang="en-US" dirty="0" err="1" smtClean="0"/>
              <a:t>teo</a:t>
            </a:r>
            <a:r>
              <a:rPr lang="en-US" dirty="0" smtClean="0"/>
              <a:t> </a:t>
            </a:r>
            <a:r>
              <a:rPr lang="en-US" dirty="0" err="1"/>
              <a:t>mỏng</a:t>
            </a:r>
            <a:r>
              <a:rPr lang="en-US" dirty="0"/>
              <a:t> </a:t>
            </a:r>
            <a:r>
              <a:rPr lang="en-US" dirty="0" smtClean="0"/>
              <a:t>(</a:t>
            </a:r>
            <a:r>
              <a:rPr lang="en-US" dirty="0" err="1" smtClean="0"/>
              <a:t>mũi</a:t>
            </a:r>
            <a:r>
              <a:rPr lang="en-US" dirty="0" smtClean="0"/>
              <a:t> </a:t>
            </a:r>
            <a:r>
              <a:rPr lang="en-US" dirty="0" err="1"/>
              <a:t>tên</a:t>
            </a:r>
            <a:r>
              <a:rPr lang="en-US" dirty="0"/>
              <a:t> </a:t>
            </a:r>
            <a:r>
              <a:rPr lang="en-US" dirty="0" err="1"/>
              <a:t>đen</a:t>
            </a:r>
            <a:r>
              <a:rPr lang="en-US" dirty="0" smtClean="0"/>
              <a:t>).</a:t>
            </a:r>
          </a:p>
          <a:p>
            <a:pPr marL="342900" indent="-342900" algn="just">
              <a:buAutoNum type="alphaUcParenBoth"/>
            </a:pPr>
            <a:r>
              <a:rPr lang="en-US" dirty="0" smtClean="0"/>
              <a:t>T2W coronal </a:t>
            </a:r>
            <a:r>
              <a:rPr lang="en-US" dirty="0"/>
              <a:t>(B) </a:t>
            </a:r>
            <a:r>
              <a:rPr lang="en-US" dirty="0" err="1"/>
              <a:t>và</a:t>
            </a:r>
            <a:r>
              <a:rPr lang="en-US" dirty="0"/>
              <a:t> T2WI </a:t>
            </a:r>
            <a:r>
              <a:rPr lang="en-US" dirty="0" smtClean="0"/>
              <a:t>axial </a:t>
            </a:r>
            <a:r>
              <a:rPr lang="en-US" dirty="0"/>
              <a:t>(C) </a:t>
            </a:r>
            <a:r>
              <a:rPr lang="en-US" dirty="0" err="1"/>
              <a:t>cho</a:t>
            </a:r>
            <a:r>
              <a:rPr lang="en-US" dirty="0"/>
              <a:t> </a:t>
            </a:r>
            <a:r>
              <a:rPr lang="en-US" dirty="0" err="1"/>
              <a:t>thấy</a:t>
            </a:r>
            <a:r>
              <a:rPr lang="en-US" dirty="0"/>
              <a:t> </a:t>
            </a:r>
            <a:r>
              <a:rPr lang="en-US" dirty="0" err="1"/>
              <a:t>mỏng</a:t>
            </a:r>
            <a:r>
              <a:rPr lang="en-US" dirty="0"/>
              <a:t> </a:t>
            </a:r>
            <a:r>
              <a:rPr lang="en-US" dirty="0" err="1"/>
              <a:t>thể</a:t>
            </a:r>
            <a:r>
              <a:rPr lang="en-US" dirty="0"/>
              <a:t> chai (</a:t>
            </a:r>
            <a:r>
              <a:rPr lang="en-US" dirty="0" err="1"/>
              <a:t>mũi</a:t>
            </a:r>
            <a:r>
              <a:rPr lang="en-US" dirty="0"/>
              <a:t> </a:t>
            </a:r>
            <a:r>
              <a:rPr lang="en-US" dirty="0" err="1"/>
              <a:t>tên</a:t>
            </a:r>
            <a:r>
              <a:rPr lang="en-US" dirty="0"/>
              <a:t> </a:t>
            </a:r>
            <a:r>
              <a:rPr lang="en-US" dirty="0" err="1"/>
              <a:t>đen</a:t>
            </a:r>
            <a:r>
              <a:rPr lang="en-US" dirty="0"/>
              <a:t>), </a:t>
            </a:r>
            <a:r>
              <a:rPr lang="en-US" dirty="0" err="1" smtClean="0"/>
              <a:t>giãn</a:t>
            </a:r>
            <a:r>
              <a:rPr lang="en-US" dirty="0" smtClean="0"/>
              <a:t> </a:t>
            </a:r>
            <a:r>
              <a:rPr lang="en-US" dirty="0" err="1" smtClean="0"/>
              <a:t>não</a:t>
            </a:r>
            <a:r>
              <a:rPr lang="en-US" dirty="0" smtClean="0"/>
              <a:t> </a:t>
            </a:r>
            <a:r>
              <a:rPr lang="en-US" dirty="0" err="1"/>
              <a:t>thất</a:t>
            </a:r>
            <a:r>
              <a:rPr lang="en-US" dirty="0"/>
              <a:t> </a:t>
            </a:r>
            <a:r>
              <a:rPr lang="en-US" dirty="0" err="1" smtClean="0"/>
              <a:t>bên</a:t>
            </a:r>
            <a:r>
              <a:rPr lang="en-US" dirty="0" smtClean="0"/>
              <a:t>, </a:t>
            </a:r>
            <a:r>
              <a:rPr lang="en-US" dirty="0" err="1" smtClean="0"/>
              <a:t>giảm</a:t>
            </a:r>
            <a:r>
              <a:rPr lang="en-US" dirty="0" smtClean="0"/>
              <a:t>  </a:t>
            </a:r>
            <a:r>
              <a:rPr lang="en-US" dirty="0" err="1" smtClean="0"/>
              <a:t>thể</a:t>
            </a:r>
            <a:r>
              <a:rPr lang="en-US" dirty="0" smtClean="0"/>
              <a:t> </a:t>
            </a:r>
            <a:r>
              <a:rPr lang="en-US" dirty="0" err="1"/>
              <a:t>tích</a:t>
            </a:r>
            <a:r>
              <a:rPr lang="en-US" dirty="0"/>
              <a:t> </a:t>
            </a:r>
            <a:r>
              <a:rPr lang="en-US" dirty="0" err="1"/>
              <a:t>kèm</a:t>
            </a:r>
            <a:r>
              <a:rPr lang="en-US" dirty="0"/>
              <a:t> </a:t>
            </a:r>
            <a:r>
              <a:rPr lang="en-US" dirty="0" err="1"/>
              <a:t>tăng</a:t>
            </a:r>
            <a:r>
              <a:rPr lang="en-US" dirty="0"/>
              <a:t> </a:t>
            </a:r>
            <a:r>
              <a:rPr lang="en-US" dirty="0" err="1"/>
              <a:t>tín</a:t>
            </a:r>
            <a:r>
              <a:rPr lang="en-US" dirty="0"/>
              <a:t> </a:t>
            </a:r>
            <a:r>
              <a:rPr lang="en-US" dirty="0" err="1"/>
              <a:t>hiệu</a:t>
            </a:r>
            <a:r>
              <a:rPr lang="en-US" dirty="0"/>
              <a:t> (gliosis) </a:t>
            </a:r>
            <a:r>
              <a:rPr lang="en-US" dirty="0" err="1"/>
              <a:t>của</a:t>
            </a:r>
            <a:r>
              <a:rPr lang="en-US" dirty="0"/>
              <a:t> </a:t>
            </a:r>
            <a:r>
              <a:rPr lang="en-US" dirty="0" err="1"/>
              <a:t>chất</a:t>
            </a:r>
            <a:r>
              <a:rPr lang="en-US" dirty="0"/>
              <a:t> </a:t>
            </a:r>
            <a:r>
              <a:rPr lang="en-US" dirty="0" err="1"/>
              <a:t>trắng</a:t>
            </a:r>
            <a:r>
              <a:rPr lang="en-US" dirty="0"/>
              <a:t> </a:t>
            </a:r>
            <a:r>
              <a:rPr lang="en-US" dirty="0" err="1"/>
              <a:t>quanh</a:t>
            </a:r>
            <a:r>
              <a:rPr lang="en-US" dirty="0"/>
              <a:t> </a:t>
            </a:r>
            <a:r>
              <a:rPr lang="en-US" dirty="0" err="1"/>
              <a:t>não</a:t>
            </a:r>
            <a:r>
              <a:rPr lang="en-US" dirty="0"/>
              <a:t> </a:t>
            </a:r>
            <a:r>
              <a:rPr lang="en-US" dirty="0" err="1" smtClean="0"/>
              <a:t>thất</a:t>
            </a:r>
            <a:r>
              <a:rPr lang="en-US" dirty="0" smtClean="0"/>
              <a:t> </a:t>
            </a:r>
            <a:r>
              <a:rPr lang="en-US" dirty="0" err="1" smtClean="0"/>
              <a:t>bên</a:t>
            </a:r>
            <a:r>
              <a:rPr lang="en-US" dirty="0" smtClean="0"/>
              <a:t> </a:t>
            </a:r>
            <a:r>
              <a:rPr lang="en-US" dirty="0"/>
              <a:t>(</a:t>
            </a:r>
            <a:r>
              <a:rPr lang="en-US" dirty="0" err="1"/>
              <a:t>mũi</a:t>
            </a:r>
            <a:r>
              <a:rPr lang="en-US" dirty="0"/>
              <a:t> </a:t>
            </a:r>
            <a:r>
              <a:rPr lang="en-US" dirty="0" err="1"/>
              <a:t>tên</a:t>
            </a:r>
            <a:r>
              <a:rPr lang="en-US" dirty="0"/>
              <a:t> </a:t>
            </a:r>
            <a:r>
              <a:rPr lang="en-US" dirty="0" err="1"/>
              <a:t>trắng</a:t>
            </a:r>
            <a:r>
              <a:rPr lang="en-US" dirty="0"/>
              <a:t>)</a:t>
            </a:r>
          </a:p>
        </p:txBody>
      </p:sp>
    </p:spTree>
    <p:extLst>
      <p:ext uri="{BB962C8B-B14F-4D97-AF65-F5344CB8AC3E}">
        <p14:creationId xmlns:p14="http://schemas.microsoft.com/office/powerpoint/2010/main" val="1793475406"/>
      </p:ext>
    </p:extLst>
  </p:cSld>
  <p:clrMapOvr>
    <a:masterClrMapping/>
  </p:clrMapOvr>
  <p:transition spd="med">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40438"/>
            <a:ext cx="9144000" cy="817562"/>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3"/>
          <a:srcRect l="-4398" r="-4398"/>
          <a:stretch>
            <a:fillRect/>
          </a:stretch>
        </p:blipFill>
        <p:spPr>
          <a:xfrm>
            <a:off x="131763" y="31750"/>
            <a:ext cx="1239837" cy="930184"/>
          </a:xfrm>
          <a:prstGeom prst="rect">
            <a:avLst/>
          </a:prstGeom>
          <a:noFill/>
          <a:ln w="9525">
            <a:noFill/>
          </a:ln>
        </p:spPr>
      </p:pic>
      <p:pic>
        <p:nvPicPr>
          <p:cNvPr id="4105" name="Picture 8" descr="C:\Users\A2120-06\Downloads\longb.png"/>
          <p:cNvPicPr>
            <a:picLocks noChangeAspect="1"/>
          </p:cNvPicPr>
          <p:nvPr/>
        </p:nvPicPr>
        <p:blipFill>
          <a:blip r:embed="rId4"/>
          <a:stretch>
            <a:fillRect/>
          </a:stretch>
        </p:blipFill>
        <p:spPr>
          <a:xfrm>
            <a:off x="7599364" y="90538"/>
            <a:ext cx="1544636" cy="1000069"/>
          </a:xfrm>
          <a:prstGeom prst="rect">
            <a:avLst/>
          </a:prstGeom>
          <a:noFill/>
          <a:ln w="9525">
            <a:noFill/>
          </a:ln>
        </p:spPr>
      </p:pic>
      <p:sp>
        <p:nvSpPr>
          <p:cNvPr id="9" name="Title 1"/>
          <p:cNvSpPr txBox="1"/>
          <p:nvPr/>
        </p:nvSpPr>
        <p:spPr bwMode="auto">
          <a:xfrm>
            <a:off x="2133600" y="344253"/>
            <a:ext cx="5120482" cy="767073"/>
          </a:xfrm>
          <a:prstGeom prst="rect">
            <a:avLst/>
          </a:prstGeom>
          <a:solidFill>
            <a:schemeClr val="accent6">
              <a:lumMod val="75000"/>
              <a:alpha val="50000"/>
            </a:schemeClr>
          </a:solidFill>
          <a:ln>
            <a:noFill/>
          </a:ln>
        </p:spPr>
        <p:txBody>
          <a:bodyPr anchor="ctr"/>
          <a:lstStyle/>
          <a:p>
            <a:pPr algn="ctr"/>
            <a:r>
              <a:rPr lang="en-US" sz="2800" b="1" dirty="0" smtClean="0">
                <a:latin typeface="Times New Roman" panose="02020603050405020304" pitchFamily="18" charset="0"/>
                <a:cs typeface="Times New Roman" panose="02020603050405020304" pitchFamily="18" charset="0"/>
              </a:rPr>
              <a:t>CÁC TỔN THƯƠNG HIE TRÊN MRI</a:t>
            </a:r>
            <a:endParaRPr lang="en-US" sz="2800" b="1" dirty="0">
              <a:latin typeface="Times New Roman" panose="02020603050405020304" pitchFamily="18" charset="0"/>
              <a:cs typeface="Times New Roman" panose="02020603050405020304" pitchFamily="18" charset="0"/>
            </a:endParaRPr>
          </a:p>
        </p:txBody>
      </p:sp>
      <p:sp>
        <p:nvSpPr>
          <p:cNvPr id="7" name="Rectangle 6"/>
          <p:cNvSpPr/>
          <p:nvPr/>
        </p:nvSpPr>
        <p:spPr>
          <a:xfrm>
            <a:off x="106096" y="1371600"/>
            <a:ext cx="8826951" cy="400110"/>
          </a:xfrm>
          <a:prstGeom prst="rect">
            <a:avLst/>
          </a:prstGeom>
        </p:spPr>
        <p:txBody>
          <a:bodyPr wrap="square">
            <a:spAutoFit/>
          </a:bodyPr>
          <a:lstStyle/>
          <a:p>
            <a:r>
              <a:rPr lang="en-US" sz="2000" dirty="0" err="1" smtClean="0">
                <a:solidFill>
                  <a:srgbClr val="FF0000"/>
                </a:solidFill>
              </a:rPr>
              <a:t>Xuất</a:t>
            </a:r>
            <a:r>
              <a:rPr lang="en-US" sz="2000" dirty="0" smtClean="0">
                <a:solidFill>
                  <a:srgbClr val="FF0000"/>
                </a:solidFill>
              </a:rPr>
              <a:t> </a:t>
            </a:r>
            <a:r>
              <a:rPr lang="en-US" sz="2000" dirty="0" err="1" smtClean="0">
                <a:solidFill>
                  <a:srgbClr val="FF0000"/>
                </a:solidFill>
              </a:rPr>
              <a:t>huyết</a:t>
            </a:r>
            <a:r>
              <a:rPr lang="en-US" sz="2000" dirty="0" smtClean="0">
                <a:solidFill>
                  <a:srgbClr val="FF0000"/>
                </a:solidFill>
              </a:rPr>
              <a:t> </a:t>
            </a:r>
            <a:r>
              <a:rPr lang="en-US" sz="2000" dirty="0" err="1" smtClean="0">
                <a:solidFill>
                  <a:srgbClr val="FF0000"/>
                </a:solidFill>
              </a:rPr>
              <a:t>vùng</a:t>
            </a:r>
            <a:r>
              <a:rPr lang="en-US" sz="2000" dirty="0" smtClean="0">
                <a:solidFill>
                  <a:srgbClr val="FF0000"/>
                </a:solidFill>
              </a:rPr>
              <a:t> </a:t>
            </a:r>
            <a:r>
              <a:rPr lang="en-US" sz="2000" dirty="0" err="1" smtClean="0">
                <a:solidFill>
                  <a:srgbClr val="FF0000"/>
                </a:solidFill>
              </a:rPr>
              <a:t>nền</a:t>
            </a:r>
            <a:r>
              <a:rPr lang="en-US" sz="2000" dirty="0" smtClean="0">
                <a:solidFill>
                  <a:srgbClr val="FF0000"/>
                </a:solidFill>
              </a:rPr>
              <a:t> </a:t>
            </a:r>
            <a:r>
              <a:rPr lang="en-US" sz="2000" dirty="0" err="1" smtClean="0">
                <a:solidFill>
                  <a:srgbClr val="FF0000"/>
                </a:solidFill>
              </a:rPr>
              <a:t>mầm</a:t>
            </a:r>
            <a:r>
              <a:rPr lang="en-US" sz="2000" dirty="0" smtClean="0">
                <a:solidFill>
                  <a:srgbClr val="FF0000"/>
                </a:solidFill>
              </a:rPr>
              <a:t> (germinal matrix) - </a:t>
            </a:r>
            <a:r>
              <a:rPr lang="en-US" sz="2000" dirty="0" err="1" smtClean="0">
                <a:solidFill>
                  <a:srgbClr val="FF0000"/>
                </a:solidFill>
              </a:rPr>
              <a:t>quanh</a:t>
            </a:r>
            <a:r>
              <a:rPr lang="en-US" sz="2000" dirty="0" smtClean="0">
                <a:solidFill>
                  <a:srgbClr val="FF0000"/>
                </a:solidFill>
              </a:rPr>
              <a:t> </a:t>
            </a:r>
            <a:r>
              <a:rPr lang="en-US" sz="2000" dirty="0" err="1" smtClean="0">
                <a:solidFill>
                  <a:srgbClr val="FF0000"/>
                </a:solidFill>
              </a:rPr>
              <a:t>não</a:t>
            </a:r>
            <a:r>
              <a:rPr lang="en-US" sz="2000" dirty="0" smtClean="0">
                <a:solidFill>
                  <a:srgbClr val="FF0000"/>
                </a:solidFill>
              </a:rPr>
              <a:t> </a:t>
            </a:r>
            <a:r>
              <a:rPr lang="en-US" sz="2000" dirty="0" err="1" smtClean="0">
                <a:solidFill>
                  <a:srgbClr val="FF0000"/>
                </a:solidFill>
              </a:rPr>
              <a:t>thất</a:t>
            </a:r>
            <a:r>
              <a:rPr lang="en-US" sz="2000" dirty="0" smtClean="0">
                <a:solidFill>
                  <a:srgbClr val="FF0000"/>
                </a:solidFill>
              </a:rPr>
              <a:t> (GMH) </a:t>
            </a:r>
            <a:endParaRPr lang="en-US" sz="2000" dirty="0">
              <a:solidFill>
                <a:srgbClr val="FF0000"/>
              </a:solidFill>
            </a:endParaRPr>
          </a:p>
        </p:txBody>
      </p:sp>
      <p:sp>
        <p:nvSpPr>
          <p:cNvPr id="8" name="Rectangle 7"/>
          <p:cNvSpPr/>
          <p:nvPr/>
        </p:nvSpPr>
        <p:spPr>
          <a:xfrm>
            <a:off x="155826" y="1848182"/>
            <a:ext cx="7918166" cy="2031325"/>
          </a:xfrm>
          <a:prstGeom prst="rect">
            <a:avLst/>
          </a:prstGeom>
        </p:spPr>
        <p:txBody>
          <a:bodyPr wrap="square">
            <a:spAutoFit/>
          </a:bodyPr>
          <a:lstStyle/>
          <a:p>
            <a:pPr marL="285750" indent="-285750" algn="just">
              <a:buFont typeface="Arial" panose="020B0604020202020204" pitchFamily="34" charset="0"/>
              <a:buChar char="•"/>
            </a:pPr>
            <a:r>
              <a:rPr lang="en-US" dirty="0" err="1" smtClean="0"/>
              <a:t>Chỉ</a:t>
            </a:r>
            <a:r>
              <a:rPr lang="en-US" dirty="0" smtClean="0"/>
              <a:t> </a:t>
            </a:r>
            <a:r>
              <a:rPr lang="en-US" dirty="0" err="1" smtClean="0"/>
              <a:t>xảy</a:t>
            </a:r>
            <a:r>
              <a:rPr lang="en-US" dirty="0" smtClean="0"/>
              <a:t> </a:t>
            </a:r>
            <a:r>
              <a:rPr lang="en-US" dirty="0" err="1" smtClean="0"/>
              <a:t>ra</a:t>
            </a:r>
            <a:r>
              <a:rPr lang="en-US" dirty="0" smtClean="0"/>
              <a:t> ở </a:t>
            </a:r>
            <a:r>
              <a:rPr lang="en-US" dirty="0" err="1" smtClean="0"/>
              <a:t>trẻ</a:t>
            </a:r>
            <a:r>
              <a:rPr lang="en-US" dirty="0" smtClean="0"/>
              <a:t> non </a:t>
            </a:r>
            <a:r>
              <a:rPr lang="en-US" dirty="0" err="1" smtClean="0"/>
              <a:t>tháng</a:t>
            </a:r>
            <a:r>
              <a:rPr lang="en-US" dirty="0" smtClean="0"/>
              <a:t>, </a:t>
            </a:r>
            <a:r>
              <a:rPr lang="en-US" dirty="0" err="1" smtClean="0"/>
              <a:t>không</a:t>
            </a:r>
            <a:r>
              <a:rPr lang="en-US" dirty="0" smtClean="0"/>
              <a:t> </a:t>
            </a:r>
            <a:r>
              <a:rPr lang="en-US" dirty="0" err="1" smtClean="0"/>
              <a:t>xuất</a:t>
            </a:r>
            <a:r>
              <a:rPr lang="en-US" dirty="0" smtClean="0"/>
              <a:t> </a:t>
            </a:r>
            <a:r>
              <a:rPr lang="en-US" dirty="0" err="1" smtClean="0"/>
              <a:t>hiện</a:t>
            </a:r>
            <a:r>
              <a:rPr lang="en-US" dirty="0" smtClean="0"/>
              <a:t> ở </a:t>
            </a:r>
            <a:r>
              <a:rPr lang="en-US" dirty="0" err="1" smtClean="0"/>
              <a:t>giai</a:t>
            </a:r>
            <a:r>
              <a:rPr lang="en-US" dirty="0" smtClean="0"/>
              <a:t> </a:t>
            </a:r>
            <a:r>
              <a:rPr lang="en-US" dirty="0" err="1" smtClean="0"/>
              <a:t>đoạn</a:t>
            </a:r>
            <a:r>
              <a:rPr lang="en-US" dirty="0" smtClean="0"/>
              <a:t> </a:t>
            </a:r>
            <a:r>
              <a:rPr lang="en-US" dirty="0" err="1" smtClean="0"/>
              <a:t>ngoài</a:t>
            </a:r>
            <a:r>
              <a:rPr lang="en-US" dirty="0" smtClean="0"/>
              <a:t> </a:t>
            </a:r>
            <a:r>
              <a:rPr lang="en-US" dirty="0" err="1" smtClean="0"/>
              <a:t>sơ</a:t>
            </a:r>
            <a:r>
              <a:rPr lang="en-US" dirty="0" smtClean="0"/>
              <a:t> </a:t>
            </a:r>
            <a:r>
              <a:rPr lang="en-US" dirty="0" err="1" smtClean="0"/>
              <a:t>sinh</a:t>
            </a:r>
            <a:r>
              <a:rPr lang="en-US" dirty="0" smtClean="0"/>
              <a:t>. </a:t>
            </a:r>
          </a:p>
          <a:p>
            <a:pPr marL="285750" indent="-285750" algn="just">
              <a:buFont typeface="Arial" panose="020B0604020202020204" pitchFamily="34" charset="0"/>
              <a:buChar char="•"/>
            </a:pPr>
            <a:r>
              <a:rPr lang="en-US" dirty="0" err="1" smtClean="0"/>
              <a:t>Xuất</a:t>
            </a:r>
            <a:r>
              <a:rPr lang="en-US" dirty="0" smtClean="0"/>
              <a:t> </a:t>
            </a:r>
            <a:r>
              <a:rPr lang="en-US" dirty="0" err="1" smtClean="0"/>
              <a:t>hiện</a:t>
            </a:r>
            <a:r>
              <a:rPr lang="en-US" dirty="0" smtClean="0"/>
              <a:t> ở </a:t>
            </a:r>
            <a:r>
              <a:rPr lang="en-US" dirty="0" err="1" smtClean="0"/>
              <a:t>giai</a:t>
            </a:r>
            <a:r>
              <a:rPr lang="en-US" dirty="0" smtClean="0"/>
              <a:t> </a:t>
            </a:r>
            <a:r>
              <a:rPr lang="en-US" dirty="0" err="1" smtClean="0"/>
              <a:t>đoạn</a:t>
            </a:r>
            <a:r>
              <a:rPr lang="en-US" dirty="0" smtClean="0"/>
              <a:t> </a:t>
            </a:r>
            <a:r>
              <a:rPr lang="en-US" dirty="0" err="1" smtClean="0"/>
              <a:t>cuối</a:t>
            </a:r>
            <a:r>
              <a:rPr lang="en-US" dirty="0" smtClean="0"/>
              <a:t> </a:t>
            </a:r>
            <a:r>
              <a:rPr lang="en-US" dirty="0" err="1" smtClean="0"/>
              <a:t>thai</a:t>
            </a:r>
            <a:r>
              <a:rPr lang="en-US" dirty="0" smtClean="0"/>
              <a:t> </a:t>
            </a:r>
            <a:r>
              <a:rPr lang="en-US" dirty="0" err="1" smtClean="0"/>
              <a:t>kỳ</a:t>
            </a:r>
            <a:r>
              <a:rPr lang="en-US" dirty="0" smtClean="0"/>
              <a:t> </a:t>
            </a:r>
            <a:r>
              <a:rPr lang="en-US" dirty="0" err="1" smtClean="0"/>
              <a:t>hoặc</a:t>
            </a:r>
            <a:r>
              <a:rPr lang="en-US" dirty="0" smtClean="0"/>
              <a:t> </a:t>
            </a:r>
            <a:r>
              <a:rPr lang="en-US" dirty="0" err="1" smtClean="0"/>
              <a:t>sau</a:t>
            </a:r>
            <a:r>
              <a:rPr lang="en-US" dirty="0" smtClean="0"/>
              <a:t> </a:t>
            </a:r>
            <a:r>
              <a:rPr lang="en-US" dirty="0" err="1" smtClean="0"/>
              <a:t>sinh</a:t>
            </a:r>
            <a:endParaRPr lang="en-US" dirty="0" smtClean="0"/>
          </a:p>
          <a:p>
            <a:pPr marL="285750" indent="-285750" algn="just">
              <a:buFont typeface="Arial" panose="020B0604020202020204" pitchFamily="34" charset="0"/>
              <a:buChar char="•"/>
            </a:pPr>
            <a:r>
              <a:rPr lang="en-US" dirty="0" smtClean="0"/>
              <a:t>4 </a:t>
            </a:r>
            <a:r>
              <a:rPr lang="en-US" dirty="0" err="1" smtClean="0"/>
              <a:t>mức</a:t>
            </a:r>
            <a:r>
              <a:rPr lang="en-US" dirty="0" smtClean="0"/>
              <a:t> </a:t>
            </a:r>
            <a:r>
              <a:rPr lang="en-US" dirty="0" err="1" smtClean="0"/>
              <a:t>độ</a:t>
            </a:r>
            <a:r>
              <a:rPr lang="en-US" dirty="0" smtClean="0"/>
              <a:t>:</a:t>
            </a:r>
          </a:p>
          <a:p>
            <a:pPr algn="just"/>
            <a:r>
              <a:rPr lang="vi-VN" dirty="0"/>
              <a:t>Độ I: Xuất huyết </a:t>
            </a:r>
            <a:r>
              <a:rPr lang="en-US" dirty="0" err="1" smtClean="0"/>
              <a:t>vùng</a:t>
            </a:r>
            <a:r>
              <a:rPr lang="vi-VN" dirty="0" smtClean="0"/>
              <a:t> </a:t>
            </a:r>
            <a:r>
              <a:rPr lang="vi-VN" dirty="0"/>
              <a:t>mầm dưới màng </a:t>
            </a:r>
            <a:r>
              <a:rPr lang="en-US" dirty="0" err="1" smtClean="0"/>
              <a:t>não</a:t>
            </a:r>
            <a:r>
              <a:rPr lang="en-US" dirty="0" smtClean="0"/>
              <a:t> </a:t>
            </a:r>
            <a:r>
              <a:rPr lang="en-US" dirty="0" err="1" smtClean="0"/>
              <a:t>thất</a:t>
            </a:r>
            <a:r>
              <a:rPr lang="en-US" dirty="0" smtClean="0"/>
              <a:t> </a:t>
            </a:r>
            <a:r>
              <a:rPr lang="vi-VN" dirty="0" smtClean="0"/>
              <a:t>(GMH</a:t>
            </a:r>
            <a:r>
              <a:rPr lang="vi-VN" dirty="0"/>
              <a:t>) ± giãn não thất tối </a:t>
            </a:r>
            <a:r>
              <a:rPr lang="vi-VN" dirty="0" smtClean="0"/>
              <a:t>thiểu</a:t>
            </a:r>
            <a:endParaRPr lang="en-US" dirty="0" smtClean="0"/>
          </a:p>
          <a:p>
            <a:pPr algn="just"/>
            <a:r>
              <a:rPr lang="vi-VN" dirty="0" smtClean="0"/>
              <a:t>Độ </a:t>
            </a:r>
            <a:r>
              <a:rPr lang="vi-VN" dirty="0"/>
              <a:t>II: GMH lan vào </a:t>
            </a:r>
            <a:r>
              <a:rPr lang="en-US" dirty="0" err="1" smtClean="0"/>
              <a:t>não</a:t>
            </a:r>
            <a:r>
              <a:rPr lang="en-US" dirty="0" smtClean="0"/>
              <a:t> </a:t>
            </a:r>
            <a:r>
              <a:rPr lang="en-US" dirty="0" err="1" smtClean="0"/>
              <a:t>thất</a:t>
            </a:r>
            <a:r>
              <a:rPr lang="vi-VN" dirty="0" smtClean="0"/>
              <a:t>, </a:t>
            </a:r>
            <a:r>
              <a:rPr lang="vi-VN" dirty="0"/>
              <a:t>xuất huyết não thất (IVH</a:t>
            </a:r>
            <a:r>
              <a:rPr lang="vi-VN" dirty="0" smtClean="0"/>
              <a:t>)</a:t>
            </a:r>
            <a:endParaRPr lang="en-US" dirty="0" smtClean="0"/>
          </a:p>
          <a:p>
            <a:pPr algn="just"/>
            <a:r>
              <a:rPr lang="vi-VN" dirty="0" smtClean="0"/>
              <a:t>Độ </a:t>
            </a:r>
            <a:r>
              <a:rPr lang="vi-VN" dirty="0"/>
              <a:t>III: IVH </a:t>
            </a:r>
            <a:r>
              <a:rPr lang="en-US" dirty="0" err="1" smtClean="0"/>
              <a:t>gây</a:t>
            </a:r>
            <a:r>
              <a:rPr lang="vi-VN" dirty="0" smtClean="0"/>
              <a:t> </a:t>
            </a:r>
            <a:r>
              <a:rPr lang="vi-VN" dirty="0"/>
              <a:t>não úng </a:t>
            </a:r>
            <a:r>
              <a:rPr lang="vi-VN" dirty="0" smtClean="0"/>
              <a:t>thủy</a:t>
            </a:r>
            <a:endParaRPr lang="en-US" dirty="0" smtClean="0"/>
          </a:p>
          <a:p>
            <a:pPr algn="just"/>
            <a:r>
              <a:rPr lang="vi-VN" dirty="0" smtClean="0"/>
              <a:t>Độ </a:t>
            </a:r>
            <a:r>
              <a:rPr lang="vi-VN" dirty="0"/>
              <a:t>IV: Nhồi máu xuất huyết nhu mô quanh não thất (PVHI</a:t>
            </a:r>
            <a:r>
              <a:rPr lang="vi-VN" dirty="0" smtClean="0"/>
              <a:t>).</a:t>
            </a: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3914800"/>
            <a:ext cx="3672682" cy="2056702"/>
          </a:xfrm>
          <a:prstGeom prst="rect">
            <a:avLst/>
          </a:prstGeom>
        </p:spPr>
      </p:pic>
      <p:sp>
        <p:nvSpPr>
          <p:cNvPr id="3" name="TextBox 2"/>
          <p:cNvSpPr txBox="1"/>
          <p:nvPr/>
        </p:nvSpPr>
        <p:spPr>
          <a:xfrm>
            <a:off x="5029200" y="4267200"/>
            <a:ext cx="3733800" cy="1477328"/>
          </a:xfrm>
          <a:prstGeom prst="rect">
            <a:avLst/>
          </a:prstGeom>
          <a:noFill/>
        </p:spPr>
        <p:txBody>
          <a:bodyPr wrap="square" rtlCol="0">
            <a:spAutoFit/>
          </a:bodyPr>
          <a:lstStyle/>
          <a:p>
            <a:pPr algn="just"/>
            <a:r>
              <a:rPr lang="en-US" dirty="0" smtClean="0"/>
              <a:t>Germinal matrix: </a:t>
            </a:r>
            <a:r>
              <a:rPr lang="en-US" dirty="0" err="1" smtClean="0"/>
              <a:t>vùng</a:t>
            </a:r>
            <a:r>
              <a:rPr lang="en-US" dirty="0" smtClean="0"/>
              <a:t> </a:t>
            </a:r>
            <a:r>
              <a:rPr lang="en-US" dirty="0" err="1" smtClean="0"/>
              <a:t>giàu</a:t>
            </a:r>
            <a:r>
              <a:rPr lang="en-US" dirty="0" smtClean="0"/>
              <a:t> </a:t>
            </a:r>
            <a:r>
              <a:rPr lang="en-US" dirty="0" err="1" smtClean="0"/>
              <a:t>tế</a:t>
            </a:r>
            <a:r>
              <a:rPr lang="en-US" dirty="0" smtClean="0"/>
              <a:t> </a:t>
            </a:r>
            <a:r>
              <a:rPr lang="en-US" dirty="0" err="1" smtClean="0"/>
              <a:t>bào</a:t>
            </a:r>
            <a:r>
              <a:rPr lang="en-US" dirty="0" smtClean="0"/>
              <a:t> </a:t>
            </a:r>
            <a:r>
              <a:rPr lang="en-US" dirty="0" err="1" smtClean="0"/>
              <a:t>và</a:t>
            </a:r>
            <a:r>
              <a:rPr lang="en-US" dirty="0" smtClean="0"/>
              <a:t> </a:t>
            </a:r>
            <a:r>
              <a:rPr lang="en-US" dirty="0" err="1" smtClean="0"/>
              <a:t>mạch</a:t>
            </a:r>
            <a:r>
              <a:rPr lang="en-US" dirty="0" smtClean="0"/>
              <a:t> </a:t>
            </a:r>
            <a:r>
              <a:rPr lang="en-US" dirty="0" err="1" smtClean="0"/>
              <a:t>máu</a:t>
            </a:r>
            <a:r>
              <a:rPr lang="en-US" dirty="0" smtClean="0"/>
              <a:t> </a:t>
            </a:r>
            <a:r>
              <a:rPr lang="en-US" dirty="0" err="1" smtClean="0"/>
              <a:t>của</a:t>
            </a:r>
            <a:r>
              <a:rPr lang="en-US" dirty="0" smtClean="0"/>
              <a:t> </a:t>
            </a:r>
            <a:r>
              <a:rPr lang="en-US" dirty="0" err="1" smtClean="0"/>
              <a:t>não</a:t>
            </a:r>
            <a:r>
              <a:rPr lang="en-US" dirty="0" smtClean="0"/>
              <a:t>, </a:t>
            </a:r>
            <a:r>
              <a:rPr lang="en-US" dirty="0" err="1" smtClean="0"/>
              <a:t>lót</a:t>
            </a:r>
            <a:r>
              <a:rPr lang="en-US" dirty="0" smtClean="0"/>
              <a:t> </a:t>
            </a:r>
            <a:r>
              <a:rPr lang="en-US" dirty="0" err="1" smtClean="0"/>
              <a:t>thành</a:t>
            </a:r>
            <a:r>
              <a:rPr lang="en-US" dirty="0" smtClean="0"/>
              <a:t> </a:t>
            </a:r>
            <a:r>
              <a:rPr lang="en-US" dirty="0" err="1" smtClean="0"/>
              <a:t>não</a:t>
            </a:r>
            <a:r>
              <a:rPr lang="en-US" dirty="0" smtClean="0"/>
              <a:t> </a:t>
            </a:r>
            <a:r>
              <a:rPr lang="en-US" dirty="0" err="1" smtClean="0"/>
              <a:t>thất</a:t>
            </a:r>
            <a:r>
              <a:rPr lang="en-US" dirty="0" smtClean="0"/>
              <a:t>, </a:t>
            </a:r>
            <a:r>
              <a:rPr lang="en-US" dirty="0" err="1" smtClean="0"/>
              <a:t>tạo</a:t>
            </a:r>
            <a:r>
              <a:rPr lang="en-US" dirty="0" smtClean="0"/>
              <a:t> </a:t>
            </a:r>
            <a:r>
              <a:rPr lang="en-US" dirty="0" err="1" smtClean="0"/>
              <a:t>ra</a:t>
            </a:r>
            <a:r>
              <a:rPr lang="en-US" dirty="0" smtClean="0"/>
              <a:t> </a:t>
            </a:r>
            <a:r>
              <a:rPr lang="en-US" dirty="0" err="1" smtClean="0"/>
              <a:t>cả</a:t>
            </a:r>
            <a:r>
              <a:rPr lang="en-US" dirty="0" smtClean="0"/>
              <a:t> </a:t>
            </a:r>
            <a:r>
              <a:rPr lang="en-US" dirty="0" err="1" smtClean="0"/>
              <a:t>tb</a:t>
            </a:r>
            <a:r>
              <a:rPr lang="en-US" dirty="0" smtClean="0"/>
              <a:t> </a:t>
            </a:r>
            <a:r>
              <a:rPr lang="en-US" dirty="0" err="1" smtClean="0"/>
              <a:t>thần</a:t>
            </a:r>
            <a:r>
              <a:rPr lang="en-US" dirty="0" smtClean="0"/>
              <a:t> </a:t>
            </a:r>
            <a:r>
              <a:rPr lang="en-US" dirty="0" err="1" smtClean="0"/>
              <a:t>kinh</a:t>
            </a:r>
            <a:r>
              <a:rPr lang="en-US" dirty="0" smtClean="0"/>
              <a:t> </a:t>
            </a:r>
            <a:r>
              <a:rPr lang="en-US" dirty="0" err="1" smtClean="0"/>
              <a:t>và</a:t>
            </a:r>
            <a:r>
              <a:rPr lang="en-US" dirty="0" smtClean="0"/>
              <a:t> </a:t>
            </a:r>
            <a:r>
              <a:rPr lang="en-US" dirty="0" err="1" smtClean="0"/>
              <a:t>tb</a:t>
            </a:r>
            <a:r>
              <a:rPr lang="en-US" dirty="0" smtClean="0"/>
              <a:t> </a:t>
            </a:r>
            <a:r>
              <a:rPr lang="en-US" dirty="0" err="1" smtClean="0"/>
              <a:t>thần</a:t>
            </a:r>
            <a:r>
              <a:rPr lang="en-US" dirty="0" smtClean="0"/>
              <a:t> </a:t>
            </a:r>
            <a:r>
              <a:rPr lang="en-US" dirty="0" err="1" smtClean="0"/>
              <a:t>kinh</a:t>
            </a:r>
            <a:r>
              <a:rPr lang="en-US" dirty="0" smtClean="0"/>
              <a:t> </a:t>
            </a:r>
            <a:r>
              <a:rPr lang="en-US" dirty="0" err="1" smtClean="0"/>
              <a:t>đệm</a:t>
            </a:r>
            <a:r>
              <a:rPr lang="en-US" dirty="0" smtClean="0"/>
              <a:t>, </a:t>
            </a:r>
            <a:r>
              <a:rPr lang="en-US" dirty="0" err="1" smtClean="0"/>
              <a:t>phát</a:t>
            </a:r>
            <a:r>
              <a:rPr lang="en-US" dirty="0" smtClean="0"/>
              <a:t> </a:t>
            </a:r>
            <a:r>
              <a:rPr lang="en-US" dirty="0" err="1" smtClean="0"/>
              <a:t>triển</a:t>
            </a:r>
            <a:r>
              <a:rPr lang="en-US" dirty="0" smtClean="0"/>
              <a:t> </a:t>
            </a:r>
            <a:r>
              <a:rPr lang="en-US" dirty="0" err="1" smtClean="0"/>
              <a:t>từ</a:t>
            </a:r>
            <a:r>
              <a:rPr lang="en-US" dirty="0" smtClean="0"/>
              <a:t> </a:t>
            </a:r>
            <a:r>
              <a:rPr lang="en-US" dirty="0" err="1" smtClean="0"/>
              <a:t>tuần</a:t>
            </a:r>
            <a:r>
              <a:rPr lang="en-US" dirty="0" smtClean="0"/>
              <a:t> </a:t>
            </a:r>
            <a:r>
              <a:rPr lang="en-US" dirty="0" err="1" smtClean="0"/>
              <a:t>thai</a:t>
            </a:r>
            <a:r>
              <a:rPr lang="en-US" dirty="0" smtClean="0"/>
              <a:t> 8-28, </a:t>
            </a:r>
            <a:r>
              <a:rPr lang="en-US" dirty="0" err="1" smtClean="0"/>
              <a:t>thoái</a:t>
            </a:r>
            <a:r>
              <a:rPr lang="en-US" dirty="0" smtClean="0"/>
              <a:t> </a:t>
            </a:r>
            <a:r>
              <a:rPr lang="en-US" dirty="0" err="1" smtClean="0"/>
              <a:t>triển</a:t>
            </a:r>
            <a:r>
              <a:rPr lang="en-US" dirty="0" smtClean="0"/>
              <a:t> </a:t>
            </a:r>
            <a:r>
              <a:rPr lang="en-US" dirty="0" err="1" smtClean="0"/>
              <a:t>cuối</a:t>
            </a:r>
            <a:r>
              <a:rPr lang="en-US" dirty="0" smtClean="0"/>
              <a:t> </a:t>
            </a:r>
            <a:r>
              <a:rPr lang="en-US" dirty="0" err="1" smtClean="0"/>
              <a:t>quý</a:t>
            </a:r>
            <a:r>
              <a:rPr lang="en-US" dirty="0" smtClean="0"/>
              <a:t> 3.</a:t>
            </a:r>
            <a:endParaRPr lang="en-US" dirty="0"/>
          </a:p>
        </p:txBody>
      </p:sp>
    </p:spTree>
    <p:extLst>
      <p:ext uri="{BB962C8B-B14F-4D97-AF65-F5344CB8AC3E}">
        <p14:creationId xmlns:p14="http://schemas.microsoft.com/office/powerpoint/2010/main" val="2307209169"/>
      </p:ext>
    </p:extLst>
  </p:cSld>
  <p:clrMapOvr>
    <a:masterClrMapping/>
  </p:clrMapOvr>
  <p:transition spd="med">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40438"/>
            <a:ext cx="9144000" cy="817562"/>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3"/>
          <a:srcRect l="-4398" r="-4398"/>
          <a:stretch>
            <a:fillRect/>
          </a:stretch>
        </p:blipFill>
        <p:spPr>
          <a:xfrm>
            <a:off x="131763" y="31750"/>
            <a:ext cx="1239837" cy="930184"/>
          </a:xfrm>
          <a:prstGeom prst="rect">
            <a:avLst/>
          </a:prstGeom>
          <a:noFill/>
          <a:ln w="9525">
            <a:noFill/>
          </a:ln>
        </p:spPr>
      </p:pic>
      <p:pic>
        <p:nvPicPr>
          <p:cNvPr id="4105" name="Picture 8" descr="C:\Users\A2120-06\Downloads\longb.png"/>
          <p:cNvPicPr>
            <a:picLocks noChangeAspect="1"/>
          </p:cNvPicPr>
          <p:nvPr/>
        </p:nvPicPr>
        <p:blipFill>
          <a:blip r:embed="rId4"/>
          <a:stretch>
            <a:fillRect/>
          </a:stretch>
        </p:blipFill>
        <p:spPr>
          <a:xfrm>
            <a:off x="7599364" y="90538"/>
            <a:ext cx="1544636" cy="1000069"/>
          </a:xfrm>
          <a:prstGeom prst="rect">
            <a:avLst/>
          </a:prstGeom>
          <a:noFill/>
          <a:ln w="9525">
            <a:noFill/>
          </a:ln>
        </p:spPr>
      </p:pic>
      <p:sp>
        <p:nvSpPr>
          <p:cNvPr id="9" name="Title 1"/>
          <p:cNvSpPr txBox="1"/>
          <p:nvPr/>
        </p:nvSpPr>
        <p:spPr bwMode="auto">
          <a:xfrm>
            <a:off x="2133600" y="344253"/>
            <a:ext cx="5120482" cy="767073"/>
          </a:xfrm>
          <a:prstGeom prst="rect">
            <a:avLst/>
          </a:prstGeom>
          <a:solidFill>
            <a:schemeClr val="accent6">
              <a:lumMod val="75000"/>
              <a:alpha val="50000"/>
            </a:schemeClr>
          </a:solidFill>
          <a:ln>
            <a:noFill/>
          </a:ln>
        </p:spPr>
        <p:txBody>
          <a:bodyPr anchor="ctr"/>
          <a:lstStyle/>
          <a:p>
            <a:pPr algn="ctr"/>
            <a:r>
              <a:rPr lang="en-US" sz="2800" b="1" dirty="0">
                <a:latin typeface="Times New Roman" panose="02020603050405020304" pitchFamily="18" charset="0"/>
                <a:cs typeface="Times New Roman" panose="02020603050405020304" pitchFamily="18" charset="0"/>
              </a:rPr>
              <a:t>CÁC TỔN THƯƠNG HIE TRÊN MRI</a:t>
            </a:r>
            <a:endParaRPr 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6400" y="1629521"/>
            <a:ext cx="5425110" cy="3150389"/>
          </a:xfrm>
          <a:prstGeom prst="rect">
            <a:avLst/>
          </a:prstGeom>
        </p:spPr>
      </p:pic>
      <p:sp>
        <p:nvSpPr>
          <p:cNvPr id="3" name="Rectangle 2"/>
          <p:cNvSpPr/>
          <p:nvPr/>
        </p:nvSpPr>
        <p:spPr>
          <a:xfrm>
            <a:off x="929560" y="4845349"/>
            <a:ext cx="7985839" cy="923330"/>
          </a:xfrm>
          <a:prstGeom prst="rect">
            <a:avLst/>
          </a:prstGeom>
        </p:spPr>
        <p:txBody>
          <a:bodyPr wrap="square">
            <a:spAutoFit/>
          </a:bodyPr>
          <a:lstStyle/>
          <a:p>
            <a:r>
              <a:rPr lang="en-US" dirty="0" err="1" smtClean="0">
                <a:solidFill>
                  <a:srgbClr val="3C4043"/>
                </a:solidFill>
              </a:rPr>
              <a:t>Trẻ</a:t>
            </a:r>
            <a:r>
              <a:rPr lang="en-US" dirty="0" smtClean="0">
                <a:solidFill>
                  <a:srgbClr val="3C4043"/>
                </a:solidFill>
              </a:rPr>
              <a:t> 76 </a:t>
            </a:r>
            <a:r>
              <a:rPr lang="en-US" dirty="0" err="1">
                <a:solidFill>
                  <a:srgbClr val="3C4043"/>
                </a:solidFill>
              </a:rPr>
              <a:t>ngày</a:t>
            </a:r>
            <a:r>
              <a:rPr lang="en-US" dirty="0">
                <a:solidFill>
                  <a:srgbClr val="3C4043"/>
                </a:solidFill>
              </a:rPr>
              <a:t> </a:t>
            </a:r>
            <a:r>
              <a:rPr lang="en-US" dirty="0" err="1">
                <a:solidFill>
                  <a:srgbClr val="3C4043"/>
                </a:solidFill>
              </a:rPr>
              <a:t>tuổi</a:t>
            </a:r>
            <a:r>
              <a:rPr lang="en-US" dirty="0">
                <a:solidFill>
                  <a:srgbClr val="3C4043"/>
                </a:solidFill>
              </a:rPr>
              <a:t> </a:t>
            </a:r>
            <a:r>
              <a:rPr lang="en-US" dirty="0" err="1">
                <a:solidFill>
                  <a:srgbClr val="3C4043"/>
                </a:solidFill>
              </a:rPr>
              <a:t>sinh</a:t>
            </a:r>
            <a:r>
              <a:rPr lang="en-US" dirty="0">
                <a:solidFill>
                  <a:srgbClr val="3C4043"/>
                </a:solidFill>
              </a:rPr>
              <a:t> non (30 </a:t>
            </a:r>
            <a:r>
              <a:rPr lang="en-US" dirty="0" err="1" smtClean="0">
                <a:solidFill>
                  <a:srgbClr val="3C4043"/>
                </a:solidFill>
              </a:rPr>
              <a:t>tuần</a:t>
            </a:r>
            <a:r>
              <a:rPr lang="en-US" dirty="0" smtClean="0">
                <a:solidFill>
                  <a:srgbClr val="3C4043"/>
                </a:solidFill>
              </a:rPr>
              <a:t> 4 </a:t>
            </a:r>
            <a:r>
              <a:rPr lang="en-US" dirty="0" err="1">
                <a:solidFill>
                  <a:srgbClr val="3C4043"/>
                </a:solidFill>
              </a:rPr>
              <a:t>ngày</a:t>
            </a:r>
            <a:r>
              <a:rPr lang="en-US" dirty="0">
                <a:solidFill>
                  <a:srgbClr val="3C4043"/>
                </a:solidFill>
              </a:rPr>
              <a:t>) </a:t>
            </a:r>
            <a:r>
              <a:rPr lang="en-US" dirty="0" err="1" smtClean="0">
                <a:solidFill>
                  <a:srgbClr val="3C4043"/>
                </a:solidFill>
              </a:rPr>
              <a:t>xuất</a:t>
            </a:r>
            <a:r>
              <a:rPr lang="en-US" dirty="0" smtClean="0">
                <a:solidFill>
                  <a:srgbClr val="3C4043"/>
                </a:solidFill>
              </a:rPr>
              <a:t> </a:t>
            </a:r>
            <a:r>
              <a:rPr lang="en-US" dirty="0" err="1" smtClean="0">
                <a:solidFill>
                  <a:srgbClr val="3C4043"/>
                </a:solidFill>
              </a:rPr>
              <a:t>huyết</a:t>
            </a:r>
            <a:r>
              <a:rPr lang="en-US" dirty="0" smtClean="0">
                <a:solidFill>
                  <a:srgbClr val="3C4043"/>
                </a:solidFill>
              </a:rPr>
              <a:t> </a:t>
            </a:r>
            <a:r>
              <a:rPr lang="en-US" dirty="0" err="1" smtClean="0">
                <a:solidFill>
                  <a:srgbClr val="3C4043"/>
                </a:solidFill>
              </a:rPr>
              <a:t>độ</a:t>
            </a:r>
            <a:r>
              <a:rPr lang="en-US" dirty="0" smtClean="0">
                <a:solidFill>
                  <a:srgbClr val="3C4043"/>
                </a:solidFill>
              </a:rPr>
              <a:t> I</a:t>
            </a:r>
          </a:p>
          <a:p>
            <a:pPr marL="342900" indent="-342900">
              <a:buAutoNum type="alphaUcParenBoth"/>
            </a:pPr>
            <a:r>
              <a:rPr lang="en-US" dirty="0" smtClean="0">
                <a:solidFill>
                  <a:srgbClr val="3C4043"/>
                </a:solidFill>
              </a:rPr>
              <a:t>Axial T2W: </a:t>
            </a:r>
            <a:r>
              <a:rPr lang="en-US" dirty="0" err="1" smtClean="0">
                <a:solidFill>
                  <a:srgbClr val="3C4043"/>
                </a:solidFill>
              </a:rPr>
              <a:t>xuất</a:t>
            </a:r>
            <a:r>
              <a:rPr lang="en-US" dirty="0" smtClean="0">
                <a:solidFill>
                  <a:srgbClr val="3C4043"/>
                </a:solidFill>
              </a:rPr>
              <a:t> </a:t>
            </a:r>
            <a:r>
              <a:rPr lang="en-US" dirty="0" err="1">
                <a:solidFill>
                  <a:srgbClr val="3C4043"/>
                </a:solidFill>
              </a:rPr>
              <a:t>huyết</a:t>
            </a:r>
            <a:r>
              <a:rPr lang="en-US" dirty="0">
                <a:solidFill>
                  <a:srgbClr val="3C4043"/>
                </a:solidFill>
              </a:rPr>
              <a:t> </a:t>
            </a:r>
            <a:r>
              <a:rPr lang="en-US" dirty="0" err="1" smtClean="0">
                <a:solidFill>
                  <a:srgbClr val="3C4043"/>
                </a:solidFill>
              </a:rPr>
              <a:t>vùng</a:t>
            </a:r>
            <a:r>
              <a:rPr lang="en-US" dirty="0" smtClean="0">
                <a:solidFill>
                  <a:srgbClr val="3C4043"/>
                </a:solidFill>
              </a:rPr>
              <a:t> </a:t>
            </a:r>
            <a:r>
              <a:rPr lang="en-US" dirty="0" err="1" smtClean="0">
                <a:solidFill>
                  <a:srgbClr val="3C4043"/>
                </a:solidFill>
              </a:rPr>
              <a:t>mầm</a:t>
            </a:r>
            <a:r>
              <a:rPr lang="en-US" dirty="0" smtClean="0">
                <a:solidFill>
                  <a:srgbClr val="3C4043"/>
                </a:solidFill>
              </a:rPr>
              <a:t> </a:t>
            </a:r>
            <a:r>
              <a:rPr lang="en-US" dirty="0" err="1" smtClean="0">
                <a:solidFill>
                  <a:srgbClr val="3C4043"/>
                </a:solidFill>
              </a:rPr>
              <a:t>cạnh</a:t>
            </a:r>
            <a:r>
              <a:rPr lang="en-US" dirty="0" smtClean="0">
                <a:solidFill>
                  <a:srgbClr val="3C4043"/>
                </a:solidFill>
              </a:rPr>
              <a:t> </a:t>
            </a:r>
            <a:r>
              <a:rPr lang="en-US" dirty="0" err="1" smtClean="0">
                <a:solidFill>
                  <a:srgbClr val="3C4043"/>
                </a:solidFill>
              </a:rPr>
              <a:t>não</a:t>
            </a:r>
            <a:r>
              <a:rPr lang="en-US" dirty="0" smtClean="0">
                <a:solidFill>
                  <a:srgbClr val="3C4043"/>
                </a:solidFill>
              </a:rPr>
              <a:t> </a:t>
            </a:r>
            <a:r>
              <a:rPr lang="en-US" dirty="0" err="1" smtClean="0">
                <a:solidFill>
                  <a:srgbClr val="3C4043"/>
                </a:solidFill>
              </a:rPr>
              <a:t>thất</a:t>
            </a:r>
            <a:r>
              <a:rPr lang="en-US" dirty="0" smtClean="0">
                <a:solidFill>
                  <a:srgbClr val="3C4043"/>
                </a:solidFill>
              </a:rPr>
              <a:t> </a:t>
            </a:r>
            <a:r>
              <a:rPr lang="en-US" dirty="0" err="1" smtClean="0">
                <a:solidFill>
                  <a:srgbClr val="3C4043"/>
                </a:solidFill>
              </a:rPr>
              <a:t>bên</a:t>
            </a:r>
            <a:r>
              <a:rPr lang="en-US" dirty="0" smtClean="0">
                <a:solidFill>
                  <a:srgbClr val="3C4043"/>
                </a:solidFill>
              </a:rPr>
              <a:t> </a:t>
            </a:r>
            <a:r>
              <a:rPr lang="en-US" dirty="0" err="1" smtClean="0">
                <a:solidFill>
                  <a:srgbClr val="3C4043"/>
                </a:solidFill>
              </a:rPr>
              <a:t>bên</a:t>
            </a:r>
            <a:r>
              <a:rPr lang="en-US" dirty="0" smtClean="0">
                <a:solidFill>
                  <a:srgbClr val="3C4043"/>
                </a:solidFill>
              </a:rPr>
              <a:t> </a:t>
            </a:r>
            <a:r>
              <a:rPr lang="en-US" dirty="0" err="1" smtClean="0">
                <a:solidFill>
                  <a:srgbClr val="3C4043"/>
                </a:solidFill>
              </a:rPr>
              <a:t>phải</a:t>
            </a:r>
            <a:r>
              <a:rPr lang="en-US" dirty="0" smtClean="0">
                <a:solidFill>
                  <a:srgbClr val="3C4043"/>
                </a:solidFill>
              </a:rPr>
              <a:t> (</a:t>
            </a:r>
            <a:r>
              <a:rPr lang="en-US" dirty="0" err="1" smtClean="0">
                <a:solidFill>
                  <a:srgbClr val="3C4043"/>
                </a:solidFill>
              </a:rPr>
              <a:t>mũi</a:t>
            </a:r>
            <a:r>
              <a:rPr lang="en-US" dirty="0" smtClean="0">
                <a:solidFill>
                  <a:srgbClr val="3C4043"/>
                </a:solidFill>
              </a:rPr>
              <a:t> </a:t>
            </a:r>
            <a:r>
              <a:rPr lang="en-US" dirty="0" err="1">
                <a:solidFill>
                  <a:srgbClr val="3C4043"/>
                </a:solidFill>
              </a:rPr>
              <a:t>tên</a:t>
            </a:r>
            <a:r>
              <a:rPr lang="en-US" dirty="0">
                <a:solidFill>
                  <a:srgbClr val="3C4043"/>
                </a:solidFill>
              </a:rPr>
              <a:t> </a:t>
            </a:r>
            <a:r>
              <a:rPr lang="en-US" dirty="0" err="1">
                <a:solidFill>
                  <a:srgbClr val="3C4043"/>
                </a:solidFill>
              </a:rPr>
              <a:t>đen</a:t>
            </a:r>
            <a:r>
              <a:rPr lang="en-US" dirty="0">
                <a:solidFill>
                  <a:srgbClr val="3C4043"/>
                </a:solidFill>
              </a:rPr>
              <a:t>). </a:t>
            </a:r>
            <a:endParaRPr lang="en-US" dirty="0" smtClean="0">
              <a:solidFill>
                <a:srgbClr val="3C4043"/>
              </a:solidFill>
            </a:endParaRPr>
          </a:p>
          <a:p>
            <a:pPr marL="342900" indent="-342900">
              <a:buAutoNum type="alphaUcParenBoth"/>
            </a:pPr>
            <a:r>
              <a:rPr lang="en-US" dirty="0" smtClean="0">
                <a:solidFill>
                  <a:srgbClr val="3C4043"/>
                </a:solidFill>
              </a:rPr>
              <a:t>FLAIR axial: </a:t>
            </a:r>
            <a:r>
              <a:rPr lang="en-US" dirty="0" err="1" smtClean="0">
                <a:solidFill>
                  <a:srgbClr val="3C4043"/>
                </a:solidFill>
              </a:rPr>
              <a:t>nang</a:t>
            </a:r>
            <a:r>
              <a:rPr lang="en-US" dirty="0" smtClean="0">
                <a:solidFill>
                  <a:srgbClr val="3C4043"/>
                </a:solidFill>
              </a:rPr>
              <a:t> </a:t>
            </a:r>
            <a:r>
              <a:rPr lang="en-US" dirty="0" err="1">
                <a:solidFill>
                  <a:srgbClr val="3C4043"/>
                </a:solidFill>
              </a:rPr>
              <a:t>chất</a:t>
            </a:r>
            <a:r>
              <a:rPr lang="en-US" dirty="0">
                <a:solidFill>
                  <a:srgbClr val="3C4043"/>
                </a:solidFill>
              </a:rPr>
              <a:t> </a:t>
            </a:r>
            <a:r>
              <a:rPr lang="en-US" dirty="0" err="1">
                <a:solidFill>
                  <a:srgbClr val="3C4043"/>
                </a:solidFill>
              </a:rPr>
              <a:t>trắng</a:t>
            </a:r>
            <a:r>
              <a:rPr lang="en-US" dirty="0">
                <a:solidFill>
                  <a:srgbClr val="3C4043"/>
                </a:solidFill>
              </a:rPr>
              <a:t> </a:t>
            </a:r>
            <a:r>
              <a:rPr lang="en-US" dirty="0" err="1" smtClean="0">
                <a:solidFill>
                  <a:srgbClr val="3C4043"/>
                </a:solidFill>
              </a:rPr>
              <a:t>cạnh</a:t>
            </a:r>
            <a:r>
              <a:rPr lang="en-US" dirty="0" smtClean="0">
                <a:solidFill>
                  <a:srgbClr val="3C4043"/>
                </a:solidFill>
              </a:rPr>
              <a:t> </a:t>
            </a:r>
            <a:r>
              <a:rPr lang="en-US" dirty="0" err="1">
                <a:solidFill>
                  <a:srgbClr val="3C4043"/>
                </a:solidFill>
              </a:rPr>
              <a:t>não</a:t>
            </a:r>
            <a:r>
              <a:rPr lang="en-US" dirty="0">
                <a:solidFill>
                  <a:srgbClr val="3C4043"/>
                </a:solidFill>
              </a:rPr>
              <a:t> </a:t>
            </a:r>
            <a:r>
              <a:rPr lang="en-US" dirty="0" err="1" smtClean="0">
                <a:solidFill>
                  <a:srgbClr val="3C4043"/>
                </a:solidFill>
              </a:rPr>
              <a:t>thất</a:t>
            </a:r>
            <a:r>
              <a:rPr lang="en-US" dirty="0" smtClean="0">
                <a:solidFill>
                  <a:srgbClr val="3C4043"/>
                </a:solidFill>
              </a:rPr>
              <a:t> </a:t>
            </a:r>
            <a:r>
              <a:rPr lang="en-US" dirty="0" err="1" smtClean="0">
                <a:solidFill>
                  <a:srgbClr val="3C4043"/>
                </a:solidFill>
              </a:rPr>
              <a:t>bên</a:t>
            </a:r>
            <a:r>
              <a:rPr lang="en-US" dirty="0" smtClean="0">
                <a:solidFill>
                  <a:srgbClr val="3C4043"/>
                </a:solidFill>
              </a:rPr>
              <a:t> </a:t>
            </a:r>
            <a:r>
              <a:rPr lang="en-US" dirty="0" err="1" smtClean="0">
                <a:solidFill>
                  <a:srgbClr val="3C4043"/>
                </a:solidFill>
              </a:rPr>
              <a:t>bên</a:t>
            </a:r>
            <a:r>
              <a:rPr lang="en-US" dirty="0" smtClean="0">
                <a:solidFill>
                  <a:srgbClr val="3C4043"/>
                </a:solidFill>
              </a:rPr>
              <a:t> </a:t>
            </a:r>
            <a:r>
              <a:rPr lang="en-US" dirty="0" err="1">
                <a:solidFill>
                  <a:srgbClr val="3C4043"/>
                </a:solidFill>
              </a:rPr>
              <a:t>trái</a:t>
            </a:r>
            <a:r>
              <a:rPr lang="en-US" dirty="0">
                <a:solidFill>
                  <a:srgbClr val="3C4043"/>
                </a:solidFill>
              </a:rPr>
              <a:t> (</a:t>
            </a:r>
            <a:r>
              <a:rPr lang="en-US" dirty="0" err="1">
                <a:solidFill>
                  <a:srgbClr val="3C4043"/>
                </a:solidFill>
              </a:rPr>
              <a:t>mũi</a:t>
            </a:r>
            <a:r>
              <a:rPr lang="en-US" dirty="0">
                <a:solidFill>
                  <a:srgbClr val="3C4043"/>
                </a:solidFill>
              </a:rPr>
              <a:t> </a:t>
            </a:r>
            <a:r>
              <a:rPr lang="en-US" dirty="0" err="1">
                <a:solidFill>
                  <a:srgbClr val="3C4043"/>
                </a:solidFill>
              </a:rPr>
              <a:t>tên</a:t>
            </a:r>
            <a:r>
              <a:rPr lang="en-US" dirty="0">
                <a:solidFill>
                  <a:srgbClr val="3C4043"/>
                </a:solidFill>
              </a:rPr>
              <a:t> </a:t>
            </a:r>
            <a:r>
              <a:rPr lang="en-US" dirty="0" err="1">
                <a:solidFill>
                  <a:srgbClr val="3C4043"/>
                </a:solidFill>
              </a:rPr>
              <a:t>trắng</a:t>
            </a:r>
            <a:r>
              <a:rPr lang="en-US" dirty="0">
                <a:solidFill>
                  <a:srgbClr val="3C4043"/>
                </a:solidFill>
              </a:rPr>
              <a:t>)</a:t>
            </a:r>
            <a:endParaRPr lang="en-US" dirty="0">
              <a:solidFill>
                <a:srgbClr val="3C4043"/>
              </a:solidFill>
              <a:effectLst/>
            </a:endParaRPr>
          </a:p>
        </p:txBody>
      </p:sp>
    </p:spTree>
    <p:extLst>
      <p:ext uri="{BB962C8B-B14F-4D97-AF65-F5344CB8AC3E}">
        <p14:creationId xmlns:p14="http://schemas.microsoft.com/office/powerpoint/2010/main" val="2977353609"/>
      </p:ext>
    </p:extLst>
  </p:cSld>
  <p:clrMapOvr>
    <a:masterClrMapping/>
  </p:clrMapOvr>
  <p:transition spd="med">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40438"/>
            <a:ext cx="9144000" cy="817562"/>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3"/>
          <a:srcRect l="-4398" r="-4398"/>
          <a:stretch>
            <a:fillRect/>
          </a:stretch>
        </p:blipFill>
        <p:spPr>
          <a:xfrm>
            <a:off x="131763" y="31750"/>
            <a:ext cx="1239837" cy="930184"/>
          </a:xfrm>
          <a:prstGeom prst="rect">
            <a:avLst/>
          </a:prstGeom>
          <a:noFill/>
          <a:ln w="9525">
            <a:noFill/>
          </a:ln>
        </p:spPr>
      </p:pic>
      <p:pic>
        <p:nvPicPr>
          <p:cNvPr id="4105" name="Picture 8" descr="C:\Users\A2120-06\Downloads\longb.png"/>
          <p:cNvPicPr>
            <a:picLocks noChangeAspect="1"/>
          </p:cNvPicPr>
          <p:nvPr/>
        </p:nvPicPr>
        <p:blipFill>
          <a:blip r:embed="rId4"/>
          <a:stretch>
            <a:fillRect/>
          </a:stretch>
        </p:blipFill>
        <p:spPr>
          <a:xfrm>
            <a:off x="7599364" y="90538"/>
            <a:ext cx="1544636" cy="1000069"/>
          </a:xfrm>
          <a:prstGeom prst="rect">
            <a:avLst/>
          </a:prstGeom>
          <a:noFill/>
          <a:ln w="9525">
            <a:noFill/>
          </a:ln>
        </p:spPr>
      </p:pic>
      <p:sp>
        <p:nvSpPr>
          <p:cNvPr id="9" name="Title 1"/>
          <p:cNvSpPr txBox="1"/>
          <p:nvPr/>
        </p:nvSpPr>
        <p:spPr bwMode="auto">
          <a:xfrm>
            <a:off x="2133600" y="344253"/>
            <a:ext cx="5120482" cy="767073"/>
          </a:xfrm>
          <a:prstGeom prst="rect">
            <a:avLst/>
          </a:prstGeom>
          <a:solidFill>
            <a:schemeClr val="accent6">
              <a:lumMod val="75000"/>
              <a:alpha val="50000"/>
            </a:schemeClr>
          </a:solidFill>
          <a:ln>
            <a:noFill/>
          </a:ln>
        </p:spPr>
        <p:txBody>
          <a:bodyPr anchor="ctr"/>
          <a:lstStyle/>
          <a:p>
            <a:pPr algn="ctr"/>
            <a:r>
              <a:rPr lang="en-US" sz="2800" b="1" dirty="0" smtClean="0">
                <a:latin typeface="Times New Roman" panose="02020603050405020304" pitchFamily="18" charset="0"/>
                <a:cs typeface="Times New Roman" panose="02020603050405020304" pitchFamily="18" charset="0"/>
              </a:rPr>
              <a:t>CÁC TỔN THƯƠNG HIE TRÊN MRI</a:t>
            </a:r>
            <a:endParaRPr 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199" y="1447800"/>
            <a:ext cx="4662205" cy="3200400"/>
          </a:xfrm>
          <a:prstGeom prst="rect">
            <a:avLst/>
          </a:prstGeom>
        </p:spPr>
      </p:pic>
      <p:sp>
        <p:nvSpPr>
          <p:cNvPr id="3" name="Rectangle 2"/>
          <p:cNvSpPr/>
          <p:nvPr/>
        </p:nvSpPr>
        <p:spPr>
          <a:xfrm>
            <a:off x="1354756" y="4765828"/>
            <a:ext cx="7145956" cy="923330"/>
          </a:xfrm>
          <a:prstGeom prst="rect">
            <a:avLst/>
          </a:prstGeom>
        </p:spPr>
        <p:txBody>
          <a:bodyPr wrap="square">
            <a:spAutoFit/>
          </a:bodyPr>
          <a:lstStyle/>
          <a:p>
            <a:r>
              <a:rPr lang="en-US" dirty="0" err="1" smtClean="0"/>
              <a:t>Trẻ</a:t>
            </a:r>
            <a:r>
              <a:rPr lang="en-US" dirty="0" smtClean="0"/>
              <a:t> 58 </a:t>
            </a:r>
            <a:r>
              <a:rPr lang="en-US" dirty="0" err="1"/>
              <a:t>ngày</a:t>
            </a:r>
            <a:r>
              <a:rPr lang="en-US" dirty="0"/>
              <a:t> </a:t>
            </a:r>
            <a:r>
              <a:rPr lang="en-US" dirty="0" err="1"/>
              <a:t>tuổi</a:t>
            </a:r>
            <a:r>
              <a:rPr lang="en-US" dirty="0"/>
              <a:t> </a:t>
            </a:r>
            <a:r>
              <a:rPr lang="en-US" dirty="0" err="1"/>
              <a:t>sinh</a:t>
            </a:r>
            <a:r>
              <a:rPr lang="en-US" dirty="0"/>
              <a:t> non </a:t>
            </a:r>
            <a:r>
              <a:rPr lang="en-US" dirty="0" err="1"/>
              <a:t>bị</a:t>
            </a:r>
            <a:r>
              <a:rPr lang="en-US" dirty="0"/>
              <a:t> co </a:t>
            </a:r>
            <a:r>
              <a:rPr lang="en-US" dirty="0" err="1"/>
              <a:t>giật</a:t>
            </a:r>
            <a:r>
              <a:rPr lang="en-US" dirty="0"/>
              <a:t> </a:t>
            </a:r>
            <a:r>
              <a:rPr lang="en-US" dirty="0" err="1"/>
              <a:t>sơ</a:t>
            </a:r>
            <a:r>
              <a:rPr lang="en-US" dirty="0"/>
              <a:t> </a:t>
            </a:r>
            <a:r>
              <a:rPr lang="en-US" dirty="0" err="1"/>
              <a:t>sinh</a:t>
            </a:r>
            <a:r>
              <a:rPr lang="en-US" dirty="0"/>
              <a:t> </a:t>
            </a:r>
            <a:endParaRPr lang="en-US" dirty="0" smtClean="0"/>
          </a:p>
          <a:p>
            <a:r>
              <a:rPr lang="en-US" dirty="0" smtClean="0"/>
              <a:t>T2WI </a:t>
            </a:r>
            <a:r>
              <a:rPr lang="en-US" dirty="0"/>
              <a:t>(A) </a:t>
            </a:r>
            <a:r>
              <a:rPr lang="en-US" dirty="0" err="1"/>
              <a:t>và</a:t>
            </a:r>
            <a:r>
              <a:rPr lang="en-US" dirty="0"/>
              <a:t> GRE (B) </a:t>
            </a:r>
            <a:r>
              <a:rPr lang="en-US" dirty="0" err="1" smtClean="0"/>
              <a:t>cho</a:t>
            </a:r>
            <a:r>
              <a:rPr lang="en-US" dirty="0" smtClean="0"/>
              <a:t> </a:t>
            </a:r>
            <a:r>
              <a:rPr lang="en-US" dirty="0" err="1"/>
              <a:t>thấy</a:t>
            </a:r>
            <a:r>
              <a:rPr lang="en-US" dirty="0"/>
              <a:t> </a:t>
            </a:r>
            <a:r>
              <a:rPr lang="en-US" dirty="0" err="1"/>
              <a:t>xuất</a:t>
            </a:r>
            <a:r>
              <a:rPr lang="en-US" dirty="0"/>
              <a:t> </a:t>
            </a:r>
            <a:r>
              <a:rPr lang="en-US" dirty="0" err="1"/>
              <a:t>huyết</a:t>
            </a:r>
            <a:r>
              <a:rPr lang="en-US" dirty="0"/>
              <a:t> </a:t>
            </a:r>
            <a:r>
              <a:rPr lang="en-US" dirty="0" err="1" smtClean="0"/>
              <a:t>vùng</a:t>
            </a:r>
            <a:r>
              <a:rPr lang="en-US" dirty="0" smtClean="0"/>
              <a:t> </a:t>
            </a:r>
            <a:r>
              <a:rPr lang="en-US" dirty="0" err="1"/>
              <a:t>nền</a:t>
            </a:r>
            <a:r>
              <a:rPr lang="en-US" dirty="0"/>
              <a:t> </a:t>
            </a:r>
            <a:r>
              <a:rPr lang="en-US" dirty="0" err="1"/>
              <a:t>mầm</a:t>
            </a:r>
            <a:r>
              <a:rPr lang="en-US" dirty="0"/>
              <a:t> </a:t>
            </a:r>
            <a:r>
              <a:rPr lang="en-US" dirty="0" err="1"/>
              <a:t>lan</a:t>
            </a:r>
            <a:r>
              <a:rPr lang="en-US" dirty="0"/>
              <a:t> </a:t>
            </a:r>
            <a:r>
              <a:rPr lang="en-US" dirty="0" err="1"/>
              <a:t>rộng</a:t>
            </a:r>
            <a:r>
              <a:rPr lang="en-US" dirty="0"/>
              <a:t> </a:t>
            </a:r>
            <a:r>
              <a:rPr lang="en-US" dirty="0" err="1"/>
              <a:t>vào</a:t>
            </a:r>
            <a:r>
              <a:rPr lang="en-US" dirty="0"/>
              <a:t> </a:t>
            </a:r>
            <a:r>
              <a:rPr lang="en-US" dirty="0" err="1"/>
              <a:t>não</a:t>
            </a:r>
            <a:r>
              <a:rPr lang="en-US" dirty="0"/>
              <a:t> </a:t>
            </a:r>
            <a:r>
              <a:rPr lang="en-US" dirty="0" err="1"/>
              <a:t>thất</a:t>
            </a:r>
            <a:r>
              <a:rPr lang="en-US" dirty="0"/>
              <a:t> (</a:t>
            </a:r>
            <a:r>
              <a:rPr lang="en-US" dirty="0" err="1"/>
              <a:t>mũi</a:t>
            </a:r>
            <a:r>
              <a:rPr lang="en-US" dirty="0"/>
              <a:t> </a:t>
            </a:r>
            <a:r>
              <a:rPr lang="en-US" dirty="0" err="1"/>
              <a:t>tên</a:t>
            </a:r>
            <a:r>
              <a:rPr lang="en-US" dirty="0"/>
              <a:t> </a:t>
            </a:r>
            <a:r>
              <a:rPr lang="en-US" dirty="0" err="1"/>
              <a:t>đen</a:t>
            </a:r>
            <a:r>
              <a:rPr lang="en-US" dirty="0"/>
              <a:t>), </a:t>
            </a:r>
            <a:r>
              <a:rPr lang="en-US" dirty="0" err="1"/>
              <a:t>não</a:t>
            </a:r>
            <a:r>
              <a:rPr lang="en-US" dirty="0"/>
              <a:t> </a:t>
            </a:r>
            <a:r>
              <a:rPr lang="en-US" dirty="0" err="1"/>
              <a:t>úng</a:t>
            </a:r>
            <a:r>
              <a:rPr lang="en-US" dirty="0"/>
              <a:t> </a:t>
            </a:r>
            <a:r>
              <a:rPr lang="en-US" dirty="0" err="1"/>
              <a:t>thủy</a:t>
            </a:r>
            <a:r>
              <a:rPr lang="en-US" dirty="0"/>
              <a:t> (H) </a:t>
            </a:r>
            <a:r>
              <a:rPr lang="en-US" dirty="0" err="1"/>
              <a:t>và</a:t>
            </a:r>
            <a:r>
              <a:rPr lang="en-US" dirty="0"/>
              <a:t> </a:t>
            </a:r>
            <a:r>
              <a:rPr lang="en-US" dirty="0" err="1"/>
              <a:t>nhuyễn</a:t>
            </a:r>
            <a:r>
              <a:rPr lang="en-US" dirty="0"/>
              <a:t> </a:t>
            </a:r>
            <a:r>
              <a:rPr lang="en-US" dirty="0" err="1"/>
              <a:t>não</a:t>
            </a:r>
            <a:r>
              <a:rPr lang="en-US" dirty="0"/>
              <a:t> </a:t>
            </a:r>
            <a:r>
              <a:rPr lang="en-US" dirty="0" err="1"/>
              <a:t>dạng</a:t>
            </a:r>
            <a:r>
              <a:rPr lang="en-US" dirty="0"/>
              <a:t> </a:t>
            </a:r>
            <a:r>
              <a:rPr lang="en-US" dirty="0" err="1"/>
              <a:t>nang</a:t>
            </a:r>
            <a:r>
              <a:rPr lang="en-US" dirty="0"/>
              <a:t> (c)</a:t>
            </a:r>
          </a:p>
        </p:txBody>
      </p:sp>
    </p:spTree>
    <p:extLst>
      <p:ext uri="{BB962C8B-B14F-4D97-AF65-F5344CB8AC3E}">
        <p14:creationId xmlns:p14="http://schemas.microsoft.com/office/powerpoint/2010/main" val="3670894024"/>
      </p:ext>
    </p:extLst>
  </p:cSld>
  <p:clrMapOvr>
    <a:masterClrMapping/>
  </p:clrMapOvr>
  <p:transition spd="med">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40438"/>
            <a:ext cx="9144000" cy="817562"/>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3"/>
          <a:srcRect l="-4398" r="-4398"/>
          <a:stretch>
            <a:fillRect/>
          </a:stretch>
        </p:blipFill>
        <p:spPr>
          <a:xfrm>
            <a:off x="131763" y="31750"/>
            <a:ext cx="1239837" cy="930184"/>
          </a:xfrm>
          <a:prstGeom prst="rect">
            <a:avLst/>
          </a:prstGeom>
          <a:noFill/>
          <a:ln w="9525">
            <a:noFill/>
          </a:ln>
        </p:spPr>
      </p:pic>
      <p:pic>
        <p:nvPicPr>
          <p:cNvPr id="4105" name="Picture 8" descr="C:\Users\A2120-06\Downloads\longb.png"/>
          <p:cNvPicPr>
            <a:picLocks noChangeAspect="1"/>
          </p:cNvPicPr>
          <p:nvPr/>
        </p:nvPicPr>
        <p:blipFill>
          <a:blip r:embed="rId4"/>
          <a:stretch>
            <a:fillRect/>
          </a:stretch>
        </p:blipFill>
        <p:spPr>
          <a:xfrm>
            <a:off x="7599364" y="90538"/>
            <a:ext cx="1544636" cy="1000069"/>
          </a:xfrm>
          <a:prstGeom prst="rect">
            <a:avLst/>
          </a:prstGeom>
          <a:noFill/>
          <a:ln w="9525">
            <a:noFill/>
          </a:ln>
        </p:spPr>
      </p:pic>
      <p:sp>
        <p:nvSpPr>
          <p:cNvPr id="9" name="Title 1"/>
          <p:cNvSpPr txBox="1"/>
          <p:nvPr/>
        </p:nvSpPr>
        <p:spPr bwMode="auto">
          <a:xfrm>
            <a:off x="2133600" y="344253"/>
            <a:ext cx="5120482" cy="767073"/>
          </a:xfrm>
          <a:prstGeom prst="rect">
            <a:avLst/>
          </a:prstGeom>
          <a:solidFill>
            <a:schemeClr val="accent6">
              <a:lumMod val="75000"/>
              <a:alpha val="50000"/>
            </a:schemeClr>
          </a:solidFill>
          <a:ln>
            <a:noFill/>
          </a:ln>
        </p:spPr>
        <p:txBody>
          <a:bodyPr anchor="ctr"/>
          <a:lstStyle/>
          <a:p>
            <a:pPr algn="ctr"/>
            <a:r>
              <a:rPr lang="en-US" sz="2800" b="1" dirty="0" smtClean="0">
                <a:latin typeface="Times New Roman" panose="02020603050405020304" pitchFamily="18" charset="0"/>
                <a:cs typeface="Times New Roman" panose="02020603050405020304" pitchFamily="18" charset="0"/>
              </a:rPr>
              <a:t>CÁC TỔN THƯƠNG HIE TRÊN MRI</a:t>
            </a:r>
            <a:endParaRPr lang="en-US" sz="2800" b="1" dirty="0">
              <a:latin typeface="Times New Roman" panose="02020603050405020304" pitchFamily="18" charset="0"/>
              <a:cs typeface="Times New Roman" panose="02020603050405020304" pitchFamily="18" charset="0"/>
            </a:endParaRPr>
          </a:p>
        </p:txBody>
      </p:sp>
      <p:sp>
        <p:nvSpPr>
          <p:cNvPr id="7" name="Rectangle 6"/>
          <p:cNvSpPr/>
          <p:nvPr/>
        </p:nvSpPr>
        <p:spPr>
          <a:xfrm>
            <a:off x="154222" y="1181955"/>
            <a:ext cx="5715000" cy="400110"/>
          </a:xfrm>
          <a:prstGeom prst="rect">
            <a:avLst/>
          </a:prstGeom>
        </p:spPr>
        <p:txBody>
          <a:bodyPr wrap="square">
            <a:spAutoFit/>
          </a:bodyPr>
          <a:lstStyle/>
          <a:p>
            <a:r>
              <a:rPr lang="en-US" sz="2000" dirty="0" smtClean="0">
                <a:solidFill>
                  <a:srgbClr val="FF0000"/>
                </a:solidFill>
              </a:rPr>
              <a:t>2. </a:t>
            </a:r>
            <a:r>
              <a:rPr lang="en-US" sz="2000" dirty="0" err="1" smtClean="0">
                <a:solidFill>
                  <a:srgbClr val="FF0000"/>
                </a:solidFill>
              </a:rPr>
              <a:t>Giảm</a:t>
            </a:r>
            <a:r>
              <a:rPr lang="en-US" sz="2000" dirty="0" smtClean="0">
                <a:solidFill>
                  <a:srgbClr val="FF0000"/>
                </a:solidFill>
              </a:rPr>
              <a:t> </a:t>
            </a:r>
            <a:r>
              <a:rPr lang="vi-VN" sz="2000" dirty="0" smtClean="0">
                <a:solidFill>
                  <a:srgbClr val="FF0000"/>
                </a:solidFill>
              </a:rPr>
              <a:t>tưới </a:t>
            </a:r>
            <a:r>
              <a:rPr lang="vi-VN" sz="2000" dirty="0">
                <a:solidFill>
                  <a:srgbClr val="FF0000"/>
                </a:solidFill>
              </a:rPr>
              <a:t>máu ở mức độ </a:t>
            </a:r>
            <a:r>
              <a:rPr lang="en-US" sz="2000" dirty="0" err="1" smtClean="0">
                <a:solidFill>
                  <a:srgbClr val="FF0000"/>
                </a:solidFill>
              </a:rPr>
              <a:t>nặng</a:t>
            </a:r>
            <a:r>
              <a:rPr lang="en-US" sz="2000" dirty="0" smtClean="0">
                <a:solidFill>
                  <a:srgbClr val="FF0000"/>
                </a:solidFill>
              </a:rPr>
              <a:t> (</a:t>
            </a:r>
            <a:r>
              <a:rPr lang="en-US" sz="2000" dirty="0" err="1" smtClean="0">
                <a:solidFill>
                  <a:srgbClr val="FF0000"/>
                </a:solidFill>
              </a:rPr>
              <a:t>ngạt</a:t>
            </a:r>
            <a:r>
              <a:rPr lang="en-US" sz="2000" dirty="0" smtClean="0">
                <a:solidFill>
                  <a:srgbClr val="FF0000"/>
                </a:solidFill>
              </a:rPr>
              <a:t> </a:t>
            </a:r>
            <a:r>
              <a:rPr lang="en-US" sz="2000" dirty="0" err="1" smtClean="0">
                <a:solidFill>
                  <a:srgbClr val="FF0000"/>
                </a:solidFill>
              </a:rPr>
              <a:t>cấp</a:t>
            </a:r>
            <a:r>
              <a:rPr lang="en-US" sz="2000" dirty="0" smtClean="0">
                <a:solidFill>
                  <a:srgbClr val="FF0000"/>
                </a:solidFill>
              </a:rPr>
              <a:t> </a:t>
            </a:r>
            <a:r>
              <a:rPr lang="en-US" sz="2000" dirty="0" err="1" smtClean="0">
                <a:solidFill>
                  <a:srgbClr val="FF0000"/>
                </a:solidFill>
              </a:rPr>
              <a:t>tính</a:t>
            </a:r>
            <a:r>
              <a:rPr lang="en-US" sz="2000" dirty="0" smtClean="0">
                <a:solidFill>
                  <a:srgbClr val="FF0000"/>
                </a:solidFill>
              </a:rPr>
              <a:t>)</a:t>
            </a:r>
            <a:endParaRPr lang="en-US" sz="2000" dirty="0">
              <a:solidFill>
                <a:srgbClr val="FF0000"/>
              </a:solidFill>
            </a:endParaRPr>
          </a:p>
        </p:txBody>
      </p:sp>
      <p:sp>
        <p:nvSpPr>
          <p:cNvPr id="8" name="Rectangle 7"/>
          <p:cNvSpPr/>
          <p:nvPr/>
        </p:nvSpPr>
        <p:spPr>
          <a:xfrm>
            <a:off x="342900" y="1649649"/>
            <a:ext cx="8458200" cy="2031325"/>
          </a:xfrm>
          <a:prstGeom prst="rect">
            <a:avLst/>
          </a:prstGeom>
        </p:spPr>
        <p:txBody>
          <a:bodyPr wrap="square">
            <a:spAutoFit/>
          </a:bodyPr>
          <a:lstStyle/>
          <a:p>
            <a:pPr algn="just"/>
            <a:r>
              <a:rPr lang="en-US" dirty="0" smtClean="0"/>
              <a:t>Do </a:t>
            </a:r>
            <a:r>
              <a:rPr lang="en-US" dirty="0" err="1" smtClean="0"/>
              <a:t>mất</a:t>
            </a:r>
            <a:r>
              <a:rPr lang="en-US" dirty="0" smtClean="0"/>
              <a:t> </a:t>
            </a:r>
            <a:r>
              <a:rPr lang="en-US" dirty="0" err="1" smtClean="0"/>
              <a:t>khả</a:t>
            </a:r>
            <a:r>
              <a:rPr lang="en-US" dirty="0" smtClean="0"/>
              <a:t> </a:t>
            </a:r>
            <a:r>
              <a:rPr lang="en-US" dirty="0" err="1" smtClean="0"/>
              <a:t>năng</a:t>
            </a:r>
            <a:r>
              <a:rPr lang="en-US" dirty="0" smtClean="0"/>
              <a:t> </a:t>
            </a:r>
            <a:r>
              <a:rPr lang="en-US" dirty="0" err="1" smtClean="0"/>
              <a:t>tự</a:t>
            </a:r>
            <a:r>
              <a:rPr lang="en-US" dirty="0" smtClean="0"/>
              <a:t> </a:t>
            </a:r>
            <a:r>
              <a:rPr lang="en-US" dirty="0" err="1" smtClean="0"/>
              <a:t>điều</a:t>
            </a:r>
            <a:r>
              <a:rPr lang="en-US" dirty="0" smtClean="0"/>
              <a:t> </a:t>
            </a:r>
            <a:r>
              <a:rPr lang="en-US" dirty="0" err="1" smtClean="0"/>
              <a:t>hòa</a:t>
            </a:r>
            <a:r>
              <a:rPr lang="en-US" dirty="0" smtClean="0"/>
              <a:t> </a:t>
            </a:r>
            <a:r>
              <a:rPr lang="en-US" dirty="0" smtClean="0">
                <a:sym typeface="Wingdings" panose="05000000000000000000" pitchFamily="2" charset="2"/>
              </a:rPr>
              <a:t> </a:t>
            </a:r>
            <a:r>
              <a:rPr lang="en-US" dirty="0" err="1" smtClean="0">
                <a:sym typeface="Wingdings" panose="05000000000000000000" pitchFamily="2" charset="2"/>
              </a:rPr>
              <a:t>thiếu</a:t>
            </a:r>
            <a:r>
              <a:rPr lang="en-US" dirty="0" smtClean="0">
                <a:sym typeface="Wingdings" panose="05000000000000000000" pitchFamily="2" charset="2"/>
              </a:rPr>
              <a:t> </a:t>
            </a:r>
            <a:r>
              <a:rPr lang="en-US" dirty="0" err="1" smtClean="0">
                <a:sym typeface="Wingdings" panose="05000000000000000000" pitchFamily="2" charset="2"/>
              </a:rPr>
              <a:t>máu</a:t>
            </a:r>
            <a:r>
              <a:rPr lang="en-US" dirty="0" smtClean="0">
                <a:sym typeface="Wingdings" panose="05000000000000000000" pitchFamily="2" charset="2"/>
              </a:rPr>
              <a:t> ở </a:t>
            </a:r>
            <a:r>
              <a:rPr lang="en-US" dirty="0" err="1" smtClean="0">
                <a:sym typeface="Wingdings" panose="05000000000000000000" pitchFamily="2" charset="2"/>
              </a:rPr>
              <a:t>vùng</a:t>
            </a:r>
            <a:r>
              <a:rPr lang="en-US" dirty="0" smtClean="0">
                <a:sym typeface="Wingdings" panose="05000000000000000000" pitchFamily="2" charset="2"/>
              </a:rPr>
              <a:t> </a:t>
            </a:r>
            <a:r>
              <a:rPr lang="en-US" dirty="0" err="1" smtClean="0">
                <a:sym typeface="Wingdings" panose="05000000000000000000" pitchFamily="2" charset="2"/>
              </a:rPr>
              <a:t>chất</a:t>
            </a:r>
            <a:r>
              <a:rPr lang="en-US" dirty="0" smtClean="0">
                <a:sym typeface="Wingdings" panose="05000000000000000000" pitchFamily="2" charset="2"/>
              </a:rPr>
              <a:t> </a:t>
            </a:r>
            <a:r>
              <a:rPr lang="en-US" dirty="0" err="1" smtClean="0">
                <a:sym typeface="Wingdings" panose="05000000000000000000" pitchFamily="2" charset="2"/>
              </a:rPr>
              <a:t>xám</a:t>
            </a:r>
            <a:r>
              <a:rPr lang="en-US" dirty="0" smtClean="0">
                <a:sym typeface="Wingdings" panose="05000000000000000000" pitchFamily="2" charset="2"/>
              </a:rPr>
              <a:t> </a:t>
            </a:r>
            <a:r>
              <a:rPr lang="en-US" dirty="0" err="1" smtClean="0">
                <a:sym typeface="Wingdings" panose="05000000000000000000" pitchFamily="2" charset="2"/>
              </a:rPr>
              <a:t>sâu</a:t>
            </a:r>
            <a:r>
              <a:rPr lang="en-US" dirty="0" smtClean="0">
                <a:sym typeface="Wingdings" panose="05000000000000000000" pitchFamily="2" charset="2"/>
              </a:rPr>
              <a:t> </a:t>
            </a:r>
            <a:r>
              <a:rPr lang="en-US" dirty="0" err="1" smtClean="0">
                <a:sym typeface="Wingdings" panose="05000000000000000000" pitchFamily="2" charset="2"/>
              </a:rPr>
              <a:t>hoặc</a:t>
            </a:r>
            <a:r>
              <a:rPr lang="en-US" dirty="0" smtClean="0">
                <a:sym typeface="Wingdings" panose="05000000000000000000" pitchFamily="2" charset="2"/>
              </a:rPr>
              <a:t> </a:t>
            </a:r>
            <a:r>
              <a:rPr lang="en-US" dirty="0" err="1" smtClean="0">
                <a:sym typeface="Wingdings" panose="05000000000000000000" pitchFamily="2" charset="2"/>
              </a:rPr>
              <a:t>các</a:t>
            </a:r>
            <a:r>
              <a:rPr lang="en-US" dirty="0" smtClean="0">
                <a:sym typeface="Wingdings" panose="05000000000000000000" pitchFamily="2" charset="2"/>
              </a:rPr>
              <a:t> </a:t>
            </a:r>
            <a:r>
              <a:rPr lang="en-US" dirty="0" err="1" smtClean="0">
                <a:sym typeface="Wingdings" panose="05000000000000000000" pitchFamily="2" charset="2"/>
              </a:rPr>
              <a:t>vùng</a:t>
            </a:r>
            <a:r>
              <a:rPr lang="en-US" dirty="0" smtClean="0">
                <a:sym typeface="Wingdings" panose="05000000000000000000" pitchFamily="2" charset="2"/>
              </a:rPr>
              <a:t> myelin </a:t>
            </a:r>
            <a:r>
              <a:rPr lang="en-US" dirty="0" err="1" smtClean="0">
                <a:sym typeface="Wingdings" panose="05000000000000000000" pitchFamily="2" charset="2"/>
              </a:rPr>
              <a:t>hóa</a:t>
            </a:r>
            <a:r>
              <a:rPr lang="en-US" dirty="0" smtClean="0">
                <a:sym typeface="Wingdings" panose="05000000000000000000" pitchFamily="2" charset="2"/>
              </a:rPr>
              <a:t> </a:t>
            </a:r>
            <a:r>
              <a:rPr lang="en-US" dirty="0" err="1" smtClean="0">
                <a:sym typeface="Wingdings" panose="05000000000000000000" pitchFamily="2" charset="2"/>
              </a:rPr>
              <a:t>sớm</a:t>
            </a:r>
            <a:r>
              <a:rPr lang="en-US" dirty="0" smtClean="0">
                <a:sym typeface="Wingdings" panose="05000000000000000000" pitchFamily="2" charset="2"/>
              </a:rPr>
              <a:t>/</a:t>
            </a:r>
            <a:r>
              <a:rPr lang="en-US" dirty="0" err="1" smtClean="0">
                <a:sym typeface="Wingdings" panose="05000000000000000000" pitchFamily="2" charset="2"/>
              </a:rPr>
              <a:t>tích</a:t>
            </a:r>
            <a:r>
              <a:rPr lang="en-US" dirty="0" smtClean="0">
                <a:sym typeface="Wingdings" panose="05000000000000000000" pitchFamily="2" charset="2"/>
              </a:rPr>
              <a:t> </a:t>
            </a:r>
            <a:r>
              <a:rPr lang="en-US" dirty="0" err="1" smtClean="0">
                <a:sym typeface="Wingdings" panose="05000000000000000000" pitchFamily="2" charset="2"/>
              </a:rPr>
              <a:t>cực</a:t>
            </a:r>
            <a:r>
              <a:rPr lang="en-US" dirty="0" smtClean="0">
                <a:sym typeface="Wingdings" panose="05000000000000000000" pitchFamily="2" charset="2"/>
              </a:rPr>
              <a:t>.</a:t>
            </a:r>
          </a:p>
          <a:p>
            <a:pPr marL="285750" indent="-285750" algn="just">
              <a:buFontTx/>
              <a:buChar char="-"/>
            </a:pPr>
            <a:r>
              <a:rPr lang="en-US" dirty="0" err="1" smtClean="0"/>
              <a:t>Trẻ</a:t>
            </a:r>
            <a:r>
              <a:rPr lang="en-US" dirty="0" smtClean="0"/>
              <a:t> </a:t>
            </a:r>
            <a:r>
              <a:rPr lang="en-US" dirty="0" err="1"/>
              <a:t>đẻ</a:t>
            </a:r>
            <a:r>
              <a:rPr lang="en-US" dirty="0"/>
              <a:t> non (&lt;37w</a:t>
            </a:r>
            <a:r>
              <a:rPr lang="en-US" dirty="0" smtClean="0"/>
              <a:t>): </a:t>
            </a:r>
            <a:r>
              <a:rPr lang="vi-VN" dirty="0"/>
              <a:t>đồi thị</a:t>
            </a:r>
            <a:r>
              <a:rPr lang="vi-VN" dirty="0" smtClean="0"/>
              <a:t>,</a:t>
            </a:r>
            <a:r>
              <a:rPr lang="en-US" dirty="0" smtClean="0"/>
              <a:t> </a:t>
            </a:r>
            <a:r>
              <a:rPr lang="en-US" dirty="0" err="1" smtClean="0"/>
              <a:t>mặt</a:t>
            </a:r>
            <a:r>
              <a:rPr lang="en-US" dirty="0" smtClean="0"/>
              <a:t> </a:t>
            </a:r>
            <a:r>
              <a:rPr lang="en-US" dirty="0" err="1" smtClean="0"/>
              <a:t>sau</a:t>
            </a:r>
            <a:r>
              <a:rPr lang="vi-VN" dirty="0" smtClean="0"/>
              <a:t> </a:t>
            </a:r>
            <a:r>
              <a:rPr lang="vi-VN" dirty="0"/>
              <a:t>thân não </a:t>
            </a:r>
            <a:r>
              <a:rPr lang="vi-VN" dirty="0" smtClean="0"/>
              <a:t>và </a:t>
            </a:r>
            <a:r>
              <a:rPr lang="vi-VN" dirty="0"/>
              <a:t>thùy nhộng </a:t>
            </a:r>
            <a:r>
              <a:rPr lang="vi-VN" dirty="0" smtClean="0"/>
              <a:t>mà </a:t>
            </a:r>
            <a:r>
              <a:rPr lang="vi-VN" dirty="0"/>
              <a:t>không ảnh hưởng </a:t>
            </a:r>
            <a:r>
              <a:rPr lang="vi-VN" dirty="0" smtClean="0"/>
              <a:t>đến</a:t>
            </a:r>
            <a:r>
              <a:rPr lang="en-US" dirty="0" smtClean="0"/>
              <a:t> </a:t>
            </a:r>
            <a:r>
              <a:rPr lang="en-US" dirty="0" err="1" smtClean="0"/>
              <a:t>hạch</a:t>
            </a:r>
            <a:r>
              <a:rPr lang="en-US" dirty="0" smtClean="0"/>
              <a:t> </a:t>
            </a:r>
            <a:r>
              <a:rPr lang="en-US" dirty="0" err="1" smtClean="0"/>
              <a:t>nền</a:t>
            </a:r>
            <a:r>
              <a:rPr lang="vi-VN" dirty="0" smtClean="0"/>
              <a:t> vỏ </a:t>
            </a:r>
            <a:r>
              <a:rPr lang="vi-VN" dirty="0"/>
              <a:t>não</a:t>
            </a:r>
            <a:endParaRPr lang="en-US" dirty="0"/>
          </a:p>
          <a:p>
            <a:pPr marL="285750" indent="-285750" algn="just">
              <a:buFontTx/>
              <a:buChar char="-"/>
            </a:pPr>
            <a:r>
              <a:rPr lang="en-US" dirty="0" err="1"/>
              <a:t>Trẻ</a:t>
            </a:r>
            <a:r>
              <a:rPr lang="en-US" dirty="0"/>
              <a:t> </a:t>
            </a:r>
            <a:r>
              <a:rPr lang="en-US" dirty="0" err="1"/>
              <a:t>đủ</a:t>
            </a:r>
            <a:r>
              <a:rPr lang="en-US" dirty="0"/>
              <a:t> </a:t>
            </a:r>
            <a:r>
              <a:rPr lang="en-US" dirty="0" err="1"/>
              <a:t>tháng</a:t>
            </a:r>
            <a:r>
              <a:rPr lang="en-US" dirty="0"/>
              <a:t> ( ≥37w): </a:t>
            </a:r>
            <a:r>
              <a:rPr lang="en-US" dirty="0" err="1" smtClean="0"/>
              <a:t>Tổn</a:t>
            </a:r>
            <a:r>
              <a:rPr lang="en-US" dirty="0" smtClean="0"/>
              <a:t> </a:t>
            </a:r>
            <a:r>
              <a:rPr lang="en-US" dirty="0" err="1" smtClean="0"/>
              <a:t>thương</a:t>
            </a:r>
            <a:r>
              <a:rPr lang="en-US" dirty="0" smtClean="0"/>
              <a:t> </a:t>
            </a:r>
            <a:r>
              <a:rPr lang="en-US" dirty="0" err="1" smtClean="0"/>
              <a:t>phần</a:t>
            </a:r>
            <a:r>
              <a:rPr lang="en-US" dirty="0" smtClean="0"/>
              <a:t> </a:t>
            </a:r>
            <a:r>
              <a:rPr lang="en-US" dirty="0" err="1" smtClean="0"/>
              <a:t>sau</a:t>
            </a:r>
            <a:r>
              <a:rPr lang="en-US" dirty="0" smtClean="0"/>
              <a:t> </a:t>
            </a:r>
            <a:r>
              <a:rPr lang="en-US" dirty="0" err="1" smtClean="0"/>
              <a:t>nhân</a:t>
            </a:r>
            <a:r>
              <a:rPr lang="en-US" dirty="0" smtClean="0"/>
              <a:t> </a:t>
            </a:r>
            <a:r>
              <a:rPr lang="en-US" dirty="0" err="1" smtClean="0"/>
              <a:t>bèo</a:t>
            </a:r>
            <a:r>
              <a:rPr lang="en-US" dirty="0" smtClean="0"/>
              <a:t>, </a:t>
            </a:r>
            <a:r>
              <a:rPr lang="vi-VN" dirty="0"/>
              <a:t>đồi thị bụng bên, </a:t>
            </a:r>
            <a:r>
              <a:rPr lang="en-US" dirty="0" err="1" smtClean="0"/>
              <a:t>hồi</a:t>
            </a:r>
            <a:r>
              <a:rPr lang="vi-VN" dirty="0" smtClean="0"/>
              <a:t> </a:t>
            </a:r>
            <a:r>
              <a:rPr lang="vi-VN" dirty="0"/>
              <a:t>hải mã </a:t>
            </a:r>
            <a:r>
              <a:rPr lang="vi-VN" dirty="0" smtClean="0"/>
              <a:t>và</a:t>
            </a:r>
            <a:r>
              <a:rPr lang="en-US" dirty="0" smtClean="0"/>
              <a:t> </a:t>
            </a:r>
            <a:r>
              <a:rPr lang="en-US" dirty="0" err="1" smtClean="0"/>
              <a:t>mặt</a:t>
            </a:r>
            <a:r>
              <a:rPr lang="en-US" dirty="0" smtClean="0"/>
              <a:t> </a:t>
            </a:r>
            <a:r>
              <a:rPr lang="en-US" dirty="0" err="1" smtClean="0"/>
              <a:t>sau</a:t>
            </a:r>
            <a:r>
              <a:rPr lang="vi-VN" dirty="0" smtClean="0"/>
              <a:t> </a:t>
            </a:r>
            <a:r>
              <a:rPr lang="vi-VN" dirty="0"/>
              <a:t>thân </a:t>
            </a:r>
            <a:r>
              <a:rPr lang="vi-VN" dirty="0" smtClean="0"/>
              <a:t>nã</a:t>
            </a:r>
            <a:r>
              <a:rPr lang="en-US" dirty="0" smtClean="0"/>
              <a:t>o</a:t>
            </a:r>
            <a:r>
              <a:rPr lang="vi-VN" dirty="0" smtClean="0"/>
              <a:t>, đôi </a:t>
            </a:r>
            <a:r>
              <a:rPr lang="vi-VN" dirty="0"/>
              <a:t>khi </a:t>
            </a:r>
            <a:r>
              <a:rPr lang="en-US" dirty="0" err="1" smtClean="0"/>
              <a:t>cả</a:t>
            </a:r>
            <a:r>
              <a:rPr lang="en-US" dirty="0" smtClean="0"/>
              <a:t> </a:t>
            </a:r>
            <a:r>
              <a:rPr lang="vi-VN" dirty="0" smtClean="0"/>
              <a:t>vỏ </a:t>
            </a:r>
            <a:r>
              <a:rPr lang="vi-VN" dirty="0"/>
              <a:t>não cảm </a:t>
            </a:r>
            <a:r>
              <a:rPr lang="vi-VN" dirty="0" smtClean="0"/>
              <a:t>giác</a:t>
            </a:r>
            <a:r>
              <a:rPr lang="en-US" dirty="0" smtClean="0"/>
              <a:t>/</a:t>
            </a:r>
            <a:r>
              <a:rPr lang="vi-VN" dirty="0" smtClean="0"/>
              <a:t>vận </a:t>
            </a:r>
            <a:r>
              <a:rPr lang="vi-VN" dirty="0"/>
              <a:t>động</a:t>
            </a:r>
            <a:r>
              <a:rPr lang="vi-VN" dirty="0" smtClean="0"/>
              <a:t>.</a:t>
            </a:r>
            <a:endParaRPr lang="en-US" dirty="0" smtClean="0"/>
          </a:p>
          <a:p>
            <a:pPr algn="just"/>
            <a:r>
              <a:rPr lang="en-US" b="1" dirty="0" err="1" smtClean="0"/>
              <a:t>Biểu</a:t>
            </a:r>
            <a:r>
              <a:rPr lang="en-US" b="1" dirty="0" smtClean="0"/>
              <a:t> </a:t>
            </a:r>
            <a:r>
              <a:rPr lang="en-US" b="1" dirty="0" err="1" smtClean="0"/>
              <a:t>hiện</a:t>
            </a:r>
            <a:r>
              <a:rPr lang="en-US" b="1" dirty="0" smtClean="0"/>
              <a:t> </a:t>
            </a:r>
            <a:r>
              <a:rPr lang="en-US" b="1" dirty="0" err="1" smtClean="0"/>
              <a:t>sớm</a:t>
            </a:r>
            <a:r>
              <a:rPr lang="en-US" dirty="0" smtClean="0"/>
              <a:t>: </a:t>
            </a:r>
            <a:r>
              <a:rPr lang="en-US" dirty="0" err="1" smtClean="0"/>
              <a:t>tổn</a:t>
            </a:r>
            <a:r>
              <a:rPr lang="en-US" dirty="0" smtClean="0"/>
              <a:t> </a:t>
            </a:r>
            <a:r>
              <a:rPr lang="en-US" dirty="0" err="1" smtClean="0"/>
              <a:t>thương</a:t>
            </a:r>
            <a:r>
              <a:rPr lang="en-US" dirty="0" smtClean="0"/>
              <a:t> </a:t>
            </a:r>
            <a:r>
              <a:rPr lang="en-US" dirty="0" err="1" smtClean="0"/>
              <a:t>hạn</a:t>
            </a:r>
            <a:r>
              <a:rPr lang="en-US" dirty="0" smtClean="0"/>
              <a:t> </a:t>
            </a:r>
            <a:r>
              <a:rPr lang="en-US" dirty="0" err="1" smtClean="0"/>
              <a:t>chế</a:t>
            </a:r>
            <a:r>
              <a:rPr lang="en-US" dirty="0" smtClean="0"/>
              <a:t> </a:t>
            </a:r>
            <a:r>
              <a:rPr lang="en-US" dirty="0" err="1" smtClean="0"/>
              <a:t>khuếch</a:t>
            </a:r>
            <a:r>
              <a:rPr lang="en-US" dirty="0" smtClean="0"/>
              <a:t> </a:t>
            </a:r>
            <a:r>
              <a:rPr lang="en-US" dirty="0" err="1" smtClean="0"/>
              <a:t>tán</a:t>
            </a:r>
            <a:r>
              <a:rPr lang="en-US" dirty="0" smtClean="0"/>
              <a:t> </a:t>
            </a:r>
            <a:r>
              <a:rPr lang="en-US" dirty="0" err="1" smtClean="0"/>
              <a:t>trên</a:t>
            </a:r>
            <a:r>
              <a:rPr lang="en-US" dirty="0" smtClean="0"/>
              <a:t> DWI/ADC </a:t>
            </a:r>
            <a:r>
              <a:rPr lang="en-US" dirty="0" err="1" smtClean="0"/>
              <a:t>thấy</a:t>
            </a:r>
            <a:r>
              <a:rPr lang="en-US" dirty="0" smtClean="0"/>
              <a:t> </a:t>
            </a:r>
            <a:r>
              <a:rPr lang="en-US" dirty="0" err="1" smtClean="0"/>
              <a:t>rõ</a:t>
            </a:r>
            <a:r>
              <a:rPr lang="en-US" dirty="0" smtClean="0"/>
              <a:t> </a:t>
            </a:r>
            <a:r>
              <a:rPr lang="en-US" dirty="0" err="1" smtClean="0"/>
              <a:t>trong</a:t>
            </a:r>
            <a:r>
              <a:rPr lang="en-US" dirty="0" smtClean="0"/>
              <a:t> 24h </a:t>
            </a:r>
            <a:r>
              <a:rPr lang="en-US" dirty="0" err="1" smtClean="0"/>
              <a:t>đầu</a:t>
            </a:r>
            <a:r>
              <a:rPr lang="en-US" dirty="0" smtClean="0"/>
              <a:t>.</a:t>
            </a:r>
            <a:endParaRPr lang="en-US" dirty="0"/>
          </a:p>
        </p:txBody>
      </p:sp>
      <p:pic>
        <p:nvPicPr>
          <p:cNvPr id="10" name="Picture 9"/>
          <p:cNvPicPr>
            <a:picLocks noChangeAspect="1"/>
          </p:cNvPicPr>
          <p:nvPr/>
        </p:nvPicPr>
        <p:blipFill>
          <a:blip r:embed="rId5"/>
          <a:stretch>
            <a:fillRect/>
          </a:stretch>
        </p:blipFill>
        <p:spPr>
          <a:xfrm>
            <a:off x="342900" y="3719046"/>
            <a:ext cx="4381500" cy="2342111"/>
          </a:xfrm>
          <a:prstGeom prst="rect">
            <a:avLst/>
          </a:prstGeom>
        </p:spPr>
      </p:pic>
      <p:pic>
        <p:nvPicPr>
          <p:cNvPr id="11" name="Picture 10"/>
          <p:cNvPicPr>
            <a:picLocks noChangeAspect="1"/>
          </p:cNvPicPr>
          <p:nvPr/>
        </p:nvPicPr>
        <p:blipFill>
          <a:blip r:embed="rId6"/>
          <a:stretch>
            <a:fillRect/>
          </a:stretch>
        </p:blipFill>
        <p:spPr>
          <a:xfrm>
            <a:off x="4731540" y="3715568"/>
            <a:ext cx="4101799" cy="2291880"/>
          </a:xfrm>
          <a:prstGeom prst="rect">
            <a:avLst/>
          </a:prstGeom>
        </p:spPr>
      </p:pic>
    </p:spTree>
    <p:extLst>
      <p:ext uri="{BB962C8B-B14F-4D97-AF65-F5344CB8AC3E}">
        <p14:creationId xmlns:p14="http://schemas.microsoft.com/office/powerpoint/2010/main" val="2009354690"/>
      </p:ext>
    </p:extLst>
  </p:cSld>
  <p:clrMapOvr>
    <a:masterClrMapping/>
  </p:clrMapOvr>
  <p:transition spd="med">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62" y="6143869"/>
            <a:ext cx="9144000" cy="685800"/>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3"/>
          <a:srcRect l="-4398" r="-4398"/>
          <a:stretch>
            <a:fillRect/>
          </a:stretch>
        </p:blipFill>
        <p:spPr>
          <a:xfrm>
            <a:off x="131763" y="31750"/>
            <a:ext cx="1479373" cy="1109895"/>
          </a:xfrm>
          <a:prstGeom prst="rect">
            <a:avLst/>
          </a:prstGeom>
          <a:noFill/>
          <a:ln w="9525">
            <a:noFill/>
          </a:ln>
        </p:spPr>
      </p:pic>
      <p:sp>
        <p:nvSpPr>
          <p:cNvPr id="7" name="Title 1"/>
          <p:cNvSpPr txBox="1"/>
          <p:nvPr/>
        </p:nvSpPr>
        <p:spPr bwMode="auto">
          <a:xfrm>
            <a:off x="2743200" y="239713"/>
            <a:ext cx="3962400" cy="838200"/>
          </a:xfrm>
          <a:prstGeom prst="rect">
            <a:avLst/>
          </a:prstGeom>
          <a:solidFill>
            <a:schemeClr val="accent6">
              <a:lumMod val="75000"/>
              <a:alpha val="50000"/>
            </a:schemeClr>
          </a:solidFill>
          <a:ln>
            <a:noFill/>
          </a:ln>
        </p:spPr>
        <p:txBody>
          <a:bodyPr anchor="ctr"/>
          <a:lstStyle/>
          <a:p>
            <a:pPr algn="ctr" eaLnBrk="1" hangingPunct="1">
              <a:spcBef>
                <a:spcPts val="600"/>
              </a:spcBef>
              <a:spcAft>
                <a:spcPts val="600"/>
              </a:spcAft>
            </a:pPr>
            <a:r>
              <a:rPr lang="en" sz="3600" b="1" dirty="0" smtClean="0">
                <a:latin typeface="Arial" panose="020B0604020202020204" pitchFamily="34" charset="0"/>
                <a:ea typeface="Times New Roman"/>
                <a:cs typeface="Arial" panose="020B0604020202020204" pitchFamily="34" charset="0"/>
                <a:sym typeface="Times New Roman"/>
              </a:rPr>
              <a:t>NỘI DUNG</a:t>
            </a:r>
            <a:endParaRPr sz="36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4105" name="Picture 8" descr="C:\Users\A2120-06\Downloads\longb.png"/>
          <p:cNvPicPr>
            <a:picLocks noChangeAspect="1"/>
          </p:cNvPicPr>
          <p:nvPr/>
        </p:nvPicPr>
        <p:blipFill>
          <a:blip r:embed="rId4"/>
          <a:stretch>
            <a:fillRect/>
          </a:stretch>
        </p:blipFill>
        <p:spPr>
          <a:xfrm>
            <a:off x="7285650" y="25876"/>
            <a:ext cx="1883090" cy="1219200"/>
          </a:xfrm>
          <a:prstGeom prst="rect">
            <a:avLst/>
          </a:prstGeom>
          <a:noFill/>
          <a:ln w="9525">
            <a:noFill/>
          </a:ln>
        </p:spPr>
      </p:pic>
      <p:sp>
        <p:nvSpPr>
          <p:cNvPr id="10" name="Google Shape;433;p55"/>
          <p:cNvSpPr txBox="1">
            <a:spLocks/>
          </p:cNvSpPr>
          <p:nvPr/>
        </p:nvSpPr>
        <p:spPr>
          <a:xfrm>
            <a:off x="969599" y="1890348"/>
            <a:ext cx="904200" cy="447600"/>
          </a:xfrm>
          <a:prstGeom prst="rect">
            <a:avLst/>
          </a:prstGeom>
        </p:spPr>
        <p:txBody>
          <a:bodyPr spcFirstLastPara="1" wrap="square" lIns="91425" tIns="91425" rIns="91425" bIns="91425" anchor="ctr" anchorCtr="0">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spcBef>
                <a:spcPts val="0"/>
              </a:spcBef>
              <a:spcAft>
                <a:spcPts val="0"/>
              </a:spcAft>
            </a:pPr>
            <a:endParaRPr lang="en" b="1" dirty="0">
              <a:latin typeface="Times New Roman" panose="02020603050405020304" pitchFamily="18" charset="0"/>
              <a:cs typeface="Times New Roman" panose="02020603050405020304" pitchFamily="18" charset="0"/>
            </a:endParaRPr>
          </a:p>
        </p:txBody>
      </p:sp>
      <p:sp>
        <p:nvSpPr>
          <p:cNvPr id="11" name="Google Shape;434;p55"/>
          <p:cNvSpPr txBox="1">
            <a:spLocks/>
          </p:cNvSpPr>
          <p:nvPr/>
        </p:nvSpPr>
        <p:spPr>
          <a:xfrm>
            <a:off x="969587" y="3086651"/>
            <a:ext cx="904200" cy="447600"/>
          </a:xfrm>
          <a:prstGeom prst="rect">
            <a:avLst/>
          </a:prstGeom>
        </p:spPr>
        <p:txBody>
          <a:bodyPr spcFirstLastPara="1" wrap="square" lIns="91425" tIns="91425" rIns="91425" bIns="91425" anchor="ctr" anchorCtr="0">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spcBef>
                <a:spcPts val="0"/>
              </a:spcBef>
              <a:spcAft>
                <a:spcPts val="0"/>
              </a:spcAft>
            </a:pPr>
            <a:endParaRPr lang="en" b="1" dirty="0">
              <a:latin typeface="Times New Roman" panose="02020603050405020304" pitchFamily="18" charset="0"/>
              <a:cs typeface="Times New Roman" panose="02020603050405020304" pitchFamily="18" charset="0"/>
            </a:endParaRPr>
          </a:p>
        </p:txBody>
      </p:sp>
      <p:sp>
        <p:nvSpPr>
          <p:cNvPr id="12" name="Google Shape;435;p55"/>
          <p:cNvSpPr txBox="1">
            <a:spLocks/>
          </p:cNvSpPr>
          <p:nvPr/>
        </p:nvSpPr>
        <p:spPr>
          <a:xfrm>
            <a:off x="969587" y="4346696"/>
            <a:ext cx="904200" cy="447600"/>
          </a:xfrm>
          <a:prstGeom prst="rect">
            <a:avLst/>
          </a:prstGeom>
        </p:spPr>
        <p:txBody>
          <a:bodyPr spcFirstLastPara="1" wrap="square" lIns="91425" tIns="91425" rIns="91425" bIns="91425" anchor="ctr" anchorCtr="0">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spcBef>
                <a:spcPts val="0"/>
              </a:spcBef>
              <a:spcAft>
                <a:spcPts val="0"/>
              </a:spcAft>
            </a:pPr>
            <a:endParaRPr lang="en" b="1" dirty="0">
              <a:latin typeface="Times New Roman" panose="02020603050405020304" pitchFamily="18" charset="0"/>
              <a:cs typeface="Times New Roman" panose="02020603050405020304" pitchFamily="18" charset="0"/>
            </a:endParaRPr>
          </a:p>
        </p:txBody>
      </p:sp>
      <p:sp>
        <p:nvSpPr>
          <p:cNvPr id="14" name="Google Shape;437;p55"/>
          <p:cNvSpPr txBox="1">
            <a:spLocks/>
          </p:cNvSpPr>
          <p:nvPr/>
        </p:nvSpPr>
        <p:spPr>
          <a:xfrm>
            <a:off x="2133612" y="2855937"/>
            <a:ext cx="6540000" cy="909000"/>
          </a:xfrm>
          <a:prstGeom prst="rect">
            <a:avLst/>
          </a:prstGeom>
        </p:spPr>
        <p:txBody>
          <a:bodyPr spcFirstLastPara="1" wrap="square" lIns="91425" tIns="91425" rIns="91425" bIns="91425" anchor="ctr" anchorCtr="0">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700" indent="-12700" algn="just">
              <a:lnSpc>
                <a:spcPct val="150000"/>
              </a:lnSpc>
              <a:spcBef>
                <a:spcPts val="1000"/>
              </a:spcBef>
              <a:spcAft>
                <a:spcPts val="0"/>
              </a:spcAft>
              <a:buFont typeface="Arial" panose="020B0604020202020204" pitchFamily="34" charset="0"/>
              <a:buNone/>
            </a:pPr>
            <a:endParaRPr lang="en-US" sz="2200" b="1" dirty="0">
              <a:latin typeface="Times New Roman"/>
              <a:ea typeface="Times New Roman"/>
              <a:cs typeface="Times New Roman"/>
              <a:sym typeface="Times New Roman"/>
            </a:endParaRPr>
          </a:p>
        </p:txBody>
      </p:sp>
      <p:sp>
        <p:nvSpPr>
          <p:cNvPr id="15" name="Google Shape;438;p55"/>
          <p:cNvSpPr txBox="1">
            <a:spLocks/>
          </p:cNvSpPr>
          <p:nvPr/>
        </p:nvSpPr>
        <p:spPr>
          <a:xfrm>
            <a:off x="2133612" y="4346686"/>
            <a:ext cx="5565900" cy="447600"/>
          </a:xfrm>
          <a:prstGeom prst="rect">
            <a:avLst/>
          </a:prstGeom>
        </p:spPr>
        <p:txBody>
          <a:bodyPr spcFirstLastPara="1" wrap="square" lIns="91425" tIns="91425" rIns="91425" bIns="91425" anchor="ctr" anchorCtr="0">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700" indent="-12700" algn="just">
              <a:lnSpc>
                <a:spcPct val="150000"/>
              </a:lnSpc>
              <a:spcBef>
                <a:spcPts val="1000"/>
              </a:spcBef>
              <a:spcAft>
                <a:spcPts val="0"/>
              </a:spcAft>
              <a:buFont typeface="Arial" panose="020B0604020202020204" pitchFamily="34" charset="0"/>
              <a:buNone/>
            </a:pPr>
            <a:endParaRPr lang="en-US" sz="2200" b="1" dirty="0">
              <a:latin typeface="Times New Roman"/>
              <a:ea typeface="Times New Roman"/>
              <a:cs typeface="Times New Roman"/>
              <a:sym typeface="Times New Roman"/>
            </a:endParaRPr>
          </a:p>
        </p:txBody>
      </p:sp>
      <p:sp>
        <p:nvSpPr>
          <p:cNvPr id="9" name="Oval 8"/>
          <p:cNvSpPr/>
          <p:nvPr/>
        </p:nvSpPr>
        <p:spPr>
          <a:xfrm>
            <a:off x="3576719" y="4330528"/>
            <a:ext cx="108388" cy="108388"/>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p:cNvSpPr/>
          <p:nvPr/>
        </p:nvSpPr>
        <p:spPr>
          <a:xfrm>
            <a:off x="3372406" y="4428883"/>
            <a:ext cx="108388" cy="108388"/>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p:cNvSpPr/>
          <p:nvPr/>
        </p:nvSpPr>
        <p:spPr>
          <a:xfrm>
            <a:off x="3158338" y="4506571"/>
            <a:ext cx="108388" cy="108388"/>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7"/>
          <p:cNvSpPr/>
          <p:nvPr/>
        </p:nvSpPr>
        <p:spPr>
          <a:xfrm>
            <a:off x="4557638" y="3191990"/>
            <a:ext cx="108388" cy="108388"/>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18"/>
          <p:cNvSpPr/>
          <p:nvPr/>
        </p:nvSpPr>
        <p:spPr>
          <a:xfrm>
            <a:off x="4475262" y="3392143"/>
            <a:ext cx="108388" cy="108388"/>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Freeform 26"/>
          <p:cNvSpPr/>
          <p:nvPr/>
        </p:nvSpPr>
        <p:spPr>
          <a:xfrm>
            <a:off x="2553743" y="4830793"/>
            <a:ext cx="4151857" cy="618221"/>
          </a:xfrm>
          <a:custGeom>
            <a:avLst/>
            <a:gdLst>
              <a:gd name="connsiteX0" fmla="*/ 0 w 2337946"/>
              <a:gd name="connsiteY0" fmla="*/ 104480 h 626865"/>
              <a:gd name="connsiteX1" fmla="*/ 104480 w 2337946"/>
              <a:gd name="connsiteY1" fmla="*/ 0 h 626865"/>
              <a:gd name="connsiteX2" fmla="*/ 2233466 w 2337946"/>
              <a:gd name="connsiteY2" fmla="*/ 0 h 626865"/>
              <a:gd name="connsiteX3" fmla="*/ 2337946 w 2337946"/>
              <a:gd name="connsiteY3" fmla="*/ 104480 h 626865"/>
              <a:gd name="connsiteX4" fmla="*/ 2337946 w 2337946"/>
              <a:gd name="connsiteY4" fmla="*/ 522385 h 626865"/>
              <a:gd name="connsiteX5" fmla="*/ 2233466 w 2337946"/>
              <a:gd name="connsiteY5" fmla="*/ 626865 h 626865"/>
              <a:gd name="connsiteX6" fmla="*/ 104480 w 2337946"/>
              <a:gd name="connsiteY6" fmla="*/ 626865 h 626865"/>
              <a:gd name="connsiteX7" fmla="*/ 0 w 2337946"/>
              <a:gd name="connsiteY7" fmla="*/ 522385 h 626865"/>
              <a:gd name="connsiteX8" fmla="*/ 0 w 2337946"/>
              <a:gd name="connsiteY8" fmla="*/ 104480 h 62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7946" h="626865">
                <a:moveTo>
                  <a:pt x="0" y="104480"/>
                </a:moveTo>
                <a:cubicBezTo>
                  <a:pt x="0" y="46777"/>
                  <a:pt x="46777" y="0"/>
                  <a:pt x="104480" y="0"/>
                </a:cubicBezTo>
                <a:lnTo>
                  <a:pt x="2233466" y="0"/>
                </a:lnTo>
                <a:cubicBezTo>
                  <a:pt x="2291169" y="0"/>
                  <a:pt x="2337946" y="46777"/>
                  <a:pt x="2337946" y="104480"/>
                </a:cubicBezTo>
                <a:lnTo>
                  <a:pt x="2337946" y="522385"/>
                </a:lnTo>
                <a:cubicBezTo>
                  <a:pt x="2337946" y="580088"/>
                  <a:pt x="2291169" y="626865"/>
                  <a:pt x="2233466" y="626865"/>
                </a:cubicBezTo>
                <a:lnTo>
                  <a:pt x="104480" y="626865"/>
                </a:lnTo>
                <a:cubicBezTo>
                  <a:pt x="46777" y="626865"/>
                  <a:pt x="0" y="580088"/>
                  <a:pt x="0" y="522385"/>
                </a:cubicBezTo>
                <a:lnTo>
                  <a:pt x="0" y="1044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5466" tIns="106801" rIns="106801" bIns="106801" numCol="1" spcCol="1270" anchor="ctr" anchorCtr="0">
            <a:noAutofit/>
          </a:bodyPr>
          <a:lstStyle/>
          <a:p>
            <a:pPr lvl="0" algn="l" defTabSz="889000">
              <a:lnSpc>
                <a:spcPct val="90000"/>
              </a:lnSpc>
              <a:spcBef>
                <a:spcPct val="0"/>
              </a:spcBef>
              <a:spcAft>
                <a:spcPct val="35000"/>
              </a:spcAft>
            </a:pPr>
            <a:r>
              <a:rPr lang="en-US" sz="2000" dirty="0" smtClean="0">
                <a:latin typeface="Times New Roman" panose="02020603050405020304" pitchFamily="18" charset="0"/>
                <a:cs typeface="Times New Roman" panose="02020603050405020304" pitchFamily="18" charset="0"/>
              </a:rPr>
              <a:t>ĐẶC ĐIỂM HÌNH ẢNH MRI</a:t>
            </a:r>
            <a:endParaRPr lang="en-US" sz="2000" kern="1200" dirty="0">
              <a:latin typeface="Times New Roman" panose="02020603050405020304" pitchFamily="18" charset="0"/>
              <a:cs typeface="Times New Roman" panose="02020603050405020304" pitchFamily="18" charset="0"/>
            </a:endParaRPr>
          </a:p>
        </p:txBody>
      </p:sp>
      <p:sp>
        <p:nvSpPr>
          <p:cNvPr id="28" name="Oval 27"/>
          <p:cNvSpPr/>
          <p:nvPr/>
        </p:nvSpPr>
        <p:spPr>
          <a:xfrm>
            <a:off x="1981778" y="4122572"/>
            <a:ext cx="1083888" cy="108381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9" name="Freeform 28"/>
          <p:cNvSpPr/>
          <p:nvPr/>
        </p:nvSpPr>
        <p:spPr>
          <a:xfrm>
            <a:off x="4176109" y="3781095"/>
            <a:ext cx="2876562" cy="626865"/>
          </a:xfrm>
          <a:custGeom>
            <a:avLst/>
            <a:gdLst>
              <a:gd name="connsiteX0" fmla="*/ 0 w 2337946"/>
              <a:gd name="connsiteY0" fmla="*/ 104480 h 626865"/>
              <a:gd name="connsiteX1" fmla="*/ 104480 w 2337946"/>
              <a:gd name="connsiteY1" fmla="*/ 0 h 626865"/>
              <a:gd name="connsiteX2" fmla="*/ 2233466 w 2337946"/>
              <a:gd name="connsiteY2" fmla="*/ 0 h 626865"/>
              <a:gd name="connsiteX3" fmla="*/ 2337946 w 2337946"/>
              <a:gd name="connsiteY3" fmla="*/ 104480 h 626865"/>
              <a:gd name="connsiteX4" fmla="*/ 2337946 w 2337946"/>
              <a:gd name="connsiteY4" fmla="*/ 522385 h 626865"/>
              <a:gd name="connsiteX5" fmla="*/ 2233466 w 2337946"/>
              <a:gd name="connsiteY5" fmla="*/ 626865 h 626865"/>
              <a:gd name="connsiteX6" fmla="*/ 104480 w 2337946"/>
              <a:gd name="connsiteY6" fmla="*/ 626865 h 626865"/>
              <a:gd name="connsiteX7" fmla="*/ 0 w 2337946"/>
              <a:gd name="connsiteY7" fmla="*/ 522385 h 626865"/>
              <a:gd name="connsiteX8" fmla="*/ 0 w 2337946"/>
              <a:gd name="connsiteY8" fmla="*/ 104480 h 62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7946" h="626865">
                <a:moveTo>
                  <a:pt x="0" y="104480"/>
                </a:moveTo>
                <a:cubicBezTo>
                  <a:pt x="0" y="46777"/>
                  <a:pt x="46777" y="0"/>
                  <a:pt x="104480" y="0"/>
                </a:cubicBezTo>
                <a:lnTo>
                  <a:pt x="2233466" y="0"/>
                </a:lnTo>
                <a:cubicBezTo>
                  <a:pt x="2291169" y="0"/>
                  <a:pt x="2337946" y="46777"/>
                  <a:pt x="2337946" y="104480"/>
                </a:cubicBezTo>
                <a:lnTo>
                  <a:pt x="2337946" y="522385"/>
                </a:lnTo>
                <a:cubicBezTo>
                  <a:pt x="2337946" y="580088"/>
                  <a:pt x="2291169" y="626865"/>
                  <a:pt x="2233466" y="626865"/>
                </a:cubicBezTo>
                <a:lnTo>
                  <a:pt x="104480" y="626865"/>
                </a:lnTo>
                <a:cubicBezTo>
                  <a:pt x="46777" y="626865"/>
                  <a:pt x="0" y="580088"/>
                  <a:pt x="0" y="522385"/>
                </a:cubicBezTo>
                <a:lnTo>
                  <a:pt x="0" y="1044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5466" tIns="106801" rIns="106801" bIns="106801" numCol="1" spcCol="1270" anchor="ctr" anchorCtr="0">
            <a:noAutofit/>
          </a:bodyPr>
          <a:lstStyle/>
          <a:p>
            <a:pPr lvl="0" algn="l"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PROTOCOL MRI</a:t>
            </a:r>
            <a:endParaRPr lang="en-US" sz="2000" kern="1200" dirty="0">
              <a:latin typeface="Times New Roman" panose="02020603050405020304" pitchFamily="18" charset="0"/>
              <a:cs typeface="Times New Roman" panose="02020603050405020304" pitchFamily="18" charset="0"/>
            </a:endParaRPr>
          </a:p>
        </p:txBody>
      </p:sp>
      <p:sp>
        <p:nvSpPr>
          <p:cNvPr id="30" name="Oval 29"/>
          <p:cNvSpPr/>
          <p:nvPr/>
        </p:nvSpPr>
        <p:spPr>
          <a:xfrm>
            <a:off x="3485673" y="3308565"/>
            <a:ext cx="1083888" cy="108381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1" name="Freeform 30"/>
          <p:cNvSpPr/>
          <p:nvPr/>
        </p:nvSpPr>
        <p:spPr>
          <a:xfrm>
            <a:off x="4824273" y="2688588"/>
            <a:ext cx="2738033" cy="626865"/>
          </a:xfrm>
          <a:custGeom>
            <a:avLst/>
            <a:gdLst>
              <a:gd name="connsiteX0" fmla="*/ 0 w 2337946"/>
              <a:gd name="connsiteY0" fmla="*/ 104480 h 626865"/>
              <a:gd name="connsiteX1" fmla="*/ 104480 w 2337946"/>
              <a:gd name="connsiteY1" fmla="*/ 0 h 626865"/>
              <a:gd name="connsiteX2" fmla="*/ 2233466 w 2337946"/>
              <a:gd name="connsiteY2" fmla="*/ 0 h 626865"/>
              <a:gd name="connsiteX3" fmla="*/ 2337946 w 2337946"/>
              <a:gd name="connsiteY3" fmla="*/ 104480 h 626865"/>
              <a:gd name="connsiteX4" fmla="*/ 2337946 w 2337946"/>
              <a:gd name="connsiteY4" fmla="*/ 522385 h 626865"/>
              <a:gd name="connsiteX5" fmla="*/ 2233466 w 2337946"/>
              <a:gd name="connsiteY5" fmla="*/ 626865 h 626865"/>
              <a:gd name="connsiteX6" fmla="*/ 104480 w 2337946"/>
              <a:gd name="connsiteY6" fmla="*/ 626865 h 626865"/>
              <a:gd name="connsiteX7" fmla="*/ 0 w 2337946"/>
              <a:gd name="connsiteY7" fmla="*/ 522385 h 626865"/>
              <a:gd name="connsiteX8" fmla="*/ 0 w 2337946"/>
              <a:gd name="connsiteY8" fmla="*/ 104480 h 62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7946" h="626865">
                <a:moveTo>
                  <a:pt x="0" y="104480"/>
                </a:moveTo>
                <a:cubicBezTo>
                  <a:pt x="0" y="46777"/>
                  <a:pt x="46777" y="0"/>
                  <a:pt x="104480" y="0"/>
                </a:cubicBezTo>
                <a:lnTo>
                  <a:pt x="2233466" y="0"/>
                </a:lnTo>
                <a:cubicBezTo>
                  <a:pt x="2291169" y="0"/>
                  <a:pt x="2337946" y="46777"/>
                  <a:pt x="2337946" y="104480"/>
                </a:cubicBezTo>
                <a:lnTo>
                  <a:pt x="2337946" y="522385"/>
                </a:lnTo>
                <a:cubicBezTo>
                  <a:pt x="2337946" y="580088"/>
                  <a:pt x="2291169" y="626865"/>
                  <a:pt x="2233466" y="626865"/>
                </a:cubicBezTo>
                <a:lnTo>
                  <a:pt x="104480" y="626865"/>
                </a:lnTo>
                <a:cubicBezTo>
                  <a:pt x="46777" y="626865"/>
                  <a:pt x="0" y="580088"/>
                  <a:pt x="0" y="522385"/>
                </a:cubicBezTo>
                <a:lnTo>
                  <a:pt x="0" y="1044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5466" tIns="106801" rIns="106801" bIns="106801" numCol="1" spcCol="1270" anchor="ctr" anchorCtr="0">
            <a:noAutofit/>
          </a:bodyPr>
          <a:lstStyle/>
          <a:p>
            <a:pPr lvl="0" algn="l" defTabSz="889000">
              <a:lnSpc>
                <a:spcPct val="90000"/>
              </a:lnSpc>
              <a:spcBef>
                <a:spcPct val="0"/>
              </a:spcBef>
              <a:spcAft>
                <a:spcPct val="35000"/>
              </a:spcAft>
            </a:pPr>
            <a:r>
              <a:rPr lang="en-US" sz="2000" dirty="0" smtClean="0">
                <a:latin typeface="Times New Roman" panose="02020603050405020304" pitchFamily="18" charset="0"/>
                <a:cs typeface="Times New Roman" panose="02020603050405020304" pitchFamily="18" charset="0"/>
              </a:rPr>
              <a:t>ĐẠI CƯƠNG</a:t>
            </a:r>
            <a:endParaRPr lang="en-US" sz="2000" kern="1200" dirty="0">
              <a:latin typeface="Times New Roman" panose="02020603050405020304" pitchFamily="18" charset="0"/>
              <a:cs typeface="Times New Roman" panose="02020603050405020304" pitchFamily="18" charset="0"/>
            </a:endParaRPr>
          </a:p>
        </p:txBody>
      </p:sp>
      <p:sp>
        <p:nvSpPr>
          <p:cNvPr id="32" name="Oval 31"/>
          <p:cNvSpPr/>
          <p:nvPr/>
        </p:nvSpPr>
        <p:spPr>
          <a:xfrm>
            <a:off x="4176109" y="2073969"/>
            <a:ext cx="1083888" cy="108381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33" name="Picture 32"/>
          <p:cNvPicPr>
            <a:picLocks noChangeAspect="1"/>
          </p:cNvPicPr>
          <p:nvPr/>
        </p:nvPicPr>
        <p:blipFill rotWithShape="1">
          <a:blip r:embed="rId5"/>
          <a:srcRect l="11177" t="8837" r="48822" b="19288"/>
          <a:stretch/>
        </p:blipFill>
        <p:spPr>
          <a:xfrm>
            <a:off x="3483122" y="3239167"/>
            <a:ext cx="1152861" cy="1238877"/>
          </a:xfrm>
          <a:prstGeom prst="ellipse">
            <a:avLst/>
          </a:prstGeom>
          <a:ln>
            <a:noFill/>
          </a:ln>
          <a:effectLst>
            <a:softEdge rad="112500"/>
          </a:effectLst>
        </p:spPr>
      </p:pic>
      <p:pic>
        <p:nvPicPr>
          <p:cNvPr id="34" name="Picture 33"/>
          <p:cNvPicPr>
            <a:picLocks noChangeAspect="1"/>
          </p:cNvPicPr>
          <p:nvPr/>
        </p:nvPicPr>
        <p:blipFill rotWithShape="1">
          <a:blip r:embed="rId6"/>
          <a:srcRect l="17321" t="12278" r="16093" b="16013"/>
          <a:stretch/>
        </p:blipFill>
        <p:spPr>
          <a:xfrm>
            <a:off x="1966044" y="4063901"/>
            <a:ext cx="1115355" cy="1201152"/>
          </a:xfrm>
          <a:prstGeom prst="ellipse">
            <a:avLst/>
          </a:prstGeom>
          <a:ln>
            <a:noFill/>
          </a:ln>
          <a:effectLst>
            <a:softEdge rad="112500"/>
          </a:effectLst>
        </p:spPr>
      </p:pic>
      <p:pic>
        <p:nvPicPr>
          <p:cNvPr id="35" name="Picture 34"/>
          <p:cNvPicPr>
            <a:picLocks noChangeAspect="1"/>
          </p:cNvPicPr>
          <p:nvPr/>
        </p:nvPicPr>
        <p:blipFill rotWithShape="1">
          <a:blip r:embed="rId7"/>
          <a:srcRect l="14745" t="2000" r="6610"/>
          <a:stretch/>
        </p:blipFill>
        <p:spPr>
          <a:xfrm>
            <a:off x="4105003" y="2122997"/>
            <a:ext cx="1226099" cy="1035842"/>
          </a:xfrm>
          <a:prstGeom prst="ellipse">
            <a:avLst/>
          </a:prstGeom>
          <a:ln>
            <a:noFill/>
          </a:ln>
          <a:effectLst>
            <a:softEdge rad="112500"/>
          </a:effectLst>
        </p:spPr>
      </p:pic>
    </p:spTree>
    <p:extLst>
      <p:ext uri="{BB962C8B-B14F-4D97-AF65-F5344CB8AC3E}">
        <p14:creationId xmlns:p14="http://schemas.microsoft.com/office/powerpoint/2010/main" val="1296619455"/>
      </p:ext>
    </p:extLst>
  </p:cSld>
  <p:clrMapOvr>
    <a:masterClrMapping/>
  </p:clrMapOvr>
  <p:transition spd="med">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40438"/>
            <a:ext cx="9144000" cy="817562"/>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3"/>
          <a:srcRect l="-4398" r="-4398"/>
          <a:stretch>
            <a:fillRect/>
          </a:stretch>
        </p:blipFill>
        <p:spPr>
          <a:xfrm>
            <a:off x="131763" y="31750"/>
            <a:ext cx="1239837" cy="930184"/>
          </a:xfrm>
          <a:prstGeom prst="rect">
            <a:avLst/>
          </a:prstGeom>
          <a:noFill/>
          <a:ln w="9525">
            <a:noFill/>
          </a:ln>
        </p:spPr>
      </p:pic>
      <p:pic>
        <p:nvPicPr>
          <p:cNvPr id="4105" name="Picture 8" descr="C:\Users\A2120-06\Downloads\longb.png"/>
          <p:cNvPicPr>
            <a:picLocks noChangeAspect="1"/>
          </p:cNvPicPr>
          <p:nvPr/>
        </p:nvPicPr>
        <p:blipFill>
          <a:blip r:embed="rId4"/>
          <a:stretch>
            <a:fillRect/>
          </a:stretch>
        </p:blipFill>
        <p:spPr>
          <a:xfrm>
            <a:off x="7599364" y="90538"/>
            <a:ext cx="1544636" cy="1000069"/>
          </a:xfrm>
          <a:prstGeom prst="rect">
            <a:avLst/>
          </a:prstGeom>
          <a:noFill/>
          <a:ln w="9525">
            <a:noFill/>
          </a:ln>
        </p:spPr>
      </p:pic>
      <p:sp>
        <p:nvSpPr>
          <p:cNvPr id="9" name="Title 1"/>
          <p:cNvSpPr txBox="1"/>
          <p:nvPr/>
        </p:nvSpPr>
        <p:spPr bwMode="auto">
          <a:xfrm>
            <a:off x="2133600" y="344253"/>
            <a:ext cx="5120482" cy="767073"/>
          </a:xfrm>
          <a:prstGeom prst="rect">
            <a:avLst/>
          </a:prstGeom>
          <a:solidFill>
            <a:schemeClr val="accent6">
              <a:lumMod val="75000"/>
              <a:alpha val="50000"/>
            </a:schemeClr>
          </a:solidFill>
          <a:ln>
            <a:noFill/>
          </a:ln>
        </p:spPr>
        <p:txBody>
          <a:bodyPr anchor="ctr"/>
          <a:lstStyle/>
          <a:p>
            <a:pPr algn="ctr"/>
            <a:r>
              <a:rPr lang="en-US" sz="2800" b="1" dirty="0" smtClean="0">
                <a:latin typeface="Times New Roman" panose="02020603050405020304" pitchFamily="18" charset="0"/>
                <a:cs typeface="Times New Roman" panose="02020603050405020304" pitchFamily="18" charset="0"/>
              </a:rPr>
              <a:t>CÁC TỔN THƯƠNG HIE TRÊN MRI</a:t>
            </a:r>
            <a:endParaRPr lang="en-US" sz="2800" b="1" dirty="0">
              <a:latin typeface="Times New Roman" panose="02020603050405020304" pitchFamily="18" charset="0"/>
              <a:cs typeface="Times New Roman" panose="02020603050405020304" pitchFamily="18" charset="0"/>
            </a:endParaRPr>
          </a:p>
        </p:txBody>
      </p:sp>
      <p:sp>
        <p:nvSpPr>
          <p:cNvPr id="7" name="Rectangle 6"/>
          <p:cNvSpPr/>
          <p:nvPr/>
        </p:nvSpPr>
        <p:spPr>
          <a:xfrm>
            <a:off x="304800" y="1298784"/>
            <a:ext cx="8534400" cy="400110"/>
          </a:xfrm>
          <a:prstGeom prst="rect">
            <a:avLst/>
          </a:prstGeom>
        </p:spPr>
        <p:txBody>
          <a:bodyPr wrap="square">
            <a:spAutoFit/>
          </a:bodyPr>
          <a:lstStyle/>
          <a:p>
            <a:r>
              <a:rPr lang="vi-VN" sz="2000" dirty="0" smtClean="0">
                <a:solidFill>
                  <a:srgbClr val="FF0000"/>
                </a:solidFill>
              </a:rPr>
              <a:t>Tổn </a:t>
            </a:r>
            <a:r>
              <a:rPr lang="vi-VN" sz="2000" dirty="0">
                <a:solidFill>
                  <a:srgbClr val="FF0000"/>
                </a:solidFill>
              </a:rPr>
              <a:t>thương thiếu oxy-thiếu máu </a:t>
            </a:r>
            <a:r>
              <a:rPr lang="en-US" sz="2000" dirty="0" err="1" smtClean="0">
                <a:solidFill>
                  <a:srgbClr val="FF0000"/>
                </a:solidFill>
              </a:rPr>
              <a:t>mức</a:t>
            </a:r>
            <a:r>
              <a:rPr lang="en-US" sz="2000" dirty="0" smtClean="0">
                <a:solidFill>
                  <a:srgbClr val="FF0000"/>
                </a:solidFill>
              </a:rPr>
              <a:t> </a:t>
            </a:r>
            <a:r>
              <a:rPr lang="en-US" sz="2000" dirty="0" err="1" smtClean="0">
                <a:solidFill>
                  <a:srgbClr val="FF0000"/>
                </a:solidFill>
              </a:rPr>
              <a:t>độ</a:t>
            </a:r>
            <a:r>
              <a:rPr lang="en-US" sz="2000" dirty="0" smtClean="0">
                <a:solidFill>
                  <a:srgbClr val="FF0000"/>
                </a:solidFill>
              </a:rPr>
              <a:t> </a:t>
            </a:r>
            <a:r>
              <a:rPr lang="en-US" sz="2000" dirty="0" err="1" smtClean="0">
                <a:solidFill>
                  <a:srgbClr val="FF0000"/>
                </a:solidFill>
              </a:rPr>
              <a:t>nhẹ</a:t>
            </a:r>
            <a:r>
              <a:rPr lang="en-US" sz="2000" dirty="0" smtClean="0">
                <a:solidFill>
                  <a:srgbClr val="FF0000"/>
                </a:solidFill>
              </a:rPr>
              <a:t> - </a:t>
            </a:r>
            <a:r>
              <a:rPr lang="en-US" sz="2000" dirty="0" err="1" smtClean="0">
                <a:solidFill>
                  <a:srgbClr val="FF0000"/>
                </a:solidFill>
              </a:rPr>
              <a:t>trung</a:t>
            </a:r>
            <a:r>
              <a:rPr lang="en-US" sz="2000" dirty="0" smtClean="0">
                <a:solidFill>
                  <a:srgbClr val="FF0000"/>
                </a:solidFill>
              </a:rPr>
              <a:t> </a:t>
            </a:r>
            <a:r>
              <a:rPr lang="en-US" sz="2000" dirty="0" err="1" smtClean="0">
                <a:solidFill>
                  <a:srgbClr val="FF0000"/>
                </a:solidFill>
              </a:rPr>
              <a:t>bình</a:t>
            </a:r>
            <a:r>
              <a:rPr lang="en-US" sz="2000" dirty="0" smtClean="0">
                <a:solidFill>
                  <a:srgbClr val="FF0000"/>
                </a:solidFill>
              </a:rPr>
              <a:t> </a:t>
            </a:r>
            <a:r>
              <a:rPr lang="vi-VN" sz="2000" dirty="0" smtClean="0">
                <a:solidFill>
                  <a:srgbClr val="FF0000"/>
                </a:solidFill>
              </a:rPr>
              <a:t>ở </a:t>
            </a:r>
            <a:r>
              <a:rPr lang="vi-VN" sz="2000" dirty="0">
                <a:solidFill>
                  <a:srgbClr val="FF0000"/>
                </a:solidFill>
              </a:rPr>
              <a:t>trẻ sơ sinh </a:t>
            </a:r>
            <a:r>
              <a:rPr lang="en-US" sz="2000" dirty="0" err="1" smtClean="0">
                <a:solidFill>
                  <a:srgbClr val="FF0000"/>
                </a:solidFill>
              </a:rPr>
              <a:t>đủ</a:t>
            </a:r>
            <a:r>
              <a:rPr lang="en-US" sz="2000" dirty="0" smtClean="0">
                <a:solidFill>
                  <a:srgbClr val="FF0000"/>
                </a:solidFill>
              </a:rPr>
              <a:t> </a:t>
            </a:r>
            <a:r>
              <a:rPr lang="vi-VN" sz="2000" dirty="0" smtClean="0">
                <a:solidFill>
                  <a:srgbClr val="FF0000"/>
                </a:solidFill>
              </a:rPr>
              <a:t>tháng </a:t>
            </a:r>
            <a:r>
              <a:rPr lang="en-US" sz="2000" dirty="0" smtClean="0">
                <a:solidFill>
                  <a:srgbClr val="FF0000"/>
                </a:solidFill>
              </a:rPr>
              <a:t> </a:t>
            </a:r>
            <a:endParaRPr lang="en-US" sz="2000" dirty="0">
              <a:solidFill>
                <a:srgbClr val="FF0000"/>
              </a:solidFill>
            </a:endParaRPr>
          </a:p>
        </p:txBody>
      </p:sp>
      <p:sp>
        <p:nvSpPr>
          <p:cNvPr id="8" name="Rectangle 7"/>
          <p:cNvSpPr/>
          <p:nvPr/>
        </p:nvSpPr>
        <p:spPr>
          <a:xfrm>
            <a:off x="457200" y="1690772"/>
            <a:ext cx="7696200" cy="923330"/>
          </a:xfrm>
          <a:prstGeom prst="rect">
            <a:avLst/>
          </a:prstGeom>
        </p:spPr>
        <p:txBody>
          <a:bodyPr wrap="square">
            <a:spAutoFit/>
          </a:bodyPr>
          <a:lstStyle/>
          <a:p>
            <a:pPr marL="285750" indent="-285750">
              <a:buFont typeface="Arial" panose="020B0604020202020204" pitchFamily="34" charset="0"/>
              <a:buChar char="•"/>
            </a:pPr>
            <a:r>
              <a:rPr lang="en-US" dirty="0" err="1" smtClean="0"/>
              <a:t>Vị</a:t>
            </a:r>
            <a:r>
              <a:rPr lang="en-US" dirty="0" smtClean="0"/>
              <a:t> </a:t>
            </a:r>
            <a:r>
              <a:rPr lang="en-US" dirty="0" err="1" smtClean="0"/>
              <a:t>trí</a:t>
            </a:r>
            <a:r>
              <a:rPr lang="en-US" dirty="0"/>
              <a:t> </a:t>
            </a:r>
            <a:r>
              <a:rPr lang="en-US" dirty="0" smtClean="0"/>
              <a:t>hay </a:t>
            </a:r>
            <a:r>
              <a:rPr lang="en-US" dirty="0" err="1" smtClean="0"/>
              <a:t>gặp</a:t>
            </a:r>
            <a:r>
              <a:rPr lang="en-US" dirty="0" smtClean="0"/>
              <a:t>: </a:t>
            </a:r>
            <a:r>
              <a:rPr lang="en-US" dirty="0" err="1" smtClean="0"/>
              <a:t>vỏ</a:t>
            </a:r>
            <a:r>
              <a:rPr lang="en-US" dirty="0" smtClean="0"/>
              <a:t> </a:t>
            </a:r>
            <a:r>
              <a:rPr lang="en-US" dirty="0" err="1" smtClean="0"/>
              <a:t>não</a:t>
            </a:r>
            <a:r>
              <a:rPr lang="en-US" dirty="0" smtClean="0"/>
              <a:t>, </a:t>
            </a:r>
            <a:r>
              <a:rPr lang="en-US" dirty="0" err="1" smtClean="0"/>
              <a:t>thể</a:t>
            </a:r>
            <a:r>
              <a:rPr lang="en-US" dirty="0" smtClean="0"/>
              <a:t> chai. </a:t>
            </a:r>
          </a:p>
          <a:p>
            <a:pPr marL="285750" indent="-285750">
              <a:buFont typeface="Arial" panose="020B0604020202020204" pitchFamily="34" charset="0"/>
              <a:buChar char="•"/>
            </a:pPr>
            <a:r>
              <a:rPr lang="en-US" dirty="0" err="1" smtClean="0"/>
              <a:t>Biểu</a:t>
            </a:r>
            <a:r>
              <a:rPr lang="en-US" dirty="0" smtClean="0"/>
              <a:t> </a:t>
            </a:r>
            <a:r>
              <a:rPr lang="en-US" dirty="0" err="1" smtClean="0"/>
              <a:t>hiện</a:t>
            </a:r>
            <a:r>
              <a:rPr lang="en-US" dirty="0" smtClean="0"/>
              <a:t>: </a:t>
            </a:r>
            <a:r>
              <a:rPr lang="en-US" dirty="0" err="1" smtClean="0"/>
              <a:t>giảm</a:t>
            </a:r>
            <a:r>
              <a:rPr lang="en-US" dirty="0" smtClean="0"/>
              <a:t> </a:t>
            </a:r>
            <a:r>
              <a:rPr lang="en-US" dirty="0" err="1" smtClean="0"/>
              <a:t>tín</a:t>
            </a:r>
            <a:r>
              <a:rPr lang="en-US" dirty="0" smtClean="0"/>
              <a:t> </a:t>
            </a:r>
            <a:r>
              <a:rPr lang="en-US" dirty="0" err="1" smtClean="0"/>
              <a:t>hiệu</a:t>
            </a:r>
            <a:r>
              <a:rPr lang="en-US" dirty="0" smtClean="0"/>
              <a:t> </a:t>
            </a:r>
            <a:r>
              <a:rPr lang="en-US" dirty="0" err="1" smtClean="0"/>
              <a:t>và</a:t>
            </a:r>
            <a:r>
              <a:rPr lang="en-US" dirty="0" smtClean="0"/>
              <a:t> </a:t>
            </a:r>
            <a:r>
              <a:rPr lang="en-US" dirty="0" err="1" smtClean="0"/>
              <a:t>mất</a:t>
            </a:r>
            <a:r>
              <a:rPr lang="en-US" dirty="0" smtClean="0"/>
              <a:t> </a:t>
            </a:r>
            <a:r>
              <a:rPr lang="en-US" dirty="0" err="1" smtClean="0"/>
              <a:t>ranh</a:t>
            </a:r>
            <a:r>
              <a:rPr lang="en-US" dirty="0" smtClean="0"/>
              <a:t> </a:t>
            </a:r>
            <a:r>
              <a:rPr lang="en-US" dirty="0" err="1" smtClean="0"/>
              <a:t>giới</a:t>
            </a:r>
            <a:r>
              <a:rPr lang="en-US" dirty="0" smtClean="0"/>
              <a:t> </a:t>
            </a:r>
            <a:r>
              <a:rPr lang="en-US" dirty="0" err="1" smtClean="0"/>
              <a:t>chất</a:t>
            </a:r>
            <a:r>
              <a:rPr lang="en-US" dirty="0" smtClean="0"/>
              <a:t> </a:t>
            </a:r>
            <a:r>
              <a:rPr lang="en-US" dirty="0" err="1" smtClean="0"/>
              <a:t>trắng</a:t>
            </a:r>
            <a:r>
              <a:rPr lang="en-US" dirty="0" smtClean="0"/>
              <a:t> – </a:t>
            </a:r>
            <a:r>
              <a:rPr lang="en-US" dirty="0" err="1" smtClean="0"/>
              <a:t>chất</a:t>
            </a:r>
            <a:r>
              <a:rPr lang="en-US" dirty="0" smtClean="0"/>
              <a:t> </a:t>
            </a:r>
            <a:r>
              <a:rPr lang="en-US" dirty="0" err="1" smtClean="0"/>
              <a:t>xám</a:t>
            </a:r>
            <a:r>
              <a:rPr lang="en-US" dirty="0" smtClean="0"/>
              <a:t> </a:t>
            </a:r>
            <a:r>
              <a:rPr lang="en-US" dirty="0" err="1" smtClean="0"/>
              <a:t>trên</a:t>
            </a:r>
            <a:r>
              <a:rPr lang="en-US" dirty="0" smtClean="0"/>
              <a:t> T2W, </a:t>
            </a:r>
            <a:r>
              <a:rPr lang="en-US" dirty="0" err="1" smtClean="0"/>
              <a:t>tăng</a:t>
            </a:r>
            <a:r>
              <a:rPr lang="en-US" dirty="0" smtClean="0"/>
              <a:t> </a:t>
            </a:r>
            <a:r>
              <a:rPr lang="en-US" dirty="0" err="1" smtClean="0"/>
              <a:t>tín</a:t>
            </a:r>
            <a:r>
              <a:rPr lang="en-US" dirty="0" smtClean="0"/>
              <a:t> </a:t>
            </a:r>
            <a:r>
              <a:rPr lang="en-US" dirty="0" err="1" smtClean="0"/>
              <a:t>hiệu</a:t>
            </a:r>
            <a:r>
              <a:rPr lang="en-US" dirty="0" smtClean="0"/>
              <a:t> </a:t>
            </a:r>
            <a:r>
              <a:rPr lang="en-US" dirty="0" err="1" smtClean="0"/>
              <a:t>vỏ</a:t>
            </a:r>
            <a:r>
              <a:rPr lang="en-US" dirty="0" smtClean="0"/>
              <a:t> </a:t>
            </a:r>
            <a:r>
              <a:rPr lang="en-US" dirty="0" err="1" smtClean="0"/>
              <a:t>não</a:t>
            </a:r>
            <a:r>
              <a:rPr lang="en-US" dirty="0" smtClean="0"/>
              <a:t> </a:t>
            </a:r>
            <a:r>
              <a:rPr lang="en-US" dirty="0" err="1" smtClean="0"/>
              <a:t>trên</a:t>
            </a:r>
            <a:r>
              <a:rPr lang="en-US" dirty="0" smtClean="0"/>
              <a:t> T1W, </a:t>
            </a:r>
            <a:r>
              <a:rPr lang="en-US" dirty="0" err="1" smtClean="0"/>
              <a:t>hạn</a:t>
            </a:r>
            <a:r>
              <a:rPr lang="en-US" dirty="0" smtClean="0"/>
              <a:t> </a:t>
            </a:r>
            <a:r>
              <a:rPr lang="en-US" dirty="0" err="1" smtClean="0"/>
              <a:t>chế</a:t>
            </a:r>
            <a:r>
              <a:rPr lang="en-US" dirty="0" smtClean="0"/>
              <a:t> </a:t>
            </a:r>
            <a:r>
              <a:rPr lang="en-US" dirty="0" err="1" smtClean="0"/>
              <a:t>khuếch</a:t>
            </a:r>
            <a:r>
              <a:rPr lang="en-US" dirty="0" smtClean="0"/>
              <a:t> </a:t>
            </a:r>
            <a:r>
              <a:rPr lang="en-US" dirty="0" err="1" smtClean="0"/>
              <a:t>tán</a:t>
            </a:r>
            <a:r>
              <a:rPr lang="en-US" dirty="0" smtClean="0"/>
              <a:t> </a:t>
            </a:r>
            <a:r>
              <a:rPr lang="en-US" dirty="0" err="1" smtClean="0"/>
              <a:t>trên</a:t>
            </a:r>
            <a:r>
              <a:rPr lang="en-US" dirty="0" smtClean="0"/>
              <a:t> DWI/ADC.</a:t>
            </a:r>
            <a:endParaRPr lang="en-US" dirty="0"/>
          </a:p>
        </p:txBody>
      </p:sp>
      <p:sp>
        <p:nvSpPr>
          <p:cNvPr id="2" name="Rectangle 1"/>
          <p:cNvSpPr/>
          <p:nvPr/>
        </p:nvSpPr>
        <p:spPr>
          <a:xfrm>
            <a:off x="3817219" y="3505200"/>
            <a:ext cx="5029200" cy="1200329"/>
          </a:xfrm>
          <a:prstGeom prst="rect">
            <a:avLst/>
          </a:prstGeom>
        </p:spPr>
        <p:txBody>
          <a:bodyPr wrap="square">
            <a:spAutoFit/>
          </a:bodyPr>
          <a:lstStyle/>
          <a:p>
            <a:pPr algn="just"/>
            <a:r>
              <a:rPr lang="en-US" dirty="0" err="1"/>
              <a:t>Một</a:t>
            </a:r>
            <a:r>
              <a:rPr lang="en-US" dirty="0"/>
              <a:t> </a:t>
            </a:r>
            <a:r>
              <a:rPr lang="en-US" dirty="0" err="1"/>
              <a:t>trẻ</a:t>
            </a:r>
            <a:r>
              <a:rPr lang="en-US" dirty="0"/>
              <a:t> </a:t>
            </a:r>
            <a:r>
              <a:rPr lang="en-US" dirty="0" err="1"/>
              <a:t>sơ</a:t>
            </a:r>
            <a:r>
              <a:rPr lang="en-US" dirty="0"/>
              <a:t> </a:t>
            </a:r>
            <a:r>
              <a:rPr lang="en-US" dirty="0" err="1"/>
              <a:t>sinh</a:t>
            </a:r>
            <a:r>
              <a:rPr lang="en-US" dirty="0"/>
              <a:t> </a:t>
            </a:r>
            <a:r>
              <a:rPr lang="en-US" dirty="0" err="1"/>
              <a:t>đủ</a:t>
            </a:r>
            <a:r>
              <a:rPr lang="en-US" dirty="0"/>
              <a:t> </a:t>
            </a:r>
            <a:r>
              <a:rPr lang="en-US" dirty="0" err="1"/>
              <a:t>tháng</a:t>
            </a:r>
            <a:r>
              <a:rPr lang="en-US" dirty="0"/>
              <a:t> 8 </a:t>
            </a:r>
            <a:r>
              <a:rPr lang="en-US" dirty="0" err="1"/>
              <a:t>ngày</a:t>
            </a:r>
            <a:r>
              <a:rPr lang="en-US" dirty="0"/>
              <a:t> </a:t>
            </a:r>
            <a:r>
              <a:rPr lang="en-US" dirty="0" err="1" smtClean="0"/>
              <a:t>tuổi</a:t>
            </a:r>
            <a:r>
              <a:rPr lang="en-US" dirty="0" smtClean="0"/>
              <a:t>. </a:t>
            </a:r>
          </a:p>
          <a:p>
            <a:pPr algn="just"/>
            <a:r>
              <a:rPr lang="en-US" dirty="0" smtClean="0"/>
              <a:t>-</a:t>
            </a:r>
            <a:r>
              <a:rPr lang="en-US" dirty="0"/>
              <a:t> </a:t>
            </a:r>
            <a:r>
              <a:rPr lang="en-US" dirty="0" smtClean="0"/>
              <a:t>Axial </a:t>
            </a:r>
            <a:r>
              <a:rPr lang="en-US" dirty="0"/>
              <a:t>DW (A) </a:t>
            </a:r>
            <a:r>
              <a:rPr lang="en-US" dirty="0" err="1"/>
              <a:t>và</a:t>
            </a:r>
            <a:r>
              <a:rPr lang="en-US" dirty="0"/>
              <a:t> ADC (B) </a:t>
            </a:r>
            <a:r>
              <a:rPr lang="en-US" dirty="0" err="1" smtClean="0"/>
              <a:t>hạn</a:t>
            </a:r>
            <a:r>
              <a:rPr lang="en-US" dirty="0" smtClean="0"/>
              <a:t> </a:t>
            </a:r>
            <a:r>
              <a:rPr lang="en-US" dirty="0" err="1"/>
              <a:t>chế</a:t>
            </a:r>
            <a:r>
              <a:rPr lang="en-US" dirty="0"/>
              <a:t> </a:t>
            </a:r>
            <a:r>
              <a:rPr lang="en-US" dirty="0" err="1" smtClean="0"/>
              <a:t>khuếch</a:t>
            </a:r>
            <a:r>
              <a:rPr lang="en-US" dirty="0" smtClean="0"/>
              <a:t> </a:t>
            </a:r>
            <a:r>
              <a:rPr lang="en-US" dirty="0" err="1" smtClean="0"/>
              <a:t>tán</a:t>
            </a:r>
            <a:r>
              <a:rPr lang="en-US" dirty="0" smtClean="0"/>
              <a:t> ở </a:t>
            </a:r>
            <a:r>
              <a:rPr lang="en-US" dirty="0" err="1"/>
              <a:t>thể</a:t>
            </a:r>
            <a:r>
              <a:rPr lang="en-US" dirty="0"/>
              <a:t> chai (</a:t>
            </a:r>
            <a:r>
              <a:rPr lang="en-US" dirty="0" err="1"/>
              <a:t>mũi</a:t>
            </a:r>
            <a:r>
              <a:rPr lang="en-US" dirty="0"/>
              <a:t> </a:t>
            </a:r>
            <a:r>
              <a:rPr lang="en-US" dirty="0" err="1"/>
              <a:t>tên</a:t>
            </a:r>
            <a:r>
              <a:rPr lang="en-US" dirty="0"/>
              <a:t>) </a:t>
            </a:r>
            <a:r>
              <a:rPr lang="en-US" dirty="0" err="1"/>
              <a:t>và</a:t>
            </a:r>
            <a:r>
              <a:rPr lang="en-US" dirty="0"/>
              <a:t> </a:t>
            </a:r>
            <a:r>
              <a:rPr lang="en-US" dirty="0" smtClean="0"/>
              <a:t>ở </a:t>
            </a:r>
            <a:r>
              <a:rPr lang="en-US" dirty="0" err="1"/>
              <a:t>chất</a:t>
            </a:r>
            <a:r>
              <a:rPr lang="en-US" dirty="0"/>
              <a:t> </a:t>
            </a:r>
            <a:r>
              <a:rPr lang="en-US" dirty="0" err="1"/>
              <a:t>trắng</a:t>
            </a:r>
            <a:r>
              <a:rPr lang="en-US" dirty="0"/>
              <a:t> </a:t>
            </a:r>
            <a:r>
              <a:rPr lang="en-US" dirty="0" err="1"/>
              <a:t>sâu</a:t>
            </a:r>
            <a:r>
              <a:rPr lang="en-US" dirty="0"/>
              <a:t> </a:t>
            </a:r>
            <a:r>
              <a:rPr lang="en-US" dirty="0" err="1"/>
              <a:t>vùng</a:t>
            </a:r>
            <a:r>
              <a:rPr lang="en-US" dirty="0"/>
              <a:t> </a:t>
            </a:r>
            <a:r>
              <a:rPr lang="en-US" dirty="0" err="1"/>
              <a:t>trán</a:t>
            </a:r>
            <a:r>
              <a:rPr lang="en-US" dirty="0"/>
              <a:t> </a:t>
            </a:r>
            <a:r>
              <a:rPr lang="en-US" dirty="0" err="1"/>
              <a:t>và</a:t>
            </a:r>
            <a:r>
              <a:rPr lang="en-US" dirty="0"/>
              <a:t> </a:t>
            </a:r>
            <a:r>
              <a:rPr lang="en-US" dirty="0" err="1"/>
              <a:t>đỉnh</a:t>
            </a:r>
            <a:r>
              <a:rPr lang="en-US" dirty="0"/>
              <a:t>. </a:t>
            </a:r>
            <a:endParaRPr lang="en-US" dirty="0" smtClean="0"/>
          </a:p>
          <a:p>
            <a:pPr algn="just"/>
            <a:r>
              <a:rPr lang="en-US" dirty="0" smtClean="0"/>
              <a:t>- (</a:t>
            </a:r>
            <a:r>
              <a:rPr lang="en-US" dirty="0"/>
              <a:t>C, D) Axial </a:t>
            </a:r>
            <a:r>
              <a:rPr lang="en-US" dirty="0" smtClean="0"/>
              <a:t>T1W: </a:t>
            </a:r>
            <a:r>
              <a:rPr lang="en-US" dirty="0" err="1" smtClean="0"/>
              <a:t>tăng</a:t>
            </a:r>
            <a:r>
              <a:rPr lang="en-US" dirty="0" smtClean="0"/>
              <a:t> </a:t>
            </a:r>
            <a:r>
              <a:rPr lang="en-US" dirty="0" err="1" smtClean="0"/>
              <a:t>tín</a:t>
            </a:r>
            <a:r>
              <a:rPr lang="en-US" dirty="0" smtClean="0"/>
              <a:t> </a:t>
            </a:r>
            <a:r>
              <a:rPr lang="en-US" dirty="0" err="1" smtClean="0"/>
              <a:t>hiệu</a:t>
            </a:r>
            <a:r>
              <a:rPr lang="en-US" dirty="0" smtClean="0"/>
              <a:t> </a:t>
            </a:r>
            <a:r>
              <a:rPr lang="en-US" dirty="0" err="1" smtClean="0"/>
              <a:t>vỏ</a:t>
            </a:r>
            <a:r>
              <a:rPr lang="en-US" dirty="0" smtClean="0"/>
              <a:t> </a:t>
            </a:r>
            <a:r>
              <a:rPr lang="en-US" dirty="0" err="1" smtClean="0"/>
              <a:t>não</a:t>
            </a:r>
            <a:r>
              <a:rPr lang="en-US" dirty="0"/>
              <a: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58" y="2655695"/>
            <a:ext cx="3254542" cy="3604752"/>
          </a:xfrm>
          <a:prstGeom prst="rect">
            <a:avLst/>
          </a:prstGeom>
        </p:spPr>
      </p:pic>
    </p:spTree>
    <p:extLst>
      <p:ext uri="{BB962C8B-B14F-4D97-AF65-F5344CB8AC3E}">
        <p14:creationId xmlns:p14="http://schemas.microsoft.com/office/powerpoint/2010/main" val="220356530"/>
      </p:ext>
    </p:extLst>
  </p:cSld>
  <p:clrMapOvr>
    <a:masterClrMapping/>
  </p:clrMapOvr>
  <p:transition spd="med">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40438"/>
            <a:ext cx="9144000" cy="817562"/>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3"/>
          <a:srcRect l="-4398" r="-4398"/>
          <a:stretch>
            <a:fillRect/>
          </a:stretch>
        </p:blipFill>
        <p:spPr>
          <a:xfrm>
            <a:off x="131763" y="31750"/>
            <a:ext cx="1239837" cy="930184"/>
          </a:xfrm>
          <a:prstGeom prst="rect">
            <a:avLst/>
          </a:prstGeom>
          <a:noFill/>
          <a:ln w="9525">
            <a:noFill/>
          </a:ln>
        </p:spPr>
      </p:pic>
      <p:pic>
        <p:nvPicPr>
          <p:cNvPr id="4105" name="Picture 8" descr="C:\Users\A2120-06\Downloads\longb.png"/>
          <p:cNvPicPr>
            <a:picLocks noChangeAspect="1"/>
          </p:cNvPicPr>
          <p:nvPr/>
        </p:nvPicPr>
        <p:blipFill>
          <a:blip r:embed="rId4"/>
          <a:stretch>
            <a:fillRect/>
          </a:stretch>
        </p:blipFill>
        <p:spPr>
          <a:xfrm>
            <a:off x="7599364" y="90538"/>
            <a:ext cx="1544636" cy="1000069"/>
          </a:xfrm>
          <a:prstGeom prst="rect">
            <a:avLst/>
          </a:prstGeom>
          <a:noFill/>
          <a:ln w="9525">
            <a:noFill/>
          </a:ln>
        </p:spPr>
      </p:pic>
      <p:sp>
        <p:nvSpPr>
          <p:cNvPr id="9" name="Title 1"/>
          <p:cNvSpPr txBox="1"/>
          <p:nvPr/>
        </p:nvSpPr>
        <p:spPr bwMode="auto">
          <a:xfrm>
            <a:off x="2133600" y="344253"/>
            <a:ext cx="5120482" cy="767073"/>
          </a:xfrm>
          <a:prstGeom prst="rect">
            <a:avLst/>
          </a:prstGeom>
          <a:solidFill>
            <a:schemeClr val="accent6">
              <a:lumMod val="75000"/>
              <a:alpha val="50000"/>
            </a:schemeClr>
          </a:solidFill>
          <a:ln>
            <a:noFill/>
          </a:ln>
        </p:spPr>
        <p:txBody>
          <a:bodyPr anchor="ctr"/>
          <a:lstStyle/>
          <a:p>
            <a:pPr algn="ctr"/>
            <a:r>
              <a:rPr lang="en-US" sz="2800" b="1" dirty="0" smtClean="0">
                <a:latin typeface="Times New Roman" panose="02020603050405020304" pitchFamily="18" charset="0"/>
                <a:cs typeface="Times New Roman" panose="02020603050405020304" pitchFamily="18" charset="0"/>
              </a:rPr>
              <a:t>CÁC TỔN THƯƠNG HIE TRÊN MRI</a:t>
            </a:r>
            <a:endParaRPr lang="en-US" sz="2800" b="1" dirty="0">
              <a:latin typeface="Times New Roman" panose="02020603050405020304" pitchFamily="18" charset="0"/>
              <a:cs typeface="Times New Roman" panose="02020603050405020304" pitchFamily="18" charset="0"/>
            </a:endParaRPr>
          </a:p>
        </p:txBody>
      </p:sp>
      <p:sp>
        <p:nvSpPr>
          <p:cNvPr id="2" name="Rectangle 1"/>
          <p:cNvSpPr/>
          <p:nvPr/>
        </p:nvSpPr>
        <p:spPr>
          <a:xfrm>
            <a:off x="457200" y="1690772"/>
            <a:ext cx="7696200" cy="1200329"/>
          </a:xfrm>
          <a:prstGeom prst="rect">
            <a:avLst/>
          </a:prstGeom>
        </p:spPr>
        <p:txBody>
          <a:bodyPr wrap="square">
            <a:spAutoFit/>
          </a:bodyPr>
          <a:lstStyle/>
          <a:p>
            <a:pPr marL="285750" indent="-285750">
              <a:buFont typeface="Arial" panose="020B0604020202020204" pitchFamily="34" charset="0"/>
              <a:buChar char="•"/>
            </a:pPr>
            <a:r>
              <a:rPr lang="en-US" dirty="0" err="1" smtClean="0"/>
              <a:t>Dạng</a:t>
            </a:r>
            <a:r>
              <a:rPr lang="en-US" dirty="0" smtClean="0"/>
              <a:t> </a:t>
            </a:r>
            <a:r>
              <a:rPr lang="en-US" dirty="0" err="1"/>
              <a:t>tổn</a:t>
            </a:r>
            <a:r>
              <a:rPr lang="en-US" dirty="0"/>
              <a:t> </a:t>
            </a:r>
            <a:r>
              <a:rPr lang="en-US" dirty="0" err="1"/>
              <a:t>thương</a:t>
            </a:r>
            <a:r>
              <a:rPr lang="en-US" dirty="0"/>
              <a:t> </a:t>
            </a:r>
            <a:r>
              <a:rPr lang="en-US" dirty="0" err="1"/>
              <a:t>này</a:t>
            </a:r>
            <a:r>
              <a:rPr lang="en-US" dirty="0"/>
              <a:t> </a:t>
            </a:r>
            <a:r>
              <a:rPr lang="en-US" dirty="0" err="1"/>
              <a:t>thường</a:t>
            </a:r>
            <a:r>
              <a:rPr lang="en-US" dirty="0"/>
              <a:t> </a:t>
            </a:r>
            <a:r>
              <a:rPr lang="en-US" dirty="0" err="1"/>
              <a:t>được</a:t>
            </a:r>
            <a:r>
              <a:rPr lang="en-US" dirty="0"/>
              <a:t> </a:t>
            </a:r>
            <a:r>
              <a:rPr lang="en-US" dirty="0" err="1"/>
              <a:t>thấy</a:t>
            </a:r>
            <a:r>
              <a:rPr lang="en-US" dirty="0"/>
              <a:t> </a:t>
            </a:r>
            <a:r>
              <a:rPr lang="en-US" dirty="0" err="1"/>
              <a:t>sau</a:t>
            </a:r>
            <a:r>
              <a:rPr lang="en-US" dirty="0"/>
              <a:t> </a:t>
            </a:r>
            <a:r>
              <a:rPr lang="en-US" dirty="0" err="1"/>
              <a:t>một</a:t>
            </a:r>
            <a:r>
              <a:rPr lang="en-US" dirty="0"/>
              <a:t> </a:t>
            </a:r>
            <a:r>
              <a:rPr lang="en-US" dirty="0" err="1"/>
              <a:t>biến</a:t>
            </a:r>
            <a:r>
              <a:rPr lang="en-US" dirty="0"/>
              <a:t> </a:t>
            </a:r>
            <a:r>
              <a:rPr lang="en-US" dirty="0" err="1"/>
              <a:t>cố</a:t>
            </a:r>
            <a:r>
              <a:rPr lang="en-US" dirty="0"/>
              <a:t> </a:t>
            </a:r>
            <a:r>
              <a:rPr lang="en-US" dirty="0" err="1" smtClean="0"/>
              <a:t>nghiêm</a:t>
            </a:r>
            <a:r>
              <a:rPr lang="en-US" dirty="0" smtClean="0"/>
              <a:t> </a:t>
            </a:r>
            <a:r>
              <a:rPr lang="en-US" dirty="0" err="1" smtClean="0"/>
              <a:t>trọng</a:t>
            </a:r>
            <a:r>
              <a:rPr lang="en-US" dirty="0" smtClean="0"/>
              <a:t> </a:t>
            </a:r>
            <a:r>
              <a:rPr lang="en-US" dirty="0" err="1" smtClean="0"/>
              <a:t>cấp</a:t>
            </a:r>
            <a:r>
              <a:rPr lang="en-US" dirty="0" smtClean="0"/>
              <a:t> </a:t>
            </a:r>
            <a:r>
              <a:rPr lang="en-US" dirty="0" err="1"/>
              <a:t>tính</a:t>
            </a:r>
            <a:r>
              <a:rPr lang="en-US" dirty="0"/>
              <a:t> </a:t>
            </a:r>
            <a:r>
              <a:rPr lang="en-US" dirty="0" err="1"/>
              <a:t>như</a:t>
            </a:r>
            <a:r>
              <a:rPr lang="en-US" dirty="0"/>
              <a:t> </a:t>
            </a:r>
            <a:r>
              <a:rPr lang="en-US" dirty="0" err="1"/>
              <a:t>vỡ</a:t>
            </a:r>
            <a:r>
              <a:rPr lang="en-US" dirty="0"/>
              <a:t> </a:t>
            </a:r>
            <a:r>
              <a:rPr lang="en-US" dirty="0" err="1"/>
              <a:t>tử</a:t>
            </a:r>
            <a:r>
              <a:rPr lang="en-US" dirty="0"/>
              <a:t> </a:t>
            </a:r>
            <a:r>
              <a:rPr lang="en-US" dirty="0" err="1"/>
              <a:t>cung</a:t>
            </a:r>
            <a:r>
              <a:rPr lang="en-US" dirty="0"/>
              <a:t>, </a:t>
            </a:r>
            <a:r>
              <a:rPr lang="en-US" dirty="0" err="1"/>
              <a:t>nhau</a:t>
            </a:r>
            <a:r>
              <a:rPr lang="en-US" dirty="0"/>
              <a:t> bong non </a:t>
            </a:r>
            <a:r>
              <a:rPr lang="en-US" dirty="0" err="1"/>
              <a:t>hoặc</a:t>
            </a:r>
            <a:r>
              <a:rPr lang="en-US" dirty="0"/>
              <a:t> </a:t>
            </a:r>
            <a:r>
              <a:rPr lang="en-US" dirty="0" err="1"/>
              <a:t>sa</a:t>
            </a:r>
            <a:r>
              <a:rPr lang="en-US" dirty="0"/>
              <a:t> </a:t>
            </a:r>
            <a:r>
              <a:rPr lang="en-US" dirty="0" err="1"/>
              <a:t>dây</a:t>
            </a:r>
            <a:r>
              <a:rPr lang="en-US" dirty="0"/>
              <a:t> </a:t>
            </a:r>
            <a:r>
              <a:rPr lang="en-US" dirty="0" err="1"/>
              <a:t>rốn</a:t>
            </a:r>
            <a:r>
              <a:rPr lang="en-US" dirty="0"/>
              <a:t>. </a:t>
            </a:r>
            <a:endParaRPr lang="en-US" dirty="0" smtClean="0"/>
          </a:p>
          <a:p>
            <a:pPr marL="285750" indent="-285750">
              <a:buFont typeface="Arial" panose="020B0604020202020204" pitchFamily="34" charset="0"/>
              <a:buChar char="•"/>
            </a:pPr>
            <a:r>
              <a:rPr lang="en-US" dirty="0" smtClean="0"/>
              <a:t>Do </a:t>
            </a:r>
            <a:r>
              <a:rPr lang="en-US" dirty="0" err="1" smtClean="0"/>
              <a:t>tổn</a:t>
            </a:r>
            <a:r>
              <a:rPr lang="en-US" dirty="0" smtClean="0"/>
              <a:t> </a:t>
            </a:r>
            <a:r>
              <a:rPr lang="en-US" dirty="0" err="1"/>
              <a:t>thương</a:t>
            </a:r>
            <a:r>
              <a:rPr lang="en-US" dirty="0"/>
              <a:t> </a:t>
            </a:r>
            <a:r>
              <a:rPr lang="en-US" dirty="0" err="1"/>
              <a:t>chủ</a:t>
            </a:r>
            <a:r>
              <a:rPr lang="en-US" dirty="0"/>
              <a:t> </a:t>
            </a:r>
            <a:r>
              <a:rPr lang="en-US" dirty="0" err="1"/>
              <a:t>yếu</a:t>
            </a:r>
            <a:r>
              <a:rPr lang="en-US" dirty="0"/>
              <a:t> </a:t>
            </a:r>
            <a:r>
              <a:rPr lang="en-US" dirty="0" err="1"/>
              <a:t>liên</a:t>
            </a:r>
            <a:r>
              <a:rPr lang="en-US" dirty="0"/>
              <a:t> </a:t>
            </a:r>
            <a:r>
              <a:rPr lang="en-US" dirty="0" err="1"/>
              <a:t>quan</a:t>
            </a:r>
            <a:r>
              <a:rPr lang="en-US" dirty="0"/>
              <a:t> </a:t>
            </a:r>
            <a:r>
              <a:rPr lang="en-US" dirty="0" err="1"/>
              <a:t>đến</a:t>
            </a:r>
            <a:r>
              <a:rPr lang="en-US" dirty="0"/>
              <a:t> </a:t>
            </a:r>
            <a:r>
              <a:rPr lang="en-US" dirty="0" err="1"/>
              <a:t>vùng</a:t>
            </a:r>
            <a:r>
              <a:rPr lang="en-US" dirty="0"/>
              <a:t> </a:t>
            </a:r>
            <a:r>
              <a:rPr lang="en-US" dirty="0" err="1"/>
              <a:t>đồi</a:t>
            </a:r>
            <a:r>
              <a:rPr lang="en-US" dirty="0"/>
              <a:t> </a:t>
            </a:r>
            <a:r>
              <a:rPr lang="en-US" dirty="0" err="1"/>
              <a:t>thị</a:t>
            </a:r>
            <a:r>
              <a:rPr lang="en-US" dirty="0"/>
              <a:t> </a:t>
            </a:r>
            <a:r>
              <a:rPr lang="en-US" dirty="0" err="1" smtClean="0"/>
              <a:t>và</a:t>
            </a:r>
            <a:r>
              <a:rPr lang="en-US" dirty="0" smtClean="0"/>
              <a:t> </a:t>
            </a:r>
            <a:r>
              <a:rPr lang="en-US" dirty="0" err="1" smtClean="0"/>
              <a:t>phần</a:t>
            </a:r>
            <a:r>
              <a:rPr lang="en-US" dirty="0" smtClean="0"/>
              <a:t> </a:t>
            </a:r>
            <a:r>
              <a:rPr lang="en-US" dirty="0" err="1" smtClean="0"/>
              <a:t>sau</a:t>
            </a:r>
            <a:r>
              <a:rPr lang="en-US" dirty="0" smtClean="0"/>
              <a:t> </a:t>
            </a:r>
            <a:r>
              <a:rPr lang="en-US" dirty="0" err="1" smtClean="0"/>
              <a:t>của</a:t>
            </a:r>
            <a:r>
              <a:rPr lang="en-US" dirty="0" smtClean="0"/>
              <a:t> </a:t>
            </a:r>
            <a:r>
              <a:rPr lang="en-US" dirty="0" err="1" smtClean="0"/>
              <a:t>nhân</a:t>
            </a:r>
            <a:r>
              <a:rPr lang="en-US" dirty="0" smtClean="0"/>
              <a:t> </a:t>
            </a:r>
            <a:r>
              <a:rPr lang="en-US" dirty="0" err="1" smtClean="0"/>
              <a:t>bèo</a:t>
            </a:r>
            <a:r>
              <a:rPr lang="en-US" dirty="0" smtClean="0"/>
              <a:t> </a:t>
            </a:r>
            <a:r>
              <a:rPr lang="en-US" dirty="0" err="1" smtClean="0"/>
              <a:t>hai</a:t>
            </a:r>
            <a:r>
              <a:rPr lang="en-US" dirty="0" smtClean="0"/>
              <a:t> </a:t>
            </a:r>
            <a:r>
              <a:rPr lang="en-US" dirty="0" err="1" smtClean="0"/>
              <a:t>bên</a:t>
            </a:r>
            <a:r>
              <a:rPr lang="en-US" dirty="0" smtClean="0"/>
              <a:t> </a:t>
            </a:r>
            <a:r>
              <a:rPr lang="en-US" dirty="0" err="1"/>
              <a:t>nên</a:t>
            </a:r>
            <a:r>
              <a:rPr lang="en-US" dirty="0"/>
              <a:t> </a:t>
            </a:r>
            <a:r>
              <a:rPr lang="en-US" dirty="0" err="1"/>
              <a:t>nó</a:t>
            </a:r>
            <a:r>
              <a:rPr lang="en-US" dirty="0"/>
              <a:t> </a:t>
            </a:r>
            <a:r>
              <a:rPr lang="en-US" dirty="0" err="1"/>
              <a:t>còn</a:t>
            </a:r>
            <a:r>
              <a:rPr lang="en-US" dirty="0"/>
              <a:t> </a:t>
            </a:r>
            <a:r>
              <a:rPr lang="en-US" dirty="0" err="1"/>
              <a:t>được</a:t>
            </a:r>
            <a:r>
              <a:rPr lang="en-US" dirty="0"/>
              <a:t> </a:t>
            </a:r>
            <a:r>
              <a:rPr lang="en-US" dirty="0" err="1"/>
              <a:t>gọi</a:t>
            </a:r>
            <a:r>
              <a:rPr lang="en-US" dirty="0"/>
              <a:t> </a:t>
            </a:r>
            <a:r>
              <a:rPr lang="en-US" dirty="0" err="1"/>
              <a:t>là</a:t>
            </a:r>
            <a:r>
              <a:rPr lang="en-US" dirty="0"/>
              <a:t> </a:t>
            </a:r>
            <a:r>
              <a:rPr lang="en-US" dirty="0" err="1"/>
              <a:t>mô</a:t>
            </a:r>
            <a:r>
              <a:rPr lang="en-US" dirty="0"/>
              <a:t> </a:t>
            </a:r>
            <a:r>
              <a:rPr lang="en-US" dirty="0" err="1"/>
              <a:t>hình</a:t>
            </a:r>
            <a:r>
              <a:rPr lang="en-US" dirty="0"/>
              <a:t> </a:t>
            </a:r>
            <a:r>
              <a:rPr lang="en-US" dirty="0" err="1"/>
              <a:t>hạch</a:t>
            </a:r>
            <a:r>
              <a:rPr lang="en-US" dirty="0"/>
              <a:t> </a:t>
            </a:r>
            <a:r>
              <a:rPr lang="en-US" dirty="0" err="1"/>
              <a:t>nền-đồi</a:t>
            </a:r>
            <a:r>
              <a:rPr lang="en-US" dirty="0"/>
              <a:t> </a:t>
            </a:r>
            <a:r>
              <a:rPr lang="en-US" dirty="0" err="1"/>
              <a:t>thị</a:t>
            </a:r>
            <a:r>
              <a:rPr lang="en-US" dirty="0"/>
              <a:t> (BGT</a:t>
            </a:r>
            <a:r>
              <a:rPr lang="en-US" dirty="0" smtClean="0"/>
              <a:t>)</a:t>
            </a:r>
            <a:endParaRPr lang="en-US" dirty="0"/>
          </a:p>
        </p:txBody>
      </p:sp>
      <p:sp>
        <p:nvSpPr>
          <p:cNvPr id="8" name="Rectangle 7"/>
          <p:cNvSpPr/>
          <p:nvPr/>
        </p:nvSpPr>
        <p:spPr>
          <a:xfrm>
            <a:off x="304800" y="1298784"/>
            <a:ext cx="8534400" cy="400110"/>
          </a:xfrm>
          <a:prstGeom prst="rect">
            <a:avLst/>
          </a:prstGeom>
        </p:spPr>
        <p:txBody>
          <a:bodyPr wrap="square">
            <a:spAutoFit/>
          </a:bodyPr>
          <a:lstStyle/>
          <a:p>
            <a:r>
              <a:rPr lang="vi-VN" sz="2000" dirty="0" smtClean="0">
                <a:solidFill>
                  <a:srgbClr val="FF0000"/>
                </a:solidFill>
              </a:rPr>
              <a:t>Tổn </a:t>
            </a:r>
            <a:r>
              <a:rPr lang="vi-VN" sz="2000" dirty="0">
                <a:solidFill>
                  <a:srgbClr val="FF0000"/>
                </a:solidFill>
              </a:rPr>
              <a:t>thương thiếu oxy-thiếu máu cục bộ </a:t>
            </a:r>
            <a:r>
              <a:rPr lang="en-US" sz="2000" dirty="0" err="1" smtClean="0">
                <a:solidFill>
                  <a:srgbClr val="FF0000"/>
                </a:solidFill>
              </a:rPr>
              <a:t>nghiêm</a:t>
            </a:r>
            <a:r>
              <a:rPr lang="en-US" sz="2000" dirty="0" smtClean="0">
                <a:solidFill>
                  <a:srgbClr val="FF0000"/>
                </a:solidFill>
              </a:rPr>
              <a:t> </a:t>
            </a:r>
            <a:r>
              <a:rPr lang="en-US" sz="2000" dirty="0" err="1" smtClean="0">
                <a:solidFill>
                  <a:srgbClr val="FF0000"/>
                </a:solidFill>
              </a:rPr>
              <a:t>trọng</a:t>
            </a:r>
            <a:r>
              <a:rPr lang="vi-VN" sz="2000" dirty="0" smtClean="0">
                <a:solidFill>
                  <a:srgbClr val="FF0000"/>
                </a:solidFill>
              </a:rPr>
              <a:t> </a:t>
            </a:r>
            <a:r>
              <a:rPr lang="vi-VN" sz="2000" dirty="0">
                <a:solidFill>
                  <a:srgbClr val="FF0000"/>
                </a:solidFill>
              </a:rPr>
              <a:t>ở trẻ sơ sinh </a:t>
            </a:r>
            <a:r>
              <a:rPr lang="en-US" sz="2000" dirty="0" err="1" smtClean="0">
                <a:solidFill>
                  <a:srgbClr val="FF0000"/>
                </a:solidFill>
              </a:rPr>
              <a:t>đủ</a:t>
            </a:r>
            <a:r>
              <a:rPr lang="en-US" sz="2000" dirty="0" smtClean="0">
                <a:solidFill>
                  <a:srgbClr val="FF0000"/>
                </a:solidFill>
              </a:rPr>
              <a:t> </a:t>
            </a:r>
            <a:r>
              <a:rPr lang="vi-VN" sz="2000" dirty="0" smtClean="0">
                <a:solidFill>
                  <a:srgbClr val="FF0000"/>
                </a:solidFill>
              </a:rPr>
              <a:t>tháng </a:t>
            </a:r>
            <a:r>
              <a:rPr lang="en-US" sz="2000" dirty="0" smtClean="0">
                <a:solidFill>
                  <a:srgbClr val="FF0000"/>
                </a:solidFill>
              </a:rPr>
              <a:t> </a:t>
            </a:r>
            <a:endParaRPr lang="en-US" sz="2000" dirty="0">
              <a:solidFill>
                <a:srgbClr val="FF0000"/>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082" y="3033019"/>
            <a:ext cx="2802636" cy="3416200"/>
          </a:xfrm>
          <a:prstGeom prst="rect">
            <a:avLst/>
          </a:prstGeom>
        </p:spPr>
      </p:pic>
      <p:sp>
        <p:nvSpPr>
          <p:cNvPr id="7" name="Rectangle 6"/>
          <p:cNvSpPr/>
          <p:nvPr/>
        </p:nvSpPr>
        <p:spPr>
          <a:xfrm>
            <a:off x="3332135" y="3413651"/>
            <a:ext cx="5039547" cy="2585323"/>
          </a:xfrm>
          <a:prstGeom prst="rect">
            <a:avLst/>
          </a:prstGeom>
        </p:spPr>
        <p:txBody>
          <a:bodyPr wrap="square">
            <a:spAutoFit/>
          </a:bodyPr>
          <a:lstStyle/>
          <a:p>
            <a:pPr algn="just"/>
            <a:r>
              <a:rPr lang="en-US" dirty="0" err="1"/>
              <a:t>T</a:t>
            </a:r>
            <a:r>
              <a:rPr lang="en-US" dirty="0" err="1" smtClean="0"/>
              <a:t>rẻ</a:t>
            </a:r>
            <a:r>
              <a:rPr lang="en-US" dirty="0" smtClean="0"/>
              <a:t> </a:t>
            </a:r>
            <a:r>
              <a:rPr lang="en-US" dirty="0" err="1"/>
              <a:t>sơ</a:t>
            </a:r>
            <a:r>
              <a:rPr lang="en-US" dirty="0"/>
              <a:t> </a:t>
            </a:r>
            <a:r>
              <a:rPr lang="en-US" dirty="0" err="1"/>
              <a:t>sinh</a:t>
            </a:r>
            <a:r>
              <a:rPr lang="en-US" dirty="0"/>
              <a:t> </a:t>
            </a:r>
            <a:r>
              <a:rPr lang="en-US" dirty="0" err="1"/>
              <a:t>đủ</a:t>
            </a:r>
            <a:r>
              <a:rPr lang="en-US" dirty="0"/>
              <a:t> </a:t>
            </a:r>
            <a:r>
              <a:rPr lang="en-US" dirty="0" err="1"/>
              <a:t>tháng</a:t>
            </a:r>
            <a:r>
              <a:rPr lang="en-US" dirty="0"/>
              <a:t> 29 </a:t>
            </a:r>
            <a:r>
              <a:rPr lang="en-US" dirty="0" err="1"/>
              <a:t>ngày</a:t>
            </a:r>
            <a:r>
              <a:rPr lang="en-US" dirty="0"/>
              <a:t> </a:t>
            </a:r>
            <a:r>
              <a:rPr lang="en-US" dirty="0" err="1" smtClean="0"/>
              <a:t>tuổi</a:t>
            </a:r>
            <a:r>
              <a:rPr lang="en-US" dirty="0" smtClean="0"/>
              <a:t>. </a:t>
            </a:r>
          </a:p>
          <a:p>
            <a:pPr algn="just"/>
            <a:r>
              <a:rPr lang="en-US" dirty="0" smtClean="0"/>
              <a:t>(</a:t>
            </a:r>
            <a:r>
              <a:rPr lang="en-US" dirty="0"/>
              <a:t>A, B) </a:t>
            </a:r>
            <a:r>
              <a:rPr lang="en-US" dirty="0" smtClean="0"/>
              <a:t>T1W: </a:t>
            </a:r>
            <a:r>
              <a:rPr lang="en-US" dirty="0" err="1" smtClean="0"/>
              <a:t>tăng</a:t>
            </a:r>
            <a:r>
              <a:rPr lang="en-US" dirty="0" smtClean="0"/>
              <a:t> </a:t>
            </a:r>
            <a:r>
              <a:rPr lang="en-US" dirty="0" err="1"/>
              <a:t>tín</a:t>
            </a:r>
            <a:r>
              <a:rPr lang="en-US" dirty="0"/>
              <a:t> </a:t>
            </a:r>
            <a:r>
              <a:rPr lang="en-US" dirty="0" err="1"/>
              <a:t>hiệu</a:t>
            </a:r>
            <a:r>
              <a:rPr lang="en-US" dirty="0"/>
              <a:t> ở </a:t>
            </a:r>
            <a:r>
              <a:rPr lang="en-US" dirty="0" err="1"/>
              <a:t>đồi</a:t>
            </a:r>
            <a:r>
              <a:rPr lang="en-US" dirty="0"/>
              <a:t> </a:t>
            </a:r>
            <a:r>
              <a:rPr lang="en-US" dirty="0" err="1"/>
              <a:t>thị</a:t>
            </a:r>
            <a:r>
              <a:rPr lang="en-US" dirty="0"/>
              <a:t> </a:t>
            </a:r>
            <a:r>
              <a:rPr lang="en-US" dirty="0" err="1"/>
              <a:t>hai</a:t>
            </a:r>
            <a:r>
              <a:rPr lang="en-US" dirty="0"/>
              <a:t> </a:t>
            </a:r>
            <a:r>
              <a:rPr lang="en-US" dirty="0" err="1"/>
              <a:t>bên</a:t>
            </a:r>
            <a:r>
              <a:rPr lang="en-US" dirty="0"/>
              <a:t> </a:t>
            </a:r>
            <a:r>
              <a:rPr lang="en-US" dirty="0" err="1"/>
              <a:t>và</a:t>
            </a:r>
            <a:r>
              <a:rPr lang="en-US" dirty="0"/>
              <a:t> </a:t>
            </a:r>
            <a:r>
              <a:rPr lang="en-US" dirty="0" err="1" smtClean="0"/>
              <a:t>phần</a:t>
            </a:r>
            <a:r>
              <a:rPr lang="en-US" dirty="0" smtClean="0"/>
              <a:t> </a:t>
            </a:r>
            <a:r>
              <a:rPr lang="en-US" dirty="0" err="1" smtClean="0"/>
              <a:t>sau</a:t>
            </a:r>
            <a:r>
              <a:rPr lang="en-US" dirty="0" smtClean="0"/>
              <a:t> </a:t>
            </a:r>
            <a:r>
              <a:rPr lang="en-US" dirty="0" err="1" smtClean="0"/>
              <a:t>nhân</a:t>
            </a:r>
            <a:r>
              <a:rPr lang="en-US" dirty="0" smtClean="0"/>
              <a:t> </a:t>
            </a:r>
            <a:r>
              <a:rPr lang="en-US" dirty="0" err="1" smtClean="0"/>
              <a:t>bèo</a:t>
            </a:r>
            <a:r>
              <a:rPr lang="en-US" dirty="0" smtClean="0"/>
              <a:t>, </a:t>
            </a:r>
            <a:r>
              <a:rPr lang="en-US" dirty="0" err="1"/>
              <a:t>và</a:t>
            </a:r>
            <a:r>
              <a:rPr lang="en-US" dirty="0"/>
              <a:t> </a:t>
            </a:r>
            <a:r>
              <a:rPr lang="en-US" dirty="0" err="1"/>
              <a:t>giảm</a:t>
            </a:r>
            <a:r>
              <a:rPr lang="en-US" dirty="0"/>
              <a:t> </a:t>
            </a:r>
            <a:r>
              <a:rPr lang="en-US" dirty="0" err="1"/>
              <a:t>tín</a:t>
            </a:r>
            <a:r>
              <a:rPr lang="en-US" dirty="0"/>
              <a:t> </a:t>
            </a:r>
            <a:r>
              <a:rPr lang="en-US" dirty="0" err="1"/>
              <a:t>hiệu</a:t>
            </a:r>
            <a:r>
              <a:rPr lang="en-US" dirty="0"/>
              <a:t> </a:t>
            </a:r>
            <a:r>
              <a:rPr lang="en-US" dirty="0" err="1" smtClean="0"/>
              <a:t>dạng</a:t>
            </a:r>
            <a:r>
              <a:rPr lang="en-US" dirty="0" smtClean="0"/>
              <a:t> </a:t>
            </a:r>
            <a:r>
              <a:rPr lang="en-US" dirty="0" err="1" smtClean="0"/>
              <a:t>nang</a:t>
            </a:r>
            <a:r>
              <a:rPr lang="en-US" dirty="0" smtClean="0"/>
              <a:t> ở </a:t>
            </a:r>
            <a:r>
              <a:rPr lang="en-US" dirty="0" err="1" smtClean="0"/>
              <a:t>nhân</a:t>
            </a:r>
            <a:r>
              <a:rPr lang="en-US" dirty="0" smtClean="0"/>
              <a:t> </a:t>
            </a:r>
            <a:r>
              <a:rPr lang="en-US" dirty="0" err="1" smtClean="0"/>
              <a:t>bèo</a:t>
            </a:r>
            <a:r>
              <a:rPr lang="en-US" dirty="0" smtClean="0"/>
              <a:t> </a:t>
            </a:r>
            <a:r>
              <a:rPr lang="en-US" dirty="0" err="1" smtClean="0"/>
              <a:t>trái</a:t>
            </a:r>
            <a:r>
              <a:rPr lang="en-US" dirty="0"/>
              <a:t>. </a:t>
            </a:r>
            <a:r>
              <a:rPr lang="en-US" dirty="0" err="1" smtClean="0"/>
              <a:t>Không</a:t>
            </a:r>
            <a:r>
              <a:rPr lang="en-US" dirty="0" smtClean="0"/>
              <a:t> </a:t>
            </a:r>
            <a:r>
              <a:rPr lang="en-US" dirty="0" err="1" smtClean="0"/>
              <a:t>thấy</a:t>
            </a:r>
            <a:r>
              <a:rPr lang="en-US" dirty="0" smtClean="0"/>
              <a:t> </a:t>
            </a:r>
            <a:r>
              <a:rPr lang="en-US" dirty="0" err="1"/>
              <a:t>được</a:t>
            </a:r>
            <a:r>
              <a:rPr lang="en-US" dirty="0"/>
              <a:t> </a:t>
            </a:r>
            <a:r>
              <a:rPr lang="en-US" dirty="0" err="1"/>
              <a:t>quá</a:t>
            </a:r>
            <a:r>
              <a:rPr lang="en-US" dirty="0"/>
              <a:t> </a:t>
            </a:r>
            <a:r>
              <a:rPr lang="en-US" dirty="0" err="1"/>
              <a:t>trình</a:t>
            </a:r>
            <a:r>
              <a:rPr lang="en-US" dirty="0"/>
              <a:t> myelin </a:t>
            </a:r>
            <a:r>
              <a:rPr lang="en-US" dirty="0" err="1"/>
              <a:t>hóa</a:t>
            </a:r>
            <a:r>
              <a:rPr lang="en-US" dirty="0"/>
              <a:t> </a:t>
            </a:r>
            <a:r>
              <a:rPr lang="en-US" dirty="0" smtClean="0"/>
              <a:t>ở </a:t>
            </a:r>
            <a:r>
              <a:rPr lang="en-US" dirty="0" err="1"/>
              <a:t>phần</a:t>
            </a:r>
            <a:r>
              <a:rPr lang="en-US" dirty="0"/>
              <a:t> </a:t>
            </a:r>
            <a:r>
              <a:rPr lang="en-US" dirty="0" err="1"/>
              <a:t>sau</a:t>
            </a:r>
            <a:r>
              <a:rPr lang="en-US" dirty="0"/>
              <a:t> </a:t>
            </a:r>
            <a:r>
              <a:rPr lang="en-US" dirty="0" err="1"/>
              <a:t>của</a:t>
            </a:r>
            <a:r>
              <a:rPr lang="en-US" dirty="0"/>
              <a:t> </a:t>
            </a:r>
            <a:r>
              <a:rPr lang="en-US" dirty="0" err="1"/>
              <a:t>bao</a:t>
            </a:r>
            <a:r>
              <a:rPr lang="en-US" dirty="0"/>
              <a:t> </a:t>
            </a:r>
            <a:r>
              <a:rPr lang="en-US" dirty="0" err="1"/>
              <a:t>trong</a:t>
            </a:r>
            <a:r>
              <a:rPr lang="en-US" dirty="0"/>
              <a:t>. </a:t>
            </a:r>
            <a:endParaRPr lang="en-US" dirty="0" smtClean="0"/>
          </a:p>
          <a:p>
            <a:pPr algn="just"/>
            <a:r>
              <a:rPr lang="en-US" dirty="0" smtClean="0"/>
              <a:t>FLAIR </a:t>
            </a:r>
            <a:r>
              <a:rPr lang="en-US" dirty="0" err="1"/>
              <a:t>theo</a:t>
            </a:r>
            <a:r>
              <a:rPr lang="en-US" dirty="0"/>
              <a:t> </a:t>
            </a:r>
            <a:r>
              <a:rPr lang="en-US" dirty="0" err="1"/>
              <a:t>trục</a:t>
            </a:r>
            <a:r>
              <a:rPr lang="en-US" dirty="0"/>
              <a:t> (C) </a:t>
            </a:r>
            <a:r>
              <a:rPr lang="en-US" dirty="0" err="1"/>
              <a:t>và</a:t>
            </a:r>
            <a:r>
              <a:rPr lang="en-US" dirty="0"/>
              <a:t> (D) </a:t>
            </a:r>
            <a:r>
              <a:rPr lang="en-US" dirty="0" smtClean="0"/>
              <a:t>T2WI: </a:t>
            </a:r>
            <a:r>
              <a:rPr lang="en-US" dirty="0" err="1" smtClean="0"/>
              <a:t>thấy</a:t>
            </a:r>
            <a:r>
              <a:rPr lang="en-US" dirty="0" smtClean="0"/>
              <a:t> </a:t>
            </a:r>
            <a:r>
              <a:rPr lang="en-US" dirty="0" err="1" smtClean="0"/>
              <a:t>rõ</a:t>
            </a:r>
            <a:r>
              <a:rPr lang="en-US" dirty="0" smtClean="0"/>
              <a:t> </a:t>
            </a:r>
            <a:r>
              <a:rPr lang="en-US" dirty="0" err="1" smtClean="0"/>
              <a:t>tổn</a:t>
            </a:r>
            <a:r>
              <a:rPr lang="en-US" dirty="0" smtClean="0"/>
              <a:t> </a:t>
            </a:r>
            <a:r>
              <a:rPr lang="en-US" dirty="0" err="1" smtClean="0"/>
              <a:t>thương</a:t>
            </a:r>
            <a:r>
              <a:rPr lang="en-US" dirty="0" smtClean="0"/>
              <a:t> </a:t>
            </a:r>
            <a:r>
              <a:rPr lang="en-US" dirty="0" err="1" smtClean="0"/>
              <a:t>dạng</a:t>
            </a:r>
            <a:r>
              <a:rPr lang="en-US" dirty="0" smtClean="0"/>
              <a:t> </a:t>
            </a:r>
            <a:r>
              <a:rPr lang="en-US" dirty="0" err="1" smtClean="0"/>
              <a:t>nang</a:t>
            </a:r>
            <a:r>
              <a:rPr lang="en-US" dirty="0" smtClean="0"/>
              <a:t> </a:t>
            </a:r>
            <a:r>
              <a:rPr lang="en-US" dirty="0" err="1" smtClean="0"/>
              <a:t>kèm</a:t>
            </a:r>
            <a:r>
              <a:rPr lang="en-US" dirty="0" smtClean="0"/>
              <a:t> </a:t>
            </a:r>
            <a:r>
              <a:rPr lang="en-US" dirty="0" err="1" smtClean="0"/>
              <a:t>thoái</a:t>
            </a:r>
            <a:r>
              <a:rPr lang="en-US" dirty="0" smtClean="0"/>
              <a:t> </a:t>
            </a:r>
            <a:r>
              <a:rPr lang="en-US" dirty="0" err="1" smtClean="0"/>
              <a:t>hóa</a:t>
            </a:r>
            <a:r>
              <a:rPr lang="en-US" dirty="0" smtClean="0"/>
              <a:t> </a:t>
            </a:r>
            <a:r>
              <a:rPr lang="en-US" dirty="0" err="1" smtClean="0"/>
              <a:t>chất</a:t>
            </a:r>
            <a:r>
              <a:rPr lang="en-US" dirty="0" smtClean="0"/>
              <a:t> </a:t>
            </a:r>
            <a:r>
              <a:rPr lang="en-US" dirty="0" err="1" smtClean="0"/>
              <a:t>trắng</a:t>
            </a:r>
            <a:r>
              <a:rPr lang="en-US" dirty="0" smtClean="0"/>
              <a:t> </a:t>
            </a:r>
            <a:r>
              <a:rPr lang="en-US" dirty="0" err="1" smtClean="0"/>
              <a:t>xung</a:t>
            </a:r>
            <a:r>
              <a:rPr lang="en-US" dirty="0" smtClean="0"/>
              <a:t> </a:t>
            </a:r>
            <a:r>
              <a:rPr lang="en-US" dirty="0" err="1" smtClean="0"/>
              <a:t>quanh</a:t>
            </a:r>
            <a:r>
              <a:rPr lang="en-US" dirty="0" smtClean="0"/>
              <a:t> ở </a:t>
            </a:r>
            <a:r>
              <a:rPr lang="en-US" dirty="0" err="1" smtClean="0"/>
              <a:t>nhân</a:t>
            </a:r>
            <a:r>
              <a:rPr lang="en-US" dirty="0" smtClean="0"/>
              <a:t> </a:t>
            </a:r>
            <a:r>
              <a:rPr lang="en-US" dirty="0" err="1" smtClean="0"/>
              <a:t>bèo</a:t>
            </a:r>
            <a:r>
              <a:rPr lang="en-US" dirty="0" smtClean="0"/>
              <a:t> </a:t>
            </a:r>
            <a:r>
              <a:rPr lang="en-US" dirty="0" err="1" smtClean="0"/>
              <a:t>trái</a:t>
            </a:r>
            <a:r>
              <a:rPr lang="en-US" dirty="0" smtClean="0"/>
              <a:t>. </a:t>
            </a:r>
            <a:r>
              <a:rPr lang="en-US" dirty="0" err="1" smtClean="0"/>
              <a:t>Biến</a:t>
            </a:r>
            <a:r>
              <a:rPr lang="en-US" dirty="0" smtClean="0"/>
              <a:t> </a:t>
            </a:r>
            <a:r>
              <a:rPr lang="en-US" dirty="0" err="1" smtClean="0"/>
              <a:t>đổi</a:t>
            </a:r>
            <a:r>
              <a:rPr lang="en-US" dirty="0" smtClean="0"/>
              <a:t> </a:t>
            </a:r>
            <a:r>
              <a:rPr lang="en-US" dirty="0" err="1" smtClean="0"/>
              <a:t>chất</a:t>
            </a:r>
            <a:r>
              <a:rPr lang="en-US" dirty="0" smtClean="0"/>
              <a:t> </a:t>
            </a:r>
            <a:r>
              <a:rPr lang="en-US" dirty="0" err="1" smtClean="0"/>
              <a:t>trắng</a:t>
            </a:r>
            <a:r>
              <a:rPr lang="en-US" dirty="0" smtClean="0"/>
              <a:t> </a:t>
            </a:r>
            <a:r>
              <a:rPr lang="en-US" dirty="0" err="1" smtClean="0"/>
              <a:t>quanh</a:t>
            </a:r>
            <a:r>
              <a:rPr lang="en-US" dirty="0" smtClean="0"/>
              <a:t> </a:t>
            </a:r>
            <a:r>
              <a:rPr lang="en-US" dirty="0" err="1" smtClean="0"/>
              <a:t>não</a:t>
            </a:r>
            <a:r>
              <a:rPr lang="en-US" dirty="0" smtClean="0"/>
              <a:t> </a:t>
            </a:r>
            <a:r>
              <a:rPr lang="en-US" dirty="0" err="1" smtClean="0"/>
              <a:t>thất</a:t>
            </a:r>
            <a:r>
              <a:rPr lang="en-US" dirty="0" smtClean="0"/>
              <a:t> </a:t>
            </a:r>
            <a:r>
              <a:rPr lang="en-US" dirty="0" err="1" smtClean="0"/>
              <a:t>bên</a:t>
            </a:r>
            <a:r>
              <a:rPr lang="en-US" dirty="0" smtClean="0"/>
              <a:t> </a:t>
            </a:r>
            <a:r>
              <a:rPr lang="en-US" dirty="0" err="1" smtClean="0"/>
              <a:t>và</a:t>
            </a:r>
            <a:r>
              <a:rPr lang="en-US" dirty="0" smtClean="0"/>
              <a:t> </a:t>
            </a:r>
            <a:r>
              <a:rPr lang="en-US" dirty="0" err="1" smtClean="0"/>
              <a:t>vùng</a:t>
            </a:r>
            <a:r>
              <a:rPr lang="en-US" dirty="0" smtClean="0"/>
              <a:t> </a:t>
            </a:r>
            <a:r>
              <a:rPr lang="en-US" dirty="0" err="1" smtClean="0"/>
              <a:t>trán</a:t>
            </a:r>
            <a:r>
              <a:rPr lang="en-US" dirty="0" smtClean="0"/>
              <a:t> </a:t>
            </a:r>
            <a:r>
              <a:rPr lang="en-US" dirty="0" err="1" smtClean="0"/>
              <a:t>hai</a:t>
            </a:r>
            <a:r>
              <a:rPr lang="en-US" dirty="0" smtClean="0"/>
              <a:t> </a:t>
            </a:r>
            <a:r>
              <a:rPr lang="en-US" dirty="0" err="1" smtClean="0"/>
              <a:t>bên</a:t>
            </a:r>
            <a:r>
              <a:rPr lang="en-US" dirty="0" smtClean="0"/>
              <a:t>.</a:t>
            </a:r>
            <a:endParaRPr lang="en-US" dirty="0"/>
          </a:p>
        </p:txBody>
      </p:sp>
    </p:spTree>
    <p:extLst>
      <p:ext uri="{BB962C8B-B14F-4D97-AF65-F5344CB8AC3E}">
        <p14:creationId xmlns:p14="http://schemas.microsoft.com/office/powerpoint/2010/main" val="2737752479"/>
      </p:ext>
    </p:extLst>
  </p:cSld>
  <p:clrMapOvr>
    <a:masterClrMapping/>
  </p:clrMapOvr>
  <p:transition spd="med">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40438"/>
            <a:ext cx="9144000" cy="817562"/>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3"/>
          <a:srcRect l="-4398" r="-4398"/>
          <a:stretch>
            <a:fillRect/>
          </a:stretch>
        </p:blipFill>
        <p:spPr>
          <a:xfrm>
            <a:off x="131763" y="31750"/>
            <a:ext cx="1239837" cy="930184"/>
          </a:xfrm>
          <a:prstGeom prst="rect">
            <a:avLst/>
          </a:prstGeom>
          <a:noFill/>
          <a:ln w="9525">
            <a:noFill/>
          </a:ln>
        </p:spPr>
      </p:pic>
      <p:pic>
        <p:nvPicPr>
          <p:cNvPr id="4105" name="Picture 8" descr="C:\Users\A2120-06\Downloads\longb.png"/>
          <p:cNvPicPr>
            <a:picLocks noChangeAspect="1"/>
          </p:cNvPicPr>
          <p:nvPr/>
        </p:nvPicPr>
        <p:blipFill>
          <a:blip r:embed="rId4"/>
          <a:stretch>
            <a:fillRect/>
          </a:stretch>
        </p:blipFill>
        <p:spPr>
          <a:xfrm>
            <a:off x="7599364" y="90538"/>
            <a:ext cx="1544636" cy="1000069"/>
          </a:xfrm>
          <a:prstGeom prst="rect">
            <a:avLst/>
          </a:prstGeom>
          <a:noFill/>
          <a:ln w="9525">
            <a:noFill/>
          </a:ln>
        </p:spPr>
      </p:pic>
      <p:pic>
        <p:nvPicPr>
          <p:cNvPr id="2" name="Picture 1"/>
          <p:cNvPicPr>
            <a:picLocks noChangeAspect="1"/>
          </p:cNvPicPr>
          <p:nvPr/>
        </p:nvPicPr>
        <p:blipFill>
          <a:blip r:embed="rId5"/>
          <a:stretch>
            <a:fillRect/>
          </a:stretch>
        </p:blipFill>
        <p:spPr>
          <a:xfrm>
            <a:off x="635542" y="1962310"/>
            <a:ext cx="7872916" cy="3206424"/>
          </a:xfrm>
          <a:prstGeom prst="rect">
            <a:avLst/>
          </a:prstGeom>
        </p:spPr>
      </p:pic>
      <p:sp>
        <p:nvSpPr>
          <p:cNvPr id="12" name="Rectangle 11"/>
          <p:cNvSpPr/>
          <p:nvPr/>
        </p:nvSpPr>
        <p:spPr>
          <a:xfrm>
            <a:off x="0" y="6596390"/>
            <a:ext cx="5638800" cy="261610"/>
          </a:xfrm>
          <a:prstGeom prst="rect">
            <a:avLst/>
          </a:prstGeom>
        </p:spPr>
        <p:txBody>
          <a:bodyPr wrap="square">
            <a:spAutoFit/>
          </a:bodyPr>
          <a:lstStyle/>
          <a:p>
            <a:r>
              <a:rPr lang="en-US" sz="1100" i="1" dirty="0">
                <a:latin typeface="Times New Roman" panose="02020603050405020304" pitchFamily="18" charset="0"/>
                <a:cs typeface="Times New Roman" panose="02020603050405020304" pitchFamily="18" charset="0"/>
              </a:rPr>
              <a:t>https://www.mdpi.com/2075-4418/12/3/645#fig_body_display_diagnostics-12-00645-f002</a:t>
            </a:r>
          </a:p>
        </p:txBody>
      </p:sp>
      <p:sp>
        <p:nvSpPr>
          <p:cNvPr id="10" name="TextBox 9"/>
          <p:cNvSpPr txBox="1"/>
          <p:nvPr/>
        </p:nvSpPr>
        <p:spPr>
          <a:xfrm>
            <a:off x="2552700" y="5383958"/>
            <a:ext cx="4038600" cy="369332"/>
          </a:xfrm>
          <a:prstGeom prst="rect">
            <a:avLst/>
          </a:prstGeom>
          <a:noFill/>
        </p:spPr>
        <p:txBody>
          <a:bodyPr wrap="square" rtlCol="0">
            <a:spAutoFit/>
          </a:bodyPr>
          <a:lstStyle/>
          <a:p>
            <a:pPr algn="ctr"/>
            <a:r>
              <a:rPr lang="en-US" dirty="0" err="1" smtClean="0">
                <a:latin typeface="Times New Roman" panose="02020603050405020304" pitchFamily="18" charset="0"/>
                <a:cs typeface="Times New Roman" panose="02020603050405020304" pitchFamily="18" charset="0"/>
              </a:rPr>
              <a:t>Tổn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tỏa</a:t>
            </a:r>
            <a:endParaRPr lang="en-US" dirty="0">
              <a:latin typeface="Times New Roman" panose="02020603050405020304" pitchFamily="18" charset="0"/>
              <a:cs typeface="Times New Roman" panose="02020603050405020304" pitchFamily="18" charset="0"/>
            </a:endParaRPr>
          </a:p>
        </p:txBody>
      </p:sp>
      <p:sp>
        <p:nvSpPr>
          <p:cNvPr id="11" name="Title 1"/>
          <p:cNvSpPr txBox="1"/>
          <p:nvPr/>
        </p:nvSpPr>
        <p:spPr bwMode="auto">
          <a:xfrm>
            <a:off x="2133600" y="344253"/>
            <a:ext cx="5120482" cy="767073"/>
          </a:xfrm>
          <a:prstGeom prst="rect">
            <a:avLst/>
          </a:prstGeom>
          <a:solidFill>
            <a:schemeClr val="accent6">
              <a:lumMod val="75000"/>
              <a:alpha val="50000"/>
            </a:schemeClr>
          </a:solidFill>
          <a:ln>
            <a:noFill/>
          </a:ln>
        </p:spPr>
        <p:txBody>
          <a:bodyPr anchor="ctr"/>
          <a:lstStyle/>
          <a:p>
            <a:pPr algn="ctr"/>
            <a:r>
              <a:rPr lang="en-US" sz="2800" b="1" dirty="0" smtClean="0">
                <a:latin typeface="Times New Roman" panose="02020603050405020304" pitchFamily="18" charset="0"/>
                <a:cs typeface="Times New Roman" panose="02020603050405020304" pitchFamily="18" charset="0"/>
              </a:rPr>
              <a:t>CÁC TỔN THƯƠNG HIE TRÊN MRI</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80057"/>
      </p:ext>
    </p:extLst>
  </p:cSld>
  <p:clrMapOvr>
    <a:masterClrMapping/>
  </p:clrMapOvr>
  <p:transition spd="med">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72200"/>
            <a:ext cx="9144000" cy="685800"/>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3"/>
          <a:srcRect l="-4398" r="-4398"/>
          <a:stretch>
            <a:fillRect/>
          </a:stretch>
        </p:blipFill>
        <p:spPr>
          <a:xfrm>
            <a:off x="131763" y="31750"/>
            <a:ext cx="1176479" cy="882650"/>
          </a:xfrm>
          <a:prstGeom prst="rect">
            <a:avLst/>
          </a:prstGeom>
          <a:noFill/>
          <a:ln w="9525">
            <a:noFill/>
          </a:ln>
        </p:spPr>
      </p:pic>
      <p:sp>
        <p:nvSpPr>
          <p:cNvPr id="7" name="Title 1"/>
          <p:cNvSpPr txBox="1"/>
          <p:nvPr/>
        </p:nvSpPr>
        <p:spPr bwMode="auto">
          <a:xfrm>
            <a:off x="2392759" y="838200"/>
            <a:ext cx="4358482" cy="767073"/>
          </a:xfrm>
          <a:prstGeom prst="rect">
            <a:avLst/>
          </a:prstGeom>
          <a:solidFill>
            <a:schemeClr val="accent6">
              <a:lumMod val="75000"/>
              <a:alpha val="50000"/>
            </a:schemeClr>
          </a:solidFill>
          <a:ln>
            <a:noFill/>
          </a:ln>
        </p:spPr>
        <p:txBody>
          <a:bodyPr anchor="ctr"/>
          <a:lstStyle/>
          <a:p>
            <a:pPr algn="ctr" eaLnBrk="1" hangingPunct="1">
              <a:spcBef>
                <a:spcPts val="600"/>
              </a:spcBef>
              <a:spcAft>
                <a:spcPts val="600"/>
              </a:spcAft>
            </a:pPr>
            <a:r>
              <a:rPr lang="en-US" sz="3600" b="1" dirty="0" smtClean="0">
                <a:latin typeface="Times New Roman" panose="02020603050405020304" pitchFamily="18" charset="0"/>
                <a:ea typeface="Times New Roman" panose="02020603050405020304" pitchFamily="18" charset="0"/>
              </a:rPr>
              <a:t>KẾT LUẬN</a:t>
            </a:r>
            <a:endParaRPr sz="3600" b="1" dirty="0">
              <a:latin typeface="Times New Roman" panose="02020603050405020304" pitchFamily="18" charset="0"/>
              <a:ea typeface="Times New Roman" panose="02020603050405020304" pitchFamily="18" charset="0"/>
            </a:endParaRPr>
          </a:p>
        </p:txBody>
      </p:sp>
      <p:pic>
        <p:nvPicPr>
          <p:cNvPr id="4105" name="Picture 8" descr="C:\Users\A2120-06\Downloads\longb.png"/>
          <p:cNvPicPr>
            <a:picLocks noChangeAspect="1"/>
          </p:cNvPicPr>
          <p:nvPr/>
        </p:nvPicPr>
        <p:blipFill>
          <a:blip r:embed="rId4"/>
          <a:stretch>
            <a:fillRect/>
          </a:stretch>
        </p:blipFill>
        <p:spPr>
          <a:xfrm>
            <a:off x="7697066" y="87914"/>
            <a:ext cx="1419225" cy="918872"/>
          </a:xfrm>
          <a:prstGeom prst="rect">
            <a:avLst/>
          </a:prstGeom>
          <a:noFill/>
          <a:ln w="9525">
            <a:noFill/>
          </a:ln>
        </p:spPr>
      </p:pic>
      <p:sp>
        <p:nvSpPr>
          <p:cNvPr id="4" name="TextBox 3"/>
          <p:cNvSpPr txBox="1"/>
          <p:nvPr/>
        </p:nvSpPr>
        <p:spPr>
          <a:xfrm>
            <a:off x="841857" y="2379857"/>
            <a:ext cx="7543800" cy="1631216"/>
          </a:xfrm>
          <a:prstGeom prst="rect">
            <a:avLst/>
          </a:prstGeom>
          <a:noFill/>
        </p:spPr>
        <p:txBody>
          <a:bodyPr wrap="square" rtlCol="0">
            <a:spAutoFit/>
          </a:bodyPr>
          <a:lstStyle/>
          <a:p>
            <a:pPr marL="342900" indent="-342900" algn="just">
              <a:buFont typeface="Arial" panose="020B0604020202020204" pitchFamily="34" charset="0"/>
              <a:buChar char="•"/>
            </a:pPr>
            <a:r>
              <a:rPr lang="vi-VN" sz="2000" dirty="0">
                <a:latin typeface="Times New Roman" panose="02020603050405020304" pitchFamily="18" charset="0"/>
                <a:cs typeface="Times New Roman" panose="02020603050405020304" pitchFamily="18" charset="0"/>
              </a:rPr>
              <a:t>MRI não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vai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trò</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trọng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đánh giá</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tổn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thương</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não </a:t>
            </a:r>
            <a:r>
              <a:rPr lang="vi-VN" sz="2000" dirty="0">
                <a:latin typeface="Times New Roman" panose="02020603050405020304" pitchFamily="18" charset="0"/>
                <a:cs typeface="Times New Roman" panose="02020603050405020304" pitchFamily="18" charset="0"/>
              </a:rPr>
              <a:t>ở trẻ sơ sinh bị </a:t>
            </a:r>
            <a:r>
              <a:rPr lang="vi-VN" sz="2000" dirty="0" smtClean="0">
                <a:latin typeface="Times New Roman" panose="02020603050405020304" pitchFamily="18" charset="0"/>
                <a:cs typeface="Times New Roman" panose="02020603050405020304" pitchFamily="18" charset="0"/>
              </a:rPr>
              <a:t>HIE</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err="1" smtClean="0">
                <a:latin typeface="Times New Roman" panose="02020603050405020304" pitchFamily="18" charset="0"/>
                <a:cs typeface="Times New Roman" panose="02020603050405020304" pitchFamily="18" charset="0"/>
              </a:rPr>
              <a:t>Tùy</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thuộc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a:t>
            </a:r>
            <a:r>
              <a:rPr lang="en-US" sz="2000" dirty="0" smtClean="0">
                <a:latin typeface="Times New Roman" panose="02020603050405020304" pitchFamily="18" charset="0"/>
                <a:cs typeface="Times New Roman" panose="02020603050405020304" pitchFamily="18" charset="0"/>
              </a:rPr>
              <a:t> myelin </a:t>
            </a:r>
            <a:r>
              <a:rPr lang="en-US" sz="2000" dirty="0" err="1" smtClean="0">
                <a:latin typeface="Times New Roman" panose="02020603050405020304" pitchFamily="18" charset="0"/>
                <a:cs typeface="Times New Roman" panose="02020603050405020304" pitchFamily="18" charset="0"/>
              </a:rPr>
              <a:t>hóa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nghiêm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trọng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bệnh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lý</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thiếu</a:t>
            </a:r>
            <a:r>
              <a:rPr lang="en-US" sz="2000" dirty="0" smtClean="0">
                <a:latin typeface="Times New Roman" panose="02020603050405020304" pitchFamily="18" charset="0"/>
                <a:cs typeface="Times New Roman" panose="02020603050405020304" pitchFamily="18" charset="0"/>
              </a:rPr>
              <a:t> oxy </a:t>
            </a:r>
            <a:r>
              <a:rPr lang="en-US" sz="2000" dirty="0" err="1" smtClean="0">
                <a:latin typeface="Times New Roman" panose="02020603050405020304" pitchFamily="18" charset="0"/>
                <a:cs typeface="Times New Roman" panose="02020603050405020304" pitchFamily="18" charset="0"/>
              </a:rPr>
              <a:t>mà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tổn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nhau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phim</a:t>
            </a:r>
            <a:endParaRPr lang="en-US" sz="2000" dirty="0" smtClean="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9902677"/>
      </p:ext>
    </p:extLst>
  </p:cSld>
  <p:clrMapOvr>
    <a:masterClrMapping/>
  </p:clrMapOvr>
  <p:transition spd="med">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24576"/>
            <a:ext cx="9144000" cy="733424"/>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3"/>
          <a:srcRect l="-4398" r="-4398"/>
          <a:stretch>
            <a:fillRect/>
          </a:stretch>
        </p:blipFill>
        <p:spPr>
          <a:xfrm>
            <a:off x="131763" y="31750"/>
            <a:ext cx="1176479" cy="882650"/>
          </a:xfrm>
          <a:prstGeom prst="rect">
            <a:avLst/>
          </a:prstGeom>
          <a:noFill/>
          <a:ln w="9525">
            <a:noFill/>
          </a:ln>
        </p:spPr>
      </p:pic>
      <p:pic>
        <p:nvPicPr>
          <p:cNvPr id="4105" name="Picture 8" descr="C:\Users\A2120-06\Downloads\longb.png"/>
          <p:cNvPicPr>
            <a:picLocks noChangeAspect="1"/>
          </p:cNvPicPr>
          <p:nvPr/>
        </p:nvPicPr>
        <p:blipFill>
          <a:blip r:embed="rId4"/>
          <a:stretch>
            <a:fillRect/>
          </a:stretch>
        </p:blipFill>
        <p:spPr>
          <a:xfrm>
            <a:off x="7713869" y="152400"/>
            <a:ext cx="1412318" cy="914400"/>
          </a:xfrm>
          <a:prstGeom prst="rect">
            <a:avLst/>
          </a:prstGeom>
          <a:noFill/>
          <a:ln w="9525">
            <a:noFill/>
          </a:ln>
        </p:spPr>
      </p:pic>
      <p:sp>
        <p:nvSpPr>
          <p:cNvPr id="2" name="TextBox 1"/>
          <p:cNvSpPr txBox="1"/>
          <p:nvPr/>
        </p:nvSpPr>
        <p:spPr>
          <a:xfrm>
            <a:off x="2933700" y="838200"/>
            <a:ext cx="3276600" cy="1200329"/>
          </a:xfrm>
          <a:prstGeom prst="rect">
            <a:avLst/>
          </a:prstGeom>
          <a:noFill/>
        </p:spPr>
        <p:txBody>
          <a:bodyPr wrap="square" rtlCol="0">
            <a:spAutoFit/>
          </a:bodyPr>
          <a:lstStyle/>
          <a:p>
            <a:pPr algn="ctr"/>
            <a:r>
              <a:rPr lang="en-US" sz="2400" b="1" dirty="0" err="1" smtClean="0">
                <a:latin typeface="Times New Roman" panose="02020603050405020304" pitchFamily="18" charset="0"/>
                <a:cs typeface="Times New Roman" panose="02020603050405020304" pitchFamily="18" charset="0"/>
              </a:rPr>
              <a:t>Tài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liệu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tham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khảo</a:t>
            </a:r>
            <a:endParaRPr lang="en-US" sz="2400" b="1" dirty="0" smtClean="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187521" y="2590800"/>
            <a:ext cx="6768958" cy="1200329"/>
          </a:xfrm>
          <a:prstGeom prst="rect">
            <a:avLst/>
          </a:prstGeom>
        </p:spPr>
        <p:txBody>
          <a:bodyPr wrap="square">
            <a:spAutoFit/>
          </a:bodyPr>
          <a:lstStyle/>
          <a:p>
            <a:pPr marL="285750" indent="-285750">
              <a:buFont typeface="Arial" panose="020B0604020202020204" pitchFamily="34" charset="0"/>
              <a:buChar char="•"/>
            </a:pPr>
            <a:r>
              <a:rPr lang="en-US" dirty="0">
                <a:hlinkClick r:id="rId5"/>
              </a:rPr>
              <a:t>https://www.ncbi.nlm.nih.gov/pmc/articles/PMC5036328</a:t>
            </a:r>
            <a:r>
              <a:rPr lang="en-US" dirty="0" smtClean="0">
                <a:hlinkClick r:id="rId5"/>
              </a:rPr>
              <a:t>/</a:t>
            </a:r>
            <a:endParaRPr lang="en-US" dirty="0" smtClean="0"/>
          </a:p>
          <a:p>
            <a:pPr marL="285750" indent="-285750">
              <a:buFont typeface="Arial" panose="020B0604020202020204" pitchFamily="34" charset="0"/>
              <a:buChar char="•"/>
            </a:pPr>
            <a:r>
              <a:rPr lang="en-US" dirty="0">
                <a:hlinkClick r:id="rId6"/>
              </a:rPr>
              <a:t>https://</a:t>
            </a:r>
            <a:r>
              <a:rPr lang="en-US" dirty="0" smtClean="0">
                <a:hlinkClick r:id="rId6"/>
              </a:rPr>
              <a:t>www.mrineonatalbrain.com/ch04-06.php</a:t>
            </a:r>
            <a:endParaRPr lang="en-US" dirty="0" smtClean="0"/>
          </a:p>
          <a:p>
            <a:pPr marL="285750" indent="-285750">
              <a:buFont typeface="Arial" panose="020B0604020202020204" pitchFamily="34" charset="0"/>
              <a:buChar char="•"/>
            </a:pPr>
            <a:r>
              <a:rPr lang="en-US" dirty="0">
                <a:hlinkClick r:id="rId7"/>
              </a:rPr>
              <a:t>https://</a:t>
            </a:r>
            <a:r>
              <a:rPr lang="en-US" dirty="0" smtClean="0">
                <a:hlinkClick r:id="rId7"/>
              </a:rPr>
              <a:t>pubs.rsna.org/doi/full/10.1148/rg.282075066</a:t>
            </a:r>
            <a:endParaRPr lang="en-US" dirty="0" smtClean="0"/>
          </a:p>
          <a:p>
            <a:endParaRPr lang="en-US" dirty="0"/>
          </a:p>
        </p:txBody>
      </p:sp>
    </p:spTree>
    <p:extLst>
      <p:ext uri="{BB962C8B-B14F-4D97-AF65-F5344CB8AC3E}">
        <p14:creationId xmlns:p14="http://schemas.microsoft.com/office/powerpoint/2010/main" val="4182935736"/>
      </p:ext>
    </p:extLst>
  </p:cSld>
  <p:clrMapOvr>
    <a:masterClrMapping/>
  </p:clrMapOvr>
  <p:transition spd="med">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24576"/>
            <a:ext cx="9144000" cy="733424"/>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3"/>
          <a:srcRect l="-4398" r="-4398"/>
          <a:stretch>
            <a:fillRect/>
          </a:stretch>
        </p:blipFill>
        <p:spPr>
          <a:xfrm>
            <a:off x="131763" y="31750"/>
            <a:ext cx="1444151" cy="1083470"/>
          </a:xfrm>
          <a:prstGeom prst="rect">
            <a:avLst/>
          </a:prstGeom>
          <a:noFill/>
          <a:ln w="9525">
            <a:noFill/>
          </a:ln>
        </p:spPr>
      </p:pic>
      <p:pic>
        <p:nvPicPr>
          <p:cNvPr id="4105" name="Picture 8" descr="C:\Users\A2120-06\Downloads\longb.png"/>
          <p:cNvPicPr>
            <a:picLocks noChangeAspect="1"/>
          </p:cNvPicPr>
          <p:nvPr/>
        </p:nvPicPr>
        <p:blipFill>
          <a:blip r:embed="rId4"/>
          <a:stretch>
            <a:fillRect/>
          </a:stretch>
        </p:blipFill>
        <p:spPr>
          <a:xfrm>
            <a:off x="7543800" y="228600"/>
            <a:ext cx="1600200" cy="1036044"/>
          </a:xfrm>
          <a:prstGeom prst="rect">
            <a:avLst/>
          </a:prstGeom>
          <a:noFill/>
          <a:ln w="9525">
            <a:noFill/>
          </a:ln>
        </p:spPr>
      </p:pic>
      <p:pic>
        <p:nvPicPr>
          <p:cNvPr id="10" name="Picture 2" descr="Chụp cộng hưởng từ là gì? Chụp cộng hưởng từ có ảnh hưởng đến thai nhi  không?"/>
          <p:cNvPicPr>
            <a:picLocks noChangeAspect="1" noChangeArrowheads="1"/>
          </p:cNvPicPr>
          <p:nvPr/>
        </p:nvPicPr>
        <p:blipFill rotWithShape="1">
          <a:blip r:embed="rId5">
            <a:extLst>
              <a:ext uri="{28A0092B-C50C-407E-A947-70E740481C1C}">
                <a14:useLocalDpi xmlns:a14="http://schemas.microsoft.com/office/drawing/2010/main" val="0"/>
              </a:ext>
            </a:extLst>
          </a:blip>
          <a:srcRect l="35331" r="1262" b="11041"/>
          <a:stretch/>
        </p:blipFill>
        <p:spPr bwMode="auto">
          <a:xfrm>
            <a:off x="228600" y="1848644"/>
            <a:ext cx="3829050"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67200" y="2590800"/>
            <a:ext cx="4539887" cy="1555234"/>
          </a:xfrm>
          <a:prstGeom prst="rect">
            <a:avLst/>
          </a:prstGeom>
        </p:spPr>
        <p:txBody>
          <a:bodyPr wrap="square">
            <a:spAutoFit/>
          </a:bodyPr>
          <a:lstStyle/>
          <a:p>
            <a:pPr algn="ctr">
              <a:lnSpc>
                <a:spcPct val="150000"/>
              </a:lnSpc>
            </a:pPr>
            <a:r>
              <a:rPr lang="en-US" sz="7200" b="1" dirty="0" smtClean="0">
                <a:latin typeface="Times New Roman" panose="02020603050405020304" pitchFamily="18" charset="0"/>
                <a:cs typeface="Times New Roman" panose="02020603050405020304" pitchFamily="18" charset="0"/>
              </a:rPr>
              <a:t>Thanks!</a:t>
            </a:r>
          </a:p>
        </p:txBody>
      </p:sp>
    </p:spTree>
    <p:extLst>
      <p:ext uri="{BB962C8B-B14F-4D97-AF65-F5344CB8AC3E}">
        <p14:creationId xmlns:p14="http://schemas.microsoft.com/office/powerpoint/2010/main" val="1563838066"/>
      </p:ext>
    </p:extLst>
  </p:cSld>
  <p:clrMapOvr>
    <a:masterClrMapping/>
  </p:clrMapOvr>
  <p:transition spd="med">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72200"/>
            <a:ext cx="9144000" cy="685800"/>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3"/>
          <a:srcRect l="-4398" r="-4398"/>
          <a:stretch>
            <a:fillRect/>
          </a:stretch>
        </p:blipFill>
        <p:spPr>
          <a:xfrm>
            <a:off x="131764" y="31749"/>
            <a:ext cx="1239836" cy="930183"/>
          </a:xfrm>
          <a:prstGeom prst="rect">
            <a:avLst/>
          </a:prstGeom>
          <a:noFill/>
          <a:ln w="9525">
            <a:noFill/>
          </a:ln>
        </p:spPr>
      </p:pic>
      <p:sp>
        <p:nvSpPr>
          <p:cNvPr id="7" name="Title 1"/>
          <p:cNvSpPr txBox="1"/>
          <p:nvPr/>
        </p:nvSpPr>
        <p:spPr bwMode="auto">
          <a:xfrm>
            <a:off x="2743200" y="239713"/>
            <a:ext cx="3962400" cy="838200"/>
          </a:xfrm>
          <a:prstGeom prst="rect">
            <a:avLst/>
          </a:prstGeom>
          <a:solidFill>
            <a:schemeClr val="accent6">
              <a:lumMod val="75000"/>
              <a:alpha val="50000"/>
            </a:schemeClr>
          </a:solidFill>
          <a:ln>
            <a:noFill/>
          </a:ln>
        </p:spPr>
        <p:txBody>
          <a:bodyPr anchor="ctr"/>
          <a:lstStyle/>
          <a:p>
            <a:pPr algn="ctr" eaLnBrk="1" hangingPunct="1">
              <a:spcBef>
                <a:spcPts val="600"/>
              </a:spcBef>
              <a:spcAft>
                <a:spcPts val="600"/>
              </a:spcAft>
            </a:pP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ĐẠI CƯƠNG</a:t>
            </a:r>
            <a:endParaRPr sz="4000"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105" name="Picture 8" descr="C:\Users\A2120-06\Downloads\longb.png"/>
          <p:cNvPicPr>
            <a:picLocks noChangeAspect="1"/>
          </p:cNvPicPr>
          <p:nvPr/>
        </p:nvPicPr>
        <p:blipFill>
          <a:blip r:embed="rId4"/>
          <a:stretch>
            <a:fillRect/>
          </a:stretch>
        </p:blipFill>
        <p:spPr>
          <a:xfrm>
            <a:off x="7618937" y="47583"/>
            <a:ext cx="1530011" cy="990600"/>
          </a:xfrm>
          <a:prstGeom prst="rect">
            <a:avLst/>
          </a:prstGeom>
          <a:noFill/>
          <a:ln w="9525">
            <a:noFill/>
          </a:ln>
        </p:spPr>
      </p:pic>
      <p:sp>
        <p:nvSpPr>
          <p:cNvPr id="2" name="TextBox 1"/>
          <p:cNvSpPr txBox="1"/>
          <p:nvPr/>
        </p:nvSpPr>
        <p:spPr>
          <a:xfrm>
            <a:off x="151817" y="1719658"/>
            <a:ext cx="5334000" cy="4370427"/>
          </a:xfrm>
          <a:prstGeom prst="rect">
            <a:avLst/>
          </a:prstGeom>
          <a:noFill/>
        </p:spPr>
        <p:txBody>
          <a:bodyPr wrap="square" rtlCol="0">
            <a:spAutoFit/>
          </a:bodyPr>
          <a:lstStyle/>
          <a:p>
            <a:pPr marL="342900" indent="-342900" algn="just">
              <a:buFont typeface="Arial" panose="020B0604020202020204" pitchFamily="34" charset="0"/>
              <a:buChar char="•"/>
            </a:pPr>
            <a:r>
              <a:rPr lang="vi-VN" sz="2000" dirty="0" smtClean="0">
                <a:latin typeface="Arial" panose="020B0604020202020204" pitchFamily="34" charset="0"/>
                <a:cs typeface="Arial" panose="020B0604020202020204" pitchFamily="34" charset="0"/>
              </a:rPr>
              <a:t>HIE </a:t>
            </a:r>
            <a:r>
              <a:rPr lang="en-US" sz="2000" dirty="0" smtClean="0">
                <a:latin typeface="Arial" panose="020B0604020202020204" pitchFamily="34" charset="0"/>
                <a:cs typeface="Arial" panose="020B0604020202020204" pitchFamily="34" charset="0"/>
              </a:rPr>
              <a:t>ở </a:t>
            </a:r>
            <a:r>
              <a:rPr lang="en-US" sz="2000" dirty="0" err="1" smtClean="0">
                <a:latin typeface="Arial" panose="020B0604020202020204" pitchFamily="34" charset="0"/>
                <a:cs typeface="Arial" panose="020B0604020202020204" pitchFamily="34" charset="0"/>
              </a:rPr>
              <a:t>trẻ</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sơ</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sinh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tình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thiếu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máu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não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gây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thiếu</a:t>
            </a:r>
            <a:r>
              <a:rPr lang="en-US" sz="2000" dirty="0" smtClean="0">
                <a:latin typeface="Arial" panose="020B0604020202020204" pitchFamily="34" charset="0"/>
                <a:cs typeface="Arial" panose="020B0604020202020204" pitchFamily="34" charset="0"/>
              </a:rPr>
              <a:t> oxy </a:t>
            </a:r>
            <a:r>
              <a:rPr lang="en-US" sz="2000" dirty="0" err="1" smtClean="0">
                <a:latin typeface="Arial" panose="020B0604020202020204" pitchFamily="34" charset="0"/>
                <a:cs typeface="Arial" panose="020B0604020202020204" pitchFamily="34" charset="0"/>
              </a:rPr>
              <a:t>nhu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mô</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não</a:t>
            </a:r>
            <a:r>
              <a:rPr lang="en-US" sz="2000" dirty="0" smtClean="0">
                <a:latin typeface="Arial" panose="020B0604020202020204" pitchFamily="34" charset="0"/>
                <a:cs typeface="Arial" panose="020B0604020202020204" pitchFamily="34" charset="0"/>
              </a:rPr>
              <a:t> , </a:t>
            </a:r>
            <a:r>
              <a:rPr lang="en-US" sz="2000" dirty="0" err="1" smtClean="0">
                <a:latin typeface="Arial" panose="020B0604020202020204" pitchFamily="34" charset="0"/>
                <a:cs typeface="Arial" panose="020B0604020202020204" pitchFamily="34" charset="0"/>
              </a:rPr>
              <a:t>làm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mất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khả</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năng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điều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hòa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não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dẫn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đến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tổn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thương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não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cục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bộ</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hoặc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tỏa</a:t>
            </a:r>
            <a:r>
              <a:rPr lang="en-US" sz="200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G</a:t>
            </a:r>
            <a:r>
              <a:rPr lang="vi-VN" sz="2000" dirty="0" smtClean="0">
                <a:latin typeface="Arial" panose="020B0604020202020204" pitchFamily="34" charset="0"/>
                <a:cs typeface="Arial" panose="020B0604020202020204" pitchFamily="34" charset="0"/>
              </a:rPr>
              <a:t>ây </a:t>
            </a:r>
            <a:r>
              <a:rPr lang="vi-VN" sz="2000" dirty="0">
                <a:latin typeface="Arial" panose="020B0604020202020204" pitchFamily="34" charset="0"/>
                <a:cs typeface="Arial" panose="020B0604020202020204" pitchFamily="34" charset="0"/>
              </a:rPr>
              <a:t>ra 23% số ca tử vong sơ sinh trên thế </a:t>
            </a:r>
            <a:r>
              <a:rPr lang="vi-VN" sz="2000" dirty="0" smtClean="0">
                <a:latin typeface="Arial" panose="020B0604020202020204" pitchFamily="34" charset="0"/>
                <a:cs typeface="Arial" panose="020B0604020202020204" pitchFamily="34" charset="0"/>
              </a:rPr>
              <a:t>giới</a:t>
            </a:r>
            <a:r>
              <a:rPr lang="en-US" sz="2000" dirty="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và </a:t>
            </a:r>
            <a:r>
              <a:rPr lang="vi-VN" sz="2000" dirty="0">
                <a:latin typeface="Arial" panose="020B0604020202020204" pitchFamily="34" charset="0"/>
                <a:cs typeface="Arial" panose="020B0604020202020204" pitchFamily="34" charset="0"/>
              </a:rPr>
              <a:t>gây ra tình trạng thiếu hụt thần kinh vĩnh viễn ở 25% số trẻ sơ sinh đủ tháng bị ảnh hưởng</a:t>
            </a:r>
            <a:r>
              <a:rPr lang="vi-VN" sz="2000" dirty="0" smtClean="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err="1" smtClean="0">
                <a:latin typeface="Arial" panose="020B0604020202020204" pitchFamily="34" charset="0"/>
                <a:cs typeface="Arial" panose="020B0604020202020204" pitchFamily="34" charset="0"/>
              </a:rPr>
              <a:t>Lâm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sàng</a:t>
            </a:r>
            <a:r>
              <a:rPr lang="en-US" sz="2000" dirty="0" smtClean="0">
                <a:latin typeface="Arial" panose="020B0604020202020204" pitchFamily="34" charset="0"/>
                <a:cs typeface="Arial" panose="020B0604020202020204" pitchFamily="34" charset="0"/>
              </a:rPr>
              <a:t>: </a:t>
            </a:r>
            <a:r>
              <a:rPr lang="vi-VN" sz="2000" dirty="0">
                <a:latin typeface="+mn-lt"/>
                <a:cs typeface="Times New Roman" panose="02020603050405020304" pitchFamily="18" charset="0"/>
              </a:rPr>
              <a:t>bằng chứng suy thai, pH dây rốn thấp &lt;7,1 (nhiễm toan), điểm Apgar kém (0–3) sau 5 </a:t>
            </a:r>
            <a:r>
              <a:rPr lang="vi-VN" sz="2000" dirty="0" smtClean="0">
                <a:latin typeface="+mn-lt"/>
                <a:cs typeface="Times New Roman" panose="02020603050405020304" pitchFamily="18" charset="0"/>
              </a:rPr>
              <a:t>phút, </a:t>
            </a:r>
            <a:r>
              <a:rPr lang="vi-VN" sz="2000" dirty="0">
                <a:latin typeface="+mn-lt"/>
                <a:cs typeface="Times New Roman" panose="02020603050405020304" pitchFamily="18" charset="0"/>
              </a:rPr>
              <a:t>thần kinh bất thường (co giật, hôn mê, hạ huyết áp) và rối loạn chức năng đa cơ quan.</a:t>
            </a:r>
            <a:endParaRPr lang="en-US" sz="2000" dirty="0" smtClean="0">
              <a:latin typeface="+mn-lt"/>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2050" name="Picture 2" descr="Cứu sống trẻ sơ sinh não thiếu oxy do mẹ sản giật nặng"/>
          <p:cNvPicPr>
            <a:picLocks noChangeAspect="1" noChangeArrowheads="1"/>
          </p:cNvPicPr>
          <p:nvPr/>
        </p:nvPicPr>
        <p:blipFill rotWithShape="1">
          <a:blip r:embed="rId5">
            <a:extLst>
              <a:ext uri="{28A0092B-C50C-407E-A947-70E740481C1C}">
                <a14:useLocalDpi xmlns:a14="http://schemas.microsoft.com/office/drawing/2010/main" val="0"/>
              </a:ext>
            </a:extLst>
          </a:blip>
          <a:srcRect r="66642" b="12225"/>
          <a:stretch/>
        </p:blipFill>
        <p:spPr bwMode="auto">
          <a:xfrm>
            <a:off x="5867400" y="1981200"/>
            <a:ext cx="2743200" cy="32283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72200"/>
            <a:ext cx="9144000" cy="685800"/>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3"/>
          <a:srcRect l="-4398" r="-4398"/>
          <a:stretch>
            <a:fillRect/>
          </a:stretch>
        </p:blipFill>
        <p:spPr>
          <a:xfrm>
            <a:off x="131763" y="31750"/>
            <a:ext cx="1394425" cy="1046163"/>
          </a:xfrm>
          <a:prstGeom prst="rect">
            <a:avLst/>
          </a:prstGeom>
          <a:noFill/>
          <a:ln w="9525">
            <a:noFill/>
          </a:ln>
        </p:spPr>
      </p:pic>
      <p:pic>
        <p:nvPicPr>
          <p:cNvPr id="4102" name="Picture 12" descr="SiÃªu Ã¢m khá»p cá» tay."/>
          <p:cNvPicPr>
            <a:picLocks noChangeAspect="1"/>
          </p:cNvPicPr>
          <p:nvPr/>
        </p:nvPicPr>
        <p:blipFill>
          <a:blip r:embed="rId4"/>
          <a:srcRect t="22755" r="961" b="19391"/>
          <a:stretch>
            <a:fillRect/>
          </a:stretch>
        </p:blipFill>
        <p:spPr>
          <a:xfrm>
            <a:off x="7724775" y="31750"/>
            <a:ext cx="1395413" cy="1046163"/>
          </a:xfrm>
          <a:prstGeom prst="rect">
            <a:avLst/>
          </a:prstGeom>
          <a:noFill/>
          <a:ln w="9525">
            <a:noFill/>
          </a:ln>
        </p:spPr>
      </p:pic>
      <p:sp>
        <p:nvSpPr>
          <p:cNvPr id="7" name="Title 1"/>
          <p:cNvSpPr txBox="1"/>
          <p:nvPr/>
        </p:nvSpPr>
        <p:spPr bwMode="auto">
          <a:xfrm>
            <a:off x="2743200" y="239713"/>
            <a:ext cx="3962400" cy="838200"/>
          </a:xfrm>
          <a:prstGeom prst="rect">
            <a:avLst/>
          </a:prstGeom>
          <a:solidFill>
            <a:schemeClr val="accent6">
              <a:lumMod val="75000"/>
              <a:alpha val="50000"/>
            </a:schemeClr>
          </a:solidFill>
          <a:ln>
            <a:noFill/>
          </a:ln>
        </p:spPr>
        <p:txBody>
          <a:bodyPr anchor="ctr"/>
          <a:lstStyle/>
          <a:p>
            <a:pPr algn="ctr" eaLnBrk="1" hangingPunct="1">
              <a:spcBef>
                <a:spcPts val="600"/>
              </a:spcBef>
              <a:spcAft>
                <a:spcPts val="600"/>
              </a:spcAft>
            </a:pP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ĐẠI CƯƠNG</a:t>
            </a:r>
            <a:endParaRPr sz="4000"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105" name="Picture 8" descr="C:\Users\A2120-06\Downloads\longb.png"/>
          <p:cNvPicPr>
            <a:picLocks noChangeAspect="1"/>
          </p:cNvPicPr>
          <p:nvPr/>
        </p:nvPicPr>
        <p:blipFill>
          <a:blip r:embed="rId5"/>
          <a:stretch>
            <a:fillRect/>
          </a:stretch>
        </p:blipFill>
        <p:spPr>
          <a:xfrm>
            <a:off x="7216775" y="0"/>
            <a:ext cx="1927225" cy="1247775"/>
          </a:xfrm>
          <a:prstGeom prst="rect">
            <a:avLst/>
          </a:prstGeom>
          <a:noFill/>
          <a:ln w="9525">
            <a:noFill/>
          </a:ln>
        </p:spPr>
      </p:pic>
      <p:graphicFrame>
        <p:nvGraphicFramePr>
          <p:cNvPr id="3" name="Diagram 2"/>
          <p:cNvGraphicFramePr/>
          <p:nvPr>
            <p:extLst>
              <p:ext uri="{D42A27DB-BD31-4B8C-83A1-F6EECF244321}">
                <p14:modId xmlns:p14="http://schemas.microsoft.com/office/powerpoint/2010/main" val="1501701787"/>
              </p:ext>
            </p:extLst>
          </p:nvPr>
        </p:nvGraphicFramePr>
        <p:xfrm>
          <a:off x="681363" y="1875130"/>
          <a:ext cx="7772400" cy="35941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59918450"/>
      </p:ext>
    </p:extLst>
  </p:cSld>
  <p:clrMapOvr>
    <a:masterClrMapping/>
  </p:clrMapOvr>
  <p:transition spd="med">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72200"/>
            <a:ext cx="9144000" cy="685800"/>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fontAlgn="auto" hangingPunct="1">
              <a:spcBef>
                <a:spcPts val="0"/>
              </a:spcBef>
              <a:spcAft>
                <a:spcPts val="0"/>
              </a:spcAft>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3"/>
          <a:srcRect l="-4398" r="-4398"/>
          <a:stretch>
            <a:fillRect/>
          </a:stretch>
        </p:blipFill>
        <p:spPr>
          <a:xfrm>
            <a:off x="131763" y="31750"/>
            <a:ext cx="1163637" cy="873015"/>
          </a:xfrm>
          <a:prstGeom prst="rect">
            <a:avLst/>
          </a:prstGeom>
          <a:noFill/>
          <a:ln w="9525">
            <a:noFill/>
          </a:ln>
        </p:spPr>
      </p:pic>
      <p:pic>
        <p:nvPicPr>
          <p:cNvPr id="4105" name="Picture 8" descr="C:\Users\A2120-06\Downloads\longb.png"/>
          <p:cNvPicPr>
            <a:picLocks noChangeAspect="1"/>
          </p:cNvPicPr>
          <p:nvPr/>
        </p:nvPicPr>
        <p:blipFill>
          <a:blip r:embed="rId4"/>
          <a:stretch>
            <a:fillRect/>
          </a:stretch>
        </p:blipFill>
        <p:spPr>
          <a:xfrm>
            <a:off x="7479132" y="81804"/>
            <a:ext cx="1664868" cy="1077913"/>
          </a:xfrm>
          <a:prstGeom prst="rect">
            <a:avLst/>
          </a:prstGeom>
          <a:noFill/>
          <a:ln w="9525">
            <a:noFill/>
          </a:ln>
        </p:spPr>
      </p:pic>
      <p:sp>
        <p:nvSpPr>
          <p:cNvPr id="10" name="Title 1"/>
          <p:cNvSpPr txBox="1"/>
          <p:nvPr/>
        </p:nvSpPr>
        <p:spPr bwMode="auto">
          <a:xfrm>
            <a:off x="1830900" y="513518"/>
            <a:ext cx="5482200" cy="718908"/>
          </a:xfrm>
          <a:prstGeom prst="rect">
            <a:avLst/>
          </a:prstGeom>
          <a:solidFill>
            <a:schemeClr val="accent6">
              <a:lumMod val="75000"/>
              <a:alpha val="50000"/>
            </a:schemeClr>
          </a:solidFill>
          <a:ln>
            <a:noFill/>
          </a:ln>
        </p:spPr>
        <p:txBody>
          <a:bodyPr anchor="ctr"/>
          <a:lstStyle/>
          <a:p>
            <a:pPr algn="ctr" eaLnBrk="1" hangingPunct="1">
              <a:spcBef>
                <a:spcPts val="600"/>
              </a:spcBef>
              <a:spcAft>
                <a:spcPts val="600"/>
              </a:spcAft>
            </a:pPr>
            <a:r>
              <a:rPr lang="en" sz="3200" b="1" dirty="0" smtClean="0">
                <a:latin typeface="Times New Roman" panose="02020603050405020304" pitchFamily="18" charset="0"/>
                <a:ea typeface="Times New Roman"/>
                <a:cs typeface="Times New Roman" panose="02020603050405020304" pitchFamily="18" charset="0"/>
                <a:sym typeface="Times New Roman"/>
              </a:rPr>
              <a:t>CÁC PHƯƠNG PHÁP CĐHA</a:t>
            </a:r>
            <a:endParaRPr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0" y="6623109"/>
            <a:ext cx="5791200" cy="261610"/>
          </a:xfrm>
          <a:prstGeom prst="rect">
            <a:avLst/>
          </a:prstGeom>
        </p:spPr>
        <p:txBody>
          <a:bodyPr wrap="square">
            <a:spAutoFit/>
          </a:bodyPr>
          <a:lstStyle/>
          <a:p>
            <a:r>
              <a:rPr lang="en-US" sz="1100" i="1" dirty="0">
                <a:latin typeface="Times New Roman" panose="02020603050405020304" pitchFamily="18" charset="0"/>
                <a:cs typeface="Times New Roman" panose="02020603050405020304" pitchFamily="18" charset="0"/>
              </a:rPr>
              <a:t>https://sci-hub.se/https://doi.org/10.1148/rg.282075066</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559" y="1610626"/>
            <a:ext cx="8174882" cy="4087441"/>
          </a:xfrm>
          <a:prstGeom prst="rect">
            <a:avLst/>
          </a:prstGeom>
        </p:spPr>
      </p:pic>
    </p:spTree>
    <p:extLst>
      <p:ext uri="{BB962C8B-B14F-4D97-AF65-F5344CB8AC3E}">
        <p14:creationId xmlns:p14="http://schemas.microsoft.com/office/powerpoint/2010/main" val="4282088660"/>
      </p:ext>
    </p:extLst>
  </p:cSld>
  <p:clrMapOvr>
    <a:masterClrMapping/>
  </p:clrMapOvr>
  <p:transition spd="med">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72200"/>
            <a:ext cx="9144000" cy="685800"/>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fontAlgn="auto" hangingPunct="1">
              <a:spcBef>
                <a:spcPts val="0"/>
              </a:spcBef>
              <a:spcAft>
                <a:spcPts val="0"/>
              </a:spcAft>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3"/>
          <a:srcRect l="-4398" r="-4398"/>
          <a:stretch>
            <a:fillRect/>
          </a:stretch>
        </p:blipFill>
        <p:spPr>
          <a:xfrm>
            <a:off x="131763" y="31750"/>
            <a:ext cx="1163637" cy="873015"/>
          </a:xfrm>
          <a:prstGeom prst="rect">
            <a:avLst/>
          </a:prstGeom>
          <a:noFill/>
          <a:ln w="9525">
            <a:noFill/>
          </a:ln>
        </p:spPr>
      </p:pic>
      <p:pic>
        <p:nvPicPr>
          <p:cNvPr id="4105" name="Picture 8" descr="C:\Users\A2120-06\Downloads\longb.png"/>
          <p:cNvPicPr>
            <a:picLocks noChangeAspect="1"/>
          </p:cNvPicPr>
          <p:nvPr/>
        </p:nvPicPr>
        <p:blipFill>
          <a:blip r:embed="rId4"/>
          <a:stretch>
            <a:fillRect/>
          </a:stretch>
        </p:blipFill>
        <p:spPr>
          <a:xfrm>
            <a:off x="7479132" y="81804"/>
            <a:ext cx="1664868" cy="1077913"/>
          </a:xfrm>
          <a:prstGeom prst="rect">
            <a:avLst/>
          </a:prstGeom>
          <a:noFill/>
          <a:ln w="9525">
            <a:noFill/>
          </a:ln>
        </p:spPr>
      </p:pic>
      <p:sp>
        <p:nvSpPr>
          <p:cNvPr id="10" name="Title 1"/>
          <p:cNvSpPr txBox="1"/>
          <p:nvPr/>
        </p:nvSpPr>
        <p:spPr bwMode="auto">
          <a:xfrm>
            <a:off x="1830900" y="513518"/>
            <a:ext cx="5482200" cy="718908"/>
          </a:xfrm>
          <a:prstGeom prst="rect">
            <a:avLst/>
          </a:prstGeom>
          <a:solidFill>
            <a:schemeClr val="accent6">
              <a:lumMod val="75000"/>
              <a:alpha val="50000"/>
            </a:schemeClr>
          </a:solidFill>
          <a:ln>
            <a:noFill/>
          </a:ln>
        </p:spPr>
        <p:txBody>
          <a:bodyPr anchor="ctr"/>
          <a:lstStyle/>
          <a:p>
            <a:pPr algn="ctr" eaLnBrk="1" hangingPunct="1">
              <a:spcBef>
                <a:spcPts val="600"/>
              </a:spcBef>
              <a:spcAft>
                <a:spcPts val="600"/>
              </a:spcAft>
            </a:pPr>
            <a:r>
              <a:rPr lang="vi-VN" sz="3200" b="1" dirty="0">
                <a:latin typeface="Times New Roman" panose="02020603050405020304" pitchFamily="18" charset="0"/>
                <a:ea typeface="Times New Roman"/>
                <a:cs typeface="Times New Roman" panose="02020603050405020304" pitchFamily="18" charset="0"/>
                <a:sym typeface="Times New Roman"/>
              </a:rPr>
              <a:t>CÁC PHƯƠNG PHÁP CĐHA</a:t>
            </a:r>
            <a:endParaRPr lang="vi-VN"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44416583"/>
              </p:ext>
            </p:extLst>
          </p:nvPr>
        </p:nvGraphicFramePr>
        <p:xfrm>
          <a:off x="696737" y="1815366"/>
          <a:ext cx="7924800" cy="280084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791100005"/>
                    </a:ext>
                  </a:extLst>
                </a:gridCol>
                <a:gridCol w="3962400">
                  <a:extLst>
                    <a:ext uri="{9D8B030D-6E8A-4147-A177-3AD203B41FA5}">
                      <a16:colId xmlns:a16="http://schemas.microsoft.com/office/drawing/2014/main" val="993264358"/>
                    </a:ext>
                  </a:extLst>
                </a:gridCol>
              </a:tblGrid>
              <a:tr h="516996">
                <a:tc gridSpan="2">
                  <a:txBody>
                    <a:bodyPr/>
                    <a:lstStyle/>
                    <a:p>
                      <a:pPr algn="ctr"/>
                      <a:r>
                        <a:rPr lang="en-US" sz="2000" dirty="0" smtClean="0">
                          <a:latin typeface="Arial" panose="020B0604020202020204" pitchFamily="34" charset="0"/>
                          <a:cs typeface="Arial" panose="020B0604020202020204" pitchFamily="34" charset="0"/>
                        </a:rPr>
                        <a:t>SIÊU</a:t>
                      </a:r>
                      <a:r>
                        <a:rPr lang="en-US" sz="2000" baseline="0" dirty="0" smtClean="0">
                          <a:latin typeface="Arial" panose="020B0604020202020204" pitchFamily="34" charset="0"/>
                          <a:cs typeface="Arial" panose="020B0604020202020204" pitchFamily="34" charset="0"/>
                        </a:rPr>
                        <a:t> ÂM QUA THÓP</a:t>
                      </a:r>
                      <a:endParaRPr lang="en-US" sz="2000" dirty="0">
                        <a:latin typeface="Arial" panose="020B0604020202020204" pitchFamily="34" charset="0"/>
                        <a:cs typeface="Arial" panose="020B0604020202020204" pitchFamily="34" charset="0"/>
                      </a:endParaRPr>
                    </a:p>
                  </a:txBody>
                  <a:tcPr anchor="ctr"/>
                </a:tc>
                <a:tc hMerge="1">
                  <a:txBody>
                    <a:bodyPr/>
                    <a:lstStyle/>
                    <a:p>
                      <a:endParaRPr lang="en-US" dirty="0"/>
                    </a:p>
                  </a:txBody>
                  <a:tcPr/>
                </a:tc>
                <a:extLst>
                  <a:ext uri="{0D108BD9-81ED-4DB2-BD59-A6C34878D82A}">
                    <a16:rowId xmlns:a16="http://schemas.microsoft.com/office/drawing/2014/main" val="1377805410"/>
                  </a:ext>
                </a:extLst>
              </a:tr>
              <a:tr h="516996">
                <a:tc>
                  <a:txBody>
                    <a:bodyPr/>
                    <a:lstStyle/>
                    <a:p>
                      <a:pPr algn="ctr"/>
                      <a:r>
                        <a:rPr lang="en-US" sz="2000" u="sng" dirty="0" smtClean="0">
                          <a:latin typeface="Arial" panose="020B0604020202020204" pitchFamily="34" charset="0"/>
                          <a:cs typeface="Arial" panose="020B0604020202020204" pitchFamily="34" charset="0"/>
                        </a:rPr>
                        <a:t>ƯU</a:t>
                      </a:r>
                      <a:r>
                        <a:rPr lang="en-US" sz="2000" u="sng" baseline="0" dirty="0" smtClean="0">
                          <a:latin typeface="Arial" panose="020B0604020202020204" pitchFamily="34" charset="0"/>
                          <a:cs typeface="Arial" panose="020B0604020202020204" pitchFamily="34" charset="0"/>
                        </a:rPr>
                        <a:t> ĐIỂM</a:t>
                      </a:r>
                      <a:endParaRPr lang="en-US" sz="2000" u="sng" dirty="0">
                        <a:latin typeface="Arial" panose="020B0604020202020204" pitchFamily="34" charset="0"/>
                        <a:cs typeface="Arial" panose="020B0604020202020204" pitchFamily="34" charset="0"/>
                      </a:endParaRPr>
                    </a:p>
                  </a:txBody>
                  <a:tcPr anchor="ctr"/>
                </a:tc>
                <a:tc>
                  <a:txBody>
                    <a:bodyPr/>
                    <a:lstStyle/>
                    <a:p>
                      <a:pPr algn="ctr"/>
                      <a:r>
                        <a:rPr lang="en-US" sz="2000" u="sng" dirty="0" smtClean="0">
                          <a:latin typeface="Arial" panose="020B0604020202020204" pitchFamily="34" charset="0"/>
                          <a:cs typeface="Arial" panose="020B0604020202020204" pitchFamily="34" charset="0"/>
                        </a:rPr>
                        <a:t>HẠN</a:t>
                      </a:r>
                      <a:r>
                        <a:rPr lang="en-US" sz="2000" u="sng" baseline="0" dirty="0" smtClean="0">
                          <a:latin typeface="Arial" panose="020B0604020202020204" pitchFamily="34" charset="0"/>
                          <a:cs typeface="Arial" panose="020B0604020202020204" pitchFamily="34" charset="0"/>
                        </a:rPr>
                        <a:t> CHẾ</a:t>
                      </a:r>
                      <a:endParaRPr lang="en-US" sz="2000" u="sng"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30475871"/>
                  </a:ext>
                </a:extLst>
              </a:tr>
              <a:tr h="516996">
                <a:tc>
                  <a:txBody>
                    <a:bodyPr/>
                    <a:lstStyle/>
                    <a:p>
                      <a:pPr algn="ctr"/>
                      <a:r>
                        <a:rPr lang="en-US" sz="2000" dirty="0" err="1" smtClean="0">
                          <a:latin typeface="Arial" panose="020B0604020202020204" pitchFamily="34" charset="0"/>
                          <a:cs typeface="Arial" panose="020B0604020202020204" pitchFamily="34" charset="0"/>
                        </a:rPr>
                        <a:t>Phổ</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biến</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và</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thuận</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tiện</a:t>
                      </a:r>
                      <a:endParaRPr lang="en-US" sz="20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Arial" panose="020B0604020202020204" pitchFamily="34" charset="0"/>
                          <a:cs typeface="Arial" panose="020B0604020202020204" pitchFamily="34" charset="0"/>
                        </a:rPr>
                        <a:t>Phụ</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thuộc</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người</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thực</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hiện</a:t>
                      </a:r>
                      <a:endParaRPr lang="en-US" sz="2000"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66932777"/>
                  </a:ext>
                </a:extLst>
              </a:tr>
              <a:tr h="548812">
                <a:tc>
                  <a:txBody>
                    <a:bodyPr/>
                    <a:lstStyle/>
                    <a:p>
                      <a:pPr algn="ctr"/>
                      <a:r>
                        <a:rPr lang="en-US" sz="2000" dirty="0" err="1" smtClean="0">
                          <a:latin typeface="Arial" panose="020B0604020202020204" pitchFamily="34" charset="0"/>
                          <a:cs typeface="Arial" panose="020B0604020202020204" pitchFamily="34" charset="0"/>
                        </a:rPr>
                        <a:t>Không</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cần</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gây</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mê</a:t>
                      </a:r>
                      <a:endParaRPr lang="en-US" sz="20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err="1" smtClean="0">
                          <a:latin typeface="Arial" panose="020B0604020202020204" pitchFamily="34" charset="0"/>
                          <a:cs typeface="Arial" panose="020B0604020202020204" pitchFamily="34" charset="0"/>
                        </a:rPr>
                        <a:t>Đánh</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giá</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tính</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chất</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tổn</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thương</a:t>
                      </a:r>
                      <a:endParaRPr lang="en-US" sz="2000"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856889263"/>
                  </a:ext>
                </a:extLst>
              </a:tr>
              <a:tr h="548812">
                <a:tc>
                  <a:txBody>
                    <a:bodyPr/>
                    <a:lstStyle/>
                    <a:p>
                      <a:pPr algn="ctr"/>
                      <a:r>
                        <a:rPr lang="en-US" sz="2000" dirty="0" err="1" smtClean="0">
                          <a:latin typeface="Arial" panose="020B0604020202020204" pitchFamily="34" charset="0"/>
                          <a:cs typeface="Arial" panose="020B0604020202020204" pitchFamily="34" charset="0"/>
                        </a:rPr>
                        <a:t>Nhạy</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trong</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phát</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hiện</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não</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úng</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thủy</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xuất</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huyết</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não</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nhuyễn</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não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err="1" smtClean="0">
                          <a:latin typeface="Arial" panose="020B0604020202020204" pitchFamily="34" charset="0"/>
                          <a:cs typeface="Arial" panose="020B0604020202020204" pitchFamily="34" charset="0"/>
                        </a:rPr>
                        <a:t>Khó</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đánh</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giá</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tổn</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thương</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vỏ</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não</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thân</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não,tổn</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thương</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phù</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não</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03227018"/>
                  </a:ext>
                </a:extLst>
              </a:tr>
            </a:tbl>
          </a:graphicData>
        </a:graphic>
      </p:graphicFrame>
      <p:sp>
        <p:nvSpPr>
          <p:cNvPr id="3" name="TextBox 2"/>
          <p:cNvSpPr txBox="1"/>
          <p:nvPr/>
        </p:nvSpPr>
        <p:spPr>
          <a:xfrm>
            <a:off x="682299" y="4999091"/>
            <a:ext cx="8001000" cy="400110"/>
          </a:xfrm>
          <a:prstGeom prst="rect">
            <a:avLst/>
          </a:prstGeom>
          <a:noFill/>
        </p:spPr>
        <p:txBody>
          <a:bodyPr wrap="square" rtlCol="0">
            <a:spAutoFit/>
          </a:bodyPr>
          <a:lstStyle/>
          <a:p>
            <a:pPr marL="342900" indent="-342900">
              <a:buFont typeface="Symbol" panose="05050102010706020507" pitchFamily="18" charset="2"/>
              <a:buChar char="Þ"/>
            </a:pPr>
            <a:r>
              <a:rPr lang="en-US" sz="2000" dirty="0" err="1" smtClean="0">
                <a:latin typeface="Arial" panose="020B0604020202020204" pitchFamily="34" charset="0"/>
                <a:cs typeface="Arial" panose="020B0604020202020204" pitchFamily="34" charset="0"/>
              </a:rPr>
              <a:t>Siêu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âm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sọ</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a:t>
            </a:r>
            <a:r>
              <a:rPr lang="en-US" sz="2000" dirty="0" smtClean="0">
                <a:latin typeface="Arial" panose="020B0604020202020204" pitchFamily="34" charset="0"/>
                <a:cs typeface="Arial" panose="020B0604020202020204" pitchFamily="34" charset="0"/>
              </a:rPr>
              <a:t> pp </a:t>
            </a:r>
            <a:r>
              <a:rPr lang="en-US" sz="2000" dirty="0" err="1" smtClean="0">
                <a:latin typeface="Arial" panose="020B0604020202020204" pitchFamily="34" charset="0"/>
                <a:cs typeface="Arial" panose="020B0604020202020204" pitchFamily="34" charset="0"/>
              </a:rPr>
              <a:t>sàng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lọc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theo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dõi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tiến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triển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tổn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thương</a:t>
            </a:r>
            <a:endParaRPr lang="en-US" sz="2000" dirty="0" smtClean="0">
              <a:latin typeface="Arial" panose="020B0604020202020204" pitchFamily="34" charset="0"/>
              <a:cs typeface="Arial" panose="020B0604020202020204" pitchFamily="34" charset="0"/>
            </a:endParaRPr>
          </a:p>
        </p:txBody>
      </p:sp>
      <p:sp>
        <p:nvSpPr>
          <p:cNvPr id="4" name="Rectangle 3"/>
          <p:cNvSpPr/>
          <p:nvPr/>
        </p:nvSpPr>
        <p:spPr>
          <a:xfrm>
            <a:off x="0" y="6623109"/>
            <a:ext cx="5791200" cy="261610"/>
          </a:xfrm>
          <a:prstGeom prst="rect">
            <a:avLst/>
          </a:prstGeom>
        </p:spPr>
        <p:txBody>
          <a:bodyPr wrap="square">
            <a:spAutoFit/>
          </a:bodyPr>
          <a:lstStyle/>
          <a:p>
            <a:r>
              <a:rPr lang="en-US" sz="1100" i="1" dirty="0">
                <a:latin typeface="Times New Roman" panose="02020603050405020304" pitchFamily="18" charset="0"/>
                <a:cs typeface="Times New Roman" panose="02020603050405020304" pitchFamily="18" charset="0"/>
              </a:rPr>
              <a:t>https://www.mrineonatalbrain.com/ch04-06.php</a:t>
            </a:r>
          </a:p>
        </p:txBody>
      </p:sp>
    </p:spTree>
    <p:extLst>
      <p:ext uri="{BB962C8B-B14F-4D97-AF65-F5344CB8AC3E}">
        <p14:creationId xmlns:p14="http://schemas.microsoft.com/office/powerpoint/2010/main" val="109715711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72200"/>
            <a:ext cx="9144000" cy="685800"/>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fontAlgn="auto" hangingPunct="1">
              <a:spcBef>
                <a:spcPts val="0"/>
              </a:spcBef>
              <a:spcAft>
                <a:spcPts val="0"/>
              </a:spcAft>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3"/>
          <a:srcRect l="-4398" r="-4398"/>
          <a:stretch>
            <a:fillRect/>
          </a:stretch>
        </p:blipFill>
        <p:spPr>
          <a:xfrm>
            <a:off x="111874" y="41097"/>
            <a:ext cx="1371600" cy="1029039"/>
          </a:xfrm>
          <a:prstGeom prst="rect">
            <a:avLst/>
          </a:prstGeom>
          <a:noFill/>
          <a:ln w="9525">
            <a:noFill/>
          </a:ln>
        </p:spPr>
      </p:pic>
      <p:pic>
        <p:nvPicPr>
          <p:cNvPr id="4105" name="Picture 8" descr="C:\Users\A2120-06\Downloads\longb.png"/>
          <p:cNvPicPr>
            <a:picLocks noChangeAspect="1"/>
          </p:cNvPicPr>
          <p:nvPr/>
        </p:nvPicPr>
        <p:blipFill>
          <a:blip r:embed="rId4"/>
          <a:stretch>
            <a:fillRect/>
          </a:stretch>
        </p:blipFill>
        <p:spPr>
          <a:xfrm>
            <a:off x="7470226" y="179403"/>
            <a:ext cx="1664868" cy="1077913"/>
          </a:xfrm>
          <a:prstGeom prst="rect">
            <a:avLst/>
          </a:prstGeom>
          <a:noFill/>
          <a:ln w="9525">
            <a:noFill/>
          </a:ln>
        </p:spPr>
      </p:pic>
      <p:sp>
        <p:nvSpPr>
          <p:cNvPr id="17" name="Google Shape;445;p56"/>
          <p:cNvSpPr txBox="1">
            <a:spLocks/>
          </p:cNvSpPr>
          <p:nvPr/>
        </p:nvSpPr>
        <p:spPr>
          <a:xfrm>
            <a:off x="2358000" y="1238250"/>
            <a:ext cx="2218200" cy="1027800"/>
          </a:xfrm>
          <a:prstGeom prst="rect">
            <a:avLst/>
          </a:prstGeom>
        </p:spPr>
        <p:txBody>
          <a:bodyPr spcFirstLastPara="1" wrap="square" lIns="91425" tIns="91425" rIns="91425" bIns="91425" anchor="b" anchorCtr="0">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spcBef>
                <a:spcPts val="0"/>
              </a:spcBef>
              <a:spcAft>
                <a:spcPts val="0"/>
              </a:spcAft>
            </a:pPr>
            <a:endParaRPr lang="en" sz="60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0" y="6623109"/>
            <a:ext cx="5791200" cy="261610"/>
          </a:xfrm>
          <a:prstGeom prst="rect">
            <a:avLst/>
          </a:prstGeom>
        </p:spPr>
        <p:txBody>
          <a:bodyPr wrap="square">
            <a:spAutoFit/>
          </a:bodyPr>
          <a:lstStyle/>
          <a:p>
            <a:r>
              <a:rPr lang="en-US" sz="1100" i="1" dirty="0">
                <a:latin typeface="Times New Roman" panose="02020603050405020304" pitchFamily="18" charset="0"/>
                <a:cs typeface="Times New Roman" panose="02020603050405020304" pitchFamily="18" charset="0"/>
              </a:rPr>
              <a:t>https://www.mrineonatalbrain.com/ch04-06.php</a:t>
            </a:r>
          </a:p>
        </p:txBody>
      </p:sp>
      <p:pic>
        <p:nvPicPr>
          <p:cNvPr id="2" name="Picture 1"/>
          <p:cNvPicPr>
            <a:picLocks noChangeAspect="1"/>
          </p:cNvPicPr>
          <p:nvPr/>
        </p:nvPicPr>
        <p:blipFill rotWithShape="1">
          <a:blip r:embed="rId5"/>
          <a:srcRect l="875" t="47250" r="7117" b="1608"/>
          <a:stretch/>
        </p:blipFill>
        <p:spPr>
          <a:xfrm>
            <a:off x="2964225" y="2015632"/>
            <a:ext cx="3581400" cy="2133600"/>
          </a:xfrm>
          <a:prstGeom prst="ellipse">
            <a:avLst/>
          </a:prstGeom>
          <a:ln>
            <a:noFill/>
          </a:ln>
          <a:effectLst>
            <a:softEdge rad="112500"/>
          </a:effectLst>
        </p:spPr>
      </p:pic>
      <p:sp>
        <p:nvSpPr>
          <p:cNvPr id="7" name="Oval 6"/>
          <p:cNvSpPr/>
          <p:nvPr/>
        </p:nvSpPr>
        <p:spPr>
          <a:xfrm>
            <a:off x="6587228" y="1344645"/>
            <a:ext cx="2230582" cy="11430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err="1" smtClean="0"/>
              <a:t>Không</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tia</a:t>
            </a:r>
            <a:r>
              <a:rPr lang="en-US" dirty="0" smtClean="0"/>
              <a:t> </a:t>
            </a:r>
            <a:r>
              <a:rPr lang="en-US" dirty="0" err="1" smtClean="0"/>
              <a:t>bức</a:t>
            </a:r>
            <a:r>
              <a:rPr lang="en-US" dirty="0" smtClean="0"/>
              <a:t> </a:t>
            </a:r>
            <a:r>
              <a:rPr lang="en-US" dirty="0" err="1" smtClean="0"/>
              <a:t>xạ</a:t>
            </a:r>
            <a:endParaRPr lang="en-US" dirty="0"/>
          </a:p>
        </p:txBody>
      </p:sp>
      <p:sp>
        <p:nvSpPr>
          <p:cNvPr id="8" name="Oval 7"/>
          <p:cNvSpPr/>
          <p:nvPr/>
        </p:nvSpPr>
        <p:spPr>
          <a:xfrm>
            <a:off x="6934200" y="3266035"/>
            <a:ext cx="2057400" cy="12192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err="1" smtClean="0"/>
              <a:t>Khảo</a:t>
            </a:r>
            <a:r>
              <a:rPr lang="en-US" dirty="0" smtClean="0"/>
              <a:t> </a:t>
            </a:r>
            <a:r>
              <a:rPr lang="en-US" dirty="0" err="1" smtClean="0"/>
              <a:t>sát</a:t>
            </a:r>
            <a:r>
              <a:rPr lang="en-US" dirty="0" smtClean="0"/>
              <a:t> </a:t>
            </a:r>
            <a:r>
              <a:rPr lang="en-US" dirty="0" err="1" smtClean="0"/>
              <a:t>nhu</a:t>
            </a:r>
            <a:r>
              <a:rPr lang="en-US" dirty="0" smtClean="0"/>
              <a:t> </a:t>
            </a:r>
            <a:r>
              <a:rPr lang="en-US" dirty="0" err="1" smtClean="0"/>
              <a:t>mô</a:t>
            </a:r>
            <a:r>
              <a:rPr lang="en-US" dirty="0" smtClean="0"/>
              <a:t> </a:t>
            </a:r>
            <a:r>
              <a:rPr lang="en-US" dirty="0" err="1" smtClean="0"/>
              <a:t>não</a:t>
            </a:r>
            <a:r>
              <a:rPr lang="en-US" dirty="0" smtClean="0"/>
              <a:t> </a:t>
            </a:r>
            <a:r>
              <a:rPr lang="en-US" dirty="0" err="1" smtClean="0"/>
              <a:t>và</a:t>
            </a:r>
            <a:r>
              <a:rPr lang="en-US" dirty="0" smtClean="0"/>
              <a:t> </a:t>
            </a:r>
            <a:r>
              <a:rPr lang="en-US" dirty="0" err="1" smtClean="0"/>
              <a:t>mạch</a:t>
            </a:r>
            <a:r>
              <a:rPr lang="en-US" dirty="0" smtClean="0"/>
              <a:t> </a:t>
            </a:r>
            <a:r>
              <a:rPr lang="en-US" dirty="0" err="1" smtClean="0"/>
              <a:t>máu</a:t>
            </a:r>
            <a:endParaRPr lang="en-US" dirty="0"/>
          </a:p>
        </p:txBody>
      </p:sp>
      <p:sp>
        <p:nvSpPr>
          <p:cNvPr id="9" name="Oval 8"/>
          <p:cNvSpPr/>
          <p:nvPr/>
        </p:nvSpPr>
        <p:spPr>
          <a:xfrm>
            <a:off x="252332" y="3217347"/>
            <a:ext cx="2402726" cy="131603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err="1" smtClean="0"/>
              <a:t>Phát</a:t>
            </a:r>
            <a:r>
              <a:rPr lang="en-US" dirty="0" smtClean="0"/>
              <a:t> </a:t>
            </a:r>
            <a:r>
              <a:rPr lang="en-US" dirty="0" err="1" smtClean="0"/>
              <a:t>hiện</a:t>
            </a:r>
            <a:r>
              <a:rPr lang="en-US" dirty="0" smtClean="0"/>
              <a:t> </a:t>
            </a:r>
            <a:r>
              <a:rPr lang="en-US" dirty="0" err="1" smtClean="0"/>
              <a:t>tổn</a:t>
            </a:r>
            <a:r>
              <a:rPr lang="en-US" dirty="0" smtClean="0"/>
              <a:t> </a:t>
            </a:r>
            <a:r>
              <a:rPr lang="en-US" dirty="0" err="1" smtClean="0"/>
              <a:t>thương</a:t>
            </a:r>
            <a:r>
              <a:rPr lang="en-US" dirty="0" smtClean="0"/>
              <a:t>. </a:t>
            </a:r>
            <a:r>
              <a:rPr lang="en-US" dirty="0" err="1" smtClean="0"/>
              <a:t>Đánh</a:t>
            </a:r>
            <a:r>
              <a:rPr lang="en-US" dirty="0" smtClean="0"/>
              <a:t> </a:t>
            </a:r>
            <a:r>
              <a:rPr lang="en-US" dirty="0" err="1" smtClean="0"/>
              <a:t>giá</a:t>
            </a:r>
            <a:r>
              <a:rPr lang="en-US" dirty="0" smtClean="0"/>
              <a:t> </a:t>
            </a:r>
            <a:r>
              <a:rPr lang="en-US" dirty="0" err="1" smtClean="0"/>
              <a:t>chính</a:t>
            </a:r>
            <a:r>
              <a:rPr lang="en-US" dirty="0" smtClean="0"/>
              <a:t> </a:t>
            </a:r>
            <a:r>
              <a:rPr lang="en-US" dirty="0" err="1" smtClean="0"/>
              <a:t>xác</a:t>
            </a:r>
            <a:r>
              <a:rPr lang="en-US" dirty="0" smtClean="0"/>
              <a:t> </a:t>
            </a:r>
            <a:r>
              <a:rPr lang="en-US" dirty="0" err="1" smtClean="0"/>
              <a:t>kích</a:t>
            </a:r>
            <a:r>
              <a:rPr lang="en-US" dirty="0" smtClean="0"/>
              <a:t> </a:t>
            </a:r>
            <a:r>
              <a:rPr lang="en-US" dirty="0" err="1" smtClean="0"/>
              <a:t>thước</a:t>
            </a:r>
            <a:endParaRPr lang="en-US" dirty="0"/>
          </a:p>
        </p:txBody>
      </p:sp>
      <p:sp>
        <p:nvSpPr>
          <p:cNvPr id="12" name="Oval 11"/>
          <p:cNvSpPr/>
          <p:nvPr/>
        </p:nvSpPr>
        <p:spPr>
          <a:xfrm>
            <a:off x="358173" y="1216881"/>
            <a:ext cx="2667000" cy="1398529"/>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err="1" smtClean="0"/>
              <a:t>Các</a:t>
            </a:r>
            <a:r>
              <a:rPr lang="en-US" dirty="0" smtClean="0"/>
              <a:t> </a:t>
            </a:r>
            <a:r>
              <a:rPr lang="en-US" dirty="0" err="1" smtClean="0"/>
              <a:t>tổn</a:t>
            </a:r>
            <a:r>
              <a:rPr lang="en-US" dirty="0" smtClean="0"/>
              <a:t> </a:t>
            </a:r>
            <a:r>
              <a:rPr lang="en-US" dirty="0" err="1" smtClean="0"/>
              <a:t>thương</a:t>
            </a:r>
            <a:r>
              <a:rPr lang="en-US" dirty="0" smtClean="0"/>
              <a:t> </a:t>
            </a:r>
            <a:r>
              <a:rPr lang="en-US" dirty="0" err="1" smtClean="0"/>
              <a:t>vỏ</a:t>
            </a:r>
            <a:r>
              <a:rPr lang="en-US" dirty="0" smtClean="0"/>
              <a:t> </a:t>
            </a:r>
            <a:r>
              <a:rPr lang="en-US" dirty="0" err="1" smtClean="0"/>
              <a:t>não</a:t>
            </a:r>
            <a:r>
              <a:rPr lang="en-US" dirty="0" smtClean="0"/>
              <a:t>, </a:t>
            </a:r>
            <a:r>
              <a:rPr lang="en-US" dirty="0" err="1" smtClean="0"/>
              <a:t>chất</a:t>
            </a:r>
            <a:r>
              <a:rPr lang="en-US" dirty="0" smtClean="0"/>
              <a:t> </a:t>
            </a:r>
            <a:r>
              <a:rPr lang="en-US" dirty="0" err="1" smtClean="0"/>
              <a:t>trắng-xám</a:t>
            </a:r>
            <a:r>
              <a:rPr lang="en-US" dirty="0" smtClean="0"/>
              <a:t>, </a:t>
            </a:r>
            <a:r>
              <a:rPr lang="en-US" dirty="0" err="1" smtClean="0"/>
              <a:t>đồi</a:t>
            </a:r>
            <a:r>
              <a:rPr lang="en-US" dirty="0" smtClean="0"/>
              <a:t> </a:t>
            </a:r>
            <a:r>
              <a:rPr lang="en-US" dirty="0" err="1" smtClean="0"/>
              <a:t>thị</a:t>
            </a:r>
            <a:endParaRPr lang="en-US" dirty="0"/>
          </a:p>
        </p:txBody>
      </p:sp>
      <p:cxnSp>
        <p:nvCxnSpPr>
          <p:cNvPr id="20" name="Straight Arrow Connector 19"/>
          <p:cNvCxnSpPr/>
          <p:nvPr/>
        </p:nvCxnSpPr>
        <p:spPr>
          <a:xfrm flipV="1">
            <a:off x="6272432" y="2249224"/>
            <a:ext cx="334688" cy="305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389933" y="3514081"/>
            <a:ext cx="334688" cy="224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849345" y="3461964"/>
            <a:ext cx="304753" cy="286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001722" y="2189117"/>
            <a:ext cx="353586" cy="283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itle 1"/>
          <p:cNvSpPr txBox="1"/>
          <p:nvPr/>
        </p:nvSpPr>
        <p:spPr bwMode="auto">
          <a:xfrm>
            <a:off x="1830900" y="513518"/>
            <a:ext cx="5482200" cy="718908"/>
          </a:xfrm>
          <a:prstGeom prst="rect">
            <a:avLst/>
          </a:prstGeom>
          <a:solidFill>
            <a:schemeClr val="accent6">
              <a:lumMod val="75000"/>
              <a:alpha val="50000"/>
            </a:schemeClr>
          </a:solidFill>
          <a:ln>
            <a:noFill/>
          </a:ln>
        </p:spPr>
        <p:txBody>
          <a:bodyPr anchor="ctr"/>
          <a:lstStyle/>
          <a:p>
            <a:pPr algn="ctr" eaLnBrk="1" hangingPunct="1">
              <a:spcBef>
                <a:spcPts val="600"/>
              </a:spcBef>
              <a:spcAft>
                <a:spcPts val="600"/>
              </a:spcAft>
            </a:pPr>
            <a:r>
              <a:rPr lang="vi-VN" sz="3200" b="1" dirty="0">
                <a:latin typeface="Times New Roman" panose="02020603050405020304" pitchFamily="18" charset="0"/>
                <a:ea typeface="Times New Roman"/>
                <a:cs typeface="Times New Roman" panose="02020603050405020304" pitchFamily="18" charset="0"/>
                <a:sym typeface="Times New Roman"/>
              </a:rPr>
              <a:t>CÁC PHƯƠNG PHÁP CĐHA</a:t>
            </a:r>
            <a:endParaRPr lang="vi-VN"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1635454" y="4936144"/>
            <a:ext cx="6327446" cy="1015663"/>
          </a:xfrm>
          <a:prstGeom prst="rect">
            <a:avLst/>
          </a:prstGeom>
        </p:spPr>
        <p:txBody>
          <a:bodyPr wrap="square">
            <a:spAutoFit/>
          </a:bodyPr>
          <a:lstStyle/>
          <a:p>
            <a:pPr algn="just"/>
            <a:r>
              <a:rPr lang="en-US" sz="2000" dirty="0" err="1"/>
              <a:t>Vai</a:t>
            </a:r>
            <a:r>
              <a:rPr lang="en-US" sz="2000" dirty="0"/>
              <a:t> </a:t>
            </a:r>
            <a:r>
              <a:rPr lang="en-US" sz="2000" dirty="0" err="1"/>
              <a:t>trò</a:t>
            </a:r>
            <a:r>
              <a:rPr lang="en-US" sz="2000" dirty="0"/>
              <a:t> </a:t>
            </a:r>
            <a:r>
              <a:rPr lang="en-US" sz="2000" dirty="0" err="1"/>
              <a:t>của</a:t>
            </a:r>
            <a:r>
              <a:rPr lang="en-US" sz="2000" dirty="0"/>
              <a:t> </a:t>
            </a:r>
            <a:r>
              <a:rPr lang="en-US" sz="2000" dirty="0" err="1" smtClean="0"/>
              <a:t>MRI:loại</a:t>
            </a:r>
            <a:r>
              <a:rPr lang="en-US" sz="2000" dirty="0" smtClean="0"/>
              <a:t> </a:t>
            </a:r>
            <a:r>
              <a:rPr lang="en-US" sz="2000" dirty="0" err="1"/>
              <a:t>trừ</a:t>
            </a:r>
            <a:r>
              <a:rPr lang="en-US" sz="2000" dirty="0"/>
              <a:t> </a:t>
            </a:r>
            <a:r>
              <a:rPr lang="en-US" sz="2000" dirty="0" err="1"/>
              <a:t>các</a:t>
            </a:r>
            <a:r>
              <a:rPr lang="en-US" sz="2000" dirty="0"/>
              <a:t> </a:t>
            </a:r>
            <a:r>
              <a:rPr lang="en-US" sz="2000" dirty="0" err="1" smtClean="0"/>
              <a:t>bất</a:t>
            </a:r>
            <a:r>
              <a:rPr lang="en-US" sz="2000" dirty="0" smtClean="0"/>
              <a:t> </a:t>
            </a:r>
            <a:r>
              <a:rPr lang="en-US" sz="2000" dirty="0" err="1" smtClean="0"/>
              <a:t>thường</a:t>
            </a:r>
            <a:r>
              <a:rPr lang="en-US" sz="2000" dirty="0" smtClean="0"/>
              <a:t> </a:t>
            </a:r>
            <a:r>
              <a:rPr lang="en-US" sz="2000" dirty="0" err="1"/>
              <a:t>về</a:t>
            </a:r>
            <a:r>
              <a:rPr lang="en-US" sz="2000" dirty="0"/>
              <a:t> </a:t>
            </a:r>
            <a:r>
              <a:rPr lang="en-US" sz="2000" dirty="0" err="1"/>
              <a:t>cấu</a:t>
            </a:r>
            <a:r>
              <a:rPr lang="en-US" sz="2000" dirty="0"/>
              <a:t> </a:t>
            </a:r>
            <a:r>
              <a:rPr lang="en-US" sz="2000" dirty="0" err="1" smtClean="0"/>
              <a:t>trúc</a:t>
            </a:r>
            <a:r>
              <a:rPr lang="en-US" sz="2000" dirty="0" smtClean="0"/>
              <a:t>, </a:t>
            </a:r>
            <a:r>
              <a:rPr lang="en-US" sz="2000" dirty="0" err="1" smtClean="0"/>
              <a:t>đánh</a:t>
            </a:r>
            <a:r>
              <a:rPr lang="en-US" sz="2000" dirty="0" smtClean="0"/>
              <a:t> </a:t>
            </a:r>
            <a:r>
              <a:rPr lang="en-US" sz="2000" dirty="0" err="1"/>
              <a:t>giá</a:t>
            </a:r>
            <a:r>
              <a:rPr lang="en-US" sz="2000" dirty="0"/>
              <a:t> </a:t>
            </a:r>
            <a:r>
              <a:rPr lang="en-US" sz="2000" dirty="0" err="1"/>
              <a:t>mức</a:t>
            </a:r>
            <a:r>
              <a:rPr lang="en-US" sz="2000" dirty="0"/>
              <a:t> </a:t>
            </a:r>
            <a:r>
              <a:rPr lang="en-US" sz="2000" dirty="0" err="1"/>
              <a:t>độ</a:t>
            </a:r>
            <a:r>
              <a:rPr lang="en-US" sz="2000" dirty="0"/>
              <a:t> </a:t>
            </a:r>
            <a:r>
              <a:rPr lang="en-US" sz="2000" dirty="0" err="1"/>
              <a:t>và</a:t>
            </a:r>
            <a:r>
              <a:rPr lang="en-US" sz="2000" dirty="0"/>
              <a:t> </a:t>
            </a:r>
            <a:r>
              <a:rPr lang="en-US" sz="2000" dirty="0" err="1"/>
              <a:t>tính</a:t>
            </a:r>
            <a:r>
              <a:rPr lang="en-US" sz="2000" dirty="0"/>
              <a:t> </a:t>
            </a:r>
            <a:r>
              <a:rPr lang="en-US" sz="2000" dirty="0" err="1"/>
              <a:t>chất</a:t>
            </a:r>
            <a:r>
              <a:rPr lang="en-US" sz="2000" dirty="0"/>
              <a:t> </a:t>
            </a:r>
            <a:r>
              <a:rPr lang="en-US" sz="2000" dirty="0" err="1"/>
              <a:t>của</a:t>
            </a:r>
            <a:r>
              <a:rPr lang="en-US" sz="2000" dirty="0"/>
              <a:t> </a:t>
            </a:r>
            <a:r>
              <a:rPr lang="en-US" sz="2000" dirty="0" err="1"/>
              <a:t>tổn</a:t>
            </a:r>
            <a:r>
              <a:rPr lang="en-US" sz="2000" dirty="0"/>
              <a:t> </a:t>
            </a:r>
            <a:r>
              <a:rPr lang="en-US" sz="2000" dirty="0" err="1"/>
              <a:t>thương</a:t>
            </a:r>
            <a:r>
              <a:rPr lang="en-US" sz="2000" dirty="0"/>
              <a:t>. Qua </a:t>
            </a:r>
            <a:r>
              <a:rPr lang="en-US" sz="2000" dirty="0" err="1" smtClean="0"/>
              <a:t>đó</a:t>
            </a:r>
            <a:r>
              <a:rPr lang="en-US" sz="2000" dirty="0" smtClean="0"/>
              <a:t> </a:t>
            </a:r>
            <a:r>
              <a:rPr lang="en-US" sz="2000" dirty="0" err="1" smtClean="0"/>
              <a:t>giúp</a:t>
            </a:r>
            <a:r>
              <a:rPr lang="en-US" sz="2000" dirty="0" smtClean="0"/>
              <a:t> </a:t>
            </a:r>
            <a:r>
              <a:rPr lang="en-US" sz="2000" dirty="0" err="1"/>
              <a:t>tiên</a:t>
            </a:r>
            <a:r>
              <a:rPr lang="en-US" sz="2000" dirty="0"/>
              <a:t> </a:t>
            </a:r>
            <a:r>
              <a:rPr lang="en-US" sz="2000" dirty="0" err="1" smtClean="0"/>
              <a:t>lượng</a:t>
            </a:r>
            <a:r>
              <a:rPr lang="en-US" sz="2000" dirty="0" smtClean="0"/>
              <a:t> </a:t>
            </a:r>
            <a:r>
              <a:rPr lang="en-US" sz="2000" dirty="0" err="1" smtClean="0"/>
              <a:t>và</a:t>
            </a:r>
            <a:r>
              <a:rPr lang="en-US" sz="2000" dirty="0" smtClean="0"/>
              <a:t> </a:t>
            </a:r>
            <a:r>
              <a:rPr lang="en-US" sz="2000" dirty="0" err="1"/>
              <a:t>lập</a:t>
            </a:r>
            <a:r>
              <a:rPr lang="en-US" sz="2000" dirty="0"/>
              <a:t> </a:t>
            </a:r>
            <a:r>
              <a:rPr lang="en-US" sz="2000" dirty="0" err="1"/>
              <a:t>kế</a:t>
            </a:r>
            <a:r>
              <a:rPr lang="en-US" sz="2000" dirty="0"/>
              <a:t> </a:t>
            </a:r>
            <a:r>
              <a:rPr lang="en-US" sz="2000" dirty="0" err="1"/>
              <a:t>hoạch</a:t>
            </a:r>
            <a:r>
              <a:rPr lang="en-US" sz="2000" dirty="0"/>
              <a:t> </a:t>
            </a:r>
            <a:r>
              <a:rPr lang="en-US" sz="2000" dirty="0" err="1"/>
              <a:t>điều</a:t>
            </a:r>
            <a:r>
              <a:rPr lang="en-US" sz="2000" dirty="0"/>
              <a:t> </a:t>
            </a:r>
            <a:r>
              <a:rPr lang="en-US" sz="2000" dirty="0" err="1"/>
              <a:t>trị</a:t>
            </a:r>
            <a:r>
              <a:rPr lang="en-US" sz="2000" dirty="0"/>
              <a:t> </a:t>
            </a:r>
            <a:r>
              <a:rPr lang="en-US" sz="2000" dirty="0" err="1"/>
              <a:t>phát</a:t>
            </a:r>
            <a:r>
              <a:rPr lang="en-US" sz="2000" dirty="0"/>
              <a:t> </a:t>
            </a:r>
            <a:r>
              <a:rPr lang="en-US" sz="2000" dirty="0" err="1"/>
              <a:t>triển</a:t>
            </a:r>
            <a:r>
              <a:rPr lang="en-US" sz="2000" dirty="0"/>
              <a:t> </a:t>
            </a:r>
            <a:r>
              <a:rPr lang="en-US" sz="2000" dirty="0" err="1"/>
              <a:t>thần</a:t>
            </a:r>
            <a:r>
              <a:rPr lang="en-US" sz="2000" dirty="0"/>
              <a:t> </a:t>
            </a:r>
            <a:r>
              <a:rPr lang="en-US" sz="2000" dirty="0" err="1"/>
              <a:t>kinh</a:t>
            </a:r>
            <a:r>
              <a:rPr lang="en-US" sz="2000" dirty="0"/>
              <a:t>.</a:t>
            </a:r>
          </a:p>
        </p:txBody>
      </p:sp>
    </p:spTree>
    <p:extLst>
      <p:ext uri="{BB962C8B-B14F-4D97-AF65-F5344CB8AC3E}">
        <p14:creationId xmlns:p14="http://schemas.microsoft.com/office/powerpoint/2010/main" val="392007844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24576"/>
            <a:ext cx="9144000" cy="733424"/>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3"/>
          <a:srcRect l="-4398" r="-4398"/>
          <a:stretch>
            <a:fillRect/>
          </a:stretch>
        </p:blipFill>
        <p:spPr>
          <a:xfrm>
            <a:off x="131763" y="31750"/>
            <a:ext cx="1163637" cy="873015"/>
          </a:xfrm>
          <a:prstGeom prst="rect">
            <a:avLst/>
          </a:prstGeom>
          <a:noFill/>
          <a:ln w="9525">
            <a:noFill/>
          </a:ln>
        </p:spPr>
      </p:pic>
      <p:pic>
        <p:nvPicPr>
          <p:cNvPr id="4105" name="Picture 8" descr="C:\Users\A2120-06\Downloads\longb.png"/>
          <p:cNvPicPr>
            <a:picLocks noChangeAspect="1"/>
          </p:cNvPicPr>
          <p:nvPr/>
        </p:nvPicPr>
        <p:blipFill>
          <a:blip r:embed="rId4"/>
          <a:stretch>
            <a:fillRect/>
          </a:stretch>
        </p:blipFill>
        <p:spPr>
          <a:xfrm>
            <a:off x="7479132" y="81804"/>
            <a:ext cx="1664868" cy="1077913"/>
          </a:xfrm>
          <a:prstGeom prst="rect">
            <a:avLst/>
          </a:prstGeom>
          <a:noFill/>
          <a:ln w="9525">
            <a:noFill/>
          </a:ln>
        </p:spPr>
      </p:pic>
      <p:sp>
        <p:nvSpPr>
          <p:cNvPr id="17" name="Google Shape;445;p56"/>
          <p:cNvSpPr txBox="1">
            <a:spLocks/>
          </p:cNvSpPr>
          <p:nvPr/>
        </p:nvSpPr>
        <p:spPr>
          <a:xfrm>
            <a:off x="2358000" y="1238250"/>
            <a:ext cx="2218200" cy="1027800"/>
          </a:xfrm>
          <a:prstGeom prst="rect">
            <a:avLst/>
          </a:prstGeom>
        </p:spPr>
        <p:txBody>
          <a:bodyPr spcFirstLastPara="1" wrap="square" lIns="91425" tIns="91425" rIns="91425" bIns="91425" anchor="b" anchorCtr="0">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spcBef>
                <a:spcPts val="0"/>
              </a:spcBef>
              <a:spcAft>
                <a:spcPts val="0"/>
              </a:spcAft>
            </a:pPr>
            <a:endParaRPr lang="en" sz="6000" b="1" dirty="0">
              <a:latin typeface="Times New Roman" panose="02020603050405020304" pitchFamily="18" charset="0"/>
              <a:cs typeface="Times New Roman" panose="02020603050405020304" pitchFamily="18" charset="0"/>
            </a:endParaRPr>
          </a:p>
        </p:txBody>
      </p:sp>
      <p:sp>
        <p:nvSpPr>
          <p:cNvPr id="10" name="Title 1"/>
          <p:cNvSpPr txBox="1"/>
          <p:nvPr/>
        </p:nvSpPr>
        <p:spPr bwMode="auto">
          <a:xfrm>
            <a:off x="2266950" y="576835"/>
            <a:ext cx="4610100" cy="718908"/>
          </a:xfrm>
          <a:prstGeom prst="rect">
            <a:avLst/>
          </a:prstGeom>
          <a:solidFill>
            <a:schemeClr val="accent6">
              <a:lumMod val="75000"/>
              <a:alpha val="50000"/>
            </a:schemeClr>
          </a:solidFill>
          <a:ln>
            <a:noFill/>
          </a:ln>
        </p:spPr>
        <p:txBody>
          <a:bodyPr anchor="ctr"/>
          <a:lstStyle/>
          <a:p>
            <a:pPr algn="ctr" eaLnBrk="1" hangingPunct="1">
              <a:spcBef>
                <a:spcPts val="600"/>
              </a:spcBef>
              <a:spcAft>
                <a:spcPts val="600"/>
              </a:spcAft>
            </a:pPr>
            <a:r>
              <a:rPr lang="en" sz="3200" dirty="0" smtClean="0">
                <a:latin typeface="Times New Roman"/>
                <a:ea typeface="Times New Roman" panose="02020603050405020304" pitchFamily="18" charset="0"/>
                <a:cs typeface="Times New Roman"/>
                <a:sym typeface="Times New Roman"/>
              </a:rPr>
              <a:t>Thời gian tối ưu chụp MRI</a:t>
            </a:r>
            <a:endParaRPr sz="3200" b="1" dirty="0">
              <a:latin typeface="Times New Roman" panose="02020603050405020304" pitchFamily="18" charset="0"/>
              <a:ea typeface="Times New Roman" panose="02020603050405020304" pitchFamily="18" charset="0"/>
            </a:endParaRPr>
          </a:p>
        </p:txBody>
      </p:sp>
      <p:sp>
        <p:nvSpPr>
          <p:cNvPr id="2" name="Rectangle 1"/>
          <p:cNvSpPr/>
          <p:nvPr/>
        </p:nvSpPr>
        <p:spPr>
          <a:xfrm>
            <a:off x="0" y="6596390"/>
            <a:ext cx="2669320" cy="261610"/>
          </a:xfrm>
          <a:prstGeom prst="rect">
            <a:avLst/>
          </a:prstGeom>
        </p:spPr>
        <p:txBody>
          <a:bodyPr wrap="none">
            <a:spAutoFit/>
          </a:bodyPr>
          <a:lstStyle/>
          <a:p>
            <a:r>
              <a:rPr lang="en-US" sz="1100" i="1" dirty="0">
                <a:latin typeface="Times New Roman" panose="02020603050405020304" pitchFamily="18" charset="0"/>
                <a:cs typeface="Times New Roman" panose="02020603050405020304" pitchFamily="18" charset="0"/>
              </a:rPr>
              <a:t>https://www.mdpi.com/2075-4418/12/3/645</a:t>
            </a:r>
          </a:p>
        </p:txBody>
      </p:sp>
      <p:pic>
        <p:nvPicPr>
          <p:cNvPr id="4" name="Picture 3"/>
          <p:cNvPicPr>
            <a:picLocks noChangeAspect="1"/>
          </p:cNvPicPr>
          <p:nvPr/>
        </p:nvPicPr>
        <p:blipFill>
          <a:blip r:embed="rId5"/>
          <a:stretch>
            <a:fillRect/>
          </a:stretch>
        </p:blipFill>
        <p:spPr>
          <a:xfrm>
            <a:off x="262844" y="1566180"/>
            <a:ext cx="8626711" cy="4262610"/>
          </a:xfrm>
          <a:prstGeom prst="rect">
            <a:avLst/>
          </a:prstGeom>
        </p:spPr>
      </p:pic>
      <p:sp>
        <p:nvSpPr>
          <p:cNvPr id="7" name="5-Point Star 6"/>
          <p:cNvSpPr/>
          <p:nvPr/>
        </p:nvSpPr>
        <p:spPr>
          <a:xfrm>
            <a:off x="914400" y="3697485"/>
            <a:ext cx="228600" cy="22860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98660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72200"/>
            <a:ext cx="9144000" cy="685800"/>
          </a:xfrm>
          <a:prstGeom prst="rect">
            <a:avLst/>
          </a:prstGeom>
          <a:gradFill flip="none" rotWithShape="1">
            <a:gsLst>
              <a:gs pos="9675">
                <a:srgbClr val="3C6AB1"/>
              </a:gs>
              <a:gs pos="25000">
                <a:srgbClr val="587FBD"/>
              </a:gs>
              <a:gs pos="3328">
                <a:srgbClr val="3061AC"/>
              </a:gs>
              <a:gs pos="0">
                <a:srgbClr val="2A5CAA"/>
              </a:gs>
              <a:gs pos="0">
                <a:srgbClr val="2A5CAA"/>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p:cNvSpPr/>
          <p:nvPr/>
        </p:nvSpPr>
        <p:spPr>
          <a:xfrm flipV="1">
            <a:off x="1588" y="6040438"/>
            <a:ext cx="9144000" cy="84138"/>
          </a:xfrm>
          <a:prstGeom prst="rect">
            <a:avLst/>
          </a:prstGeom>
          <a:solidFill>
            <a:srgbClr val="ED1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Picture Placeholder 4"/>
          <p:cNvPicPr>
            <a:picLocks noChangeAspect="1"/>
          </p:cNvPicPr>
          <p:nvPr/>
        </p:nvPicPr>
        <p:blipFill>
          <a:blip r:embed="rId3"/>
          <a:srcRect l="-4398" r="-4398"/>
          <a:stretch>
            <a:fillRect/>
          </a:stretch>
        </p:blipFill>
        <p:spPr>
          <a:xfrm>
            <a:off x="131763" y="31750"/>
            <a:ext cx="1176479" cy="882650"/>
          </a:xfrm>
          <a:prstGeom prst="rect">
            <a:avLst/>
          </a:prstGeom>
          <a:noFill/>
          <a:ln w="9525">
            <a:noFill/>
          </a:ln>
        </p:spPr>
      </p:pic>
      <p:sp>
        <p:nvSpPr>
          <p:cNvPr id="7" name="Title 1"/>
          <p:cNvSpPr txBox="1"/>
          <p:nvPr/>
        </p:nvSpPr>
        <p:spPr bwMode="auto">
          <a:xfrm>
            <a:off x="2514600" y="202889"/>
            <a:ext cx="4358482" cy="767073"/>
          </a:xfrm>
          <a:prstGeom prst="rect">
            <a:avLst/>
          </a:prstGeom>
          <a:solidFill>
            <a:schemeClr val="accent6">
              <a:lumMod val="75000"/>
              <a:alpha val="50000"/>
            </a:schemeClr>
          </a:solidFill>
          <a:ln>
            <a:noFill/>
          </a:ln>
        </p:spPr>
        <p:txBody>
          <a:bodyPr anchor="ctr"/>
          <a:lstStyle/>
          <a:p>
            <a:pPr algn="ctr" eaLnBrk="1" hangingPunct="1">
              <a:spcBef>
                <a:spcPts val="600"/>
              </a:spcBef>
              <a:spcAft>
                <a:spcPts val="600"/>
              </a:spcAft>
            </a:pPr>
            <a:r>
              <a:rPr lang="en-US" sz="3600" b="1" dirty="0" smtClean="0">
                <a:latin typeface="Times New Roman" panose="02020603050405020304" pitchFamily="18" charset="0"/>
                <a:ea typeface="Times New Roman" panose="02020603050405020304" pitchFamily="18" charset="0"/>
              </a:rPr>
              <a:t>KỸ THUẬT CHỤP</a:t>
            </a:r>
            <a:endParaRPr sz="3600" b="1" dirty="0">
              <a:latin typeface="Times New Roman" panose="02020603050405020304" pitchFamily="18" charset="0"/>
              <a:ea typeface="Times New Roman" panose="02020603050405020304" pitchFamily="18" charset="0"/>
            </a:endParaRPr>
          </a:p>
        </p:txBody>
      </p:sp>
      <p:pic>
        <p:nvPicPr>
          <p:cNvPr id="4105" name="Picture 8" descr="C:\Users\A2120-06\Downloads\longb.png"/>
          <p:cNvPicPr>
            <a:picLocks noChangeAspect="1"/>
          </p:cNvPicPr>
          <p:nvPr/>
        </p:nvPicPr>
        <p:blipFill>
          <a:blip r:embed="rId4"/>
          <a:stretch>
            <a:fillRect/>
          </a:stretch>
        </p:blipFill>
        <p:spPr>
          <a:xfrm>
            <a:off x="7697066" y="87914"/>
            <a:ext cx="1419225" cy="918872"/>
          </a:xfrm>
          <a:prstGeom prst="rect">
            <a:avLst/>
          </a:prstGeom>
          <a:noFill/>
          <a:ln w="9525">
            <a:noFill/>
          </a:ln>
        </p:spPr>
      </p:pic>
      <p:sp>
        <p:nvSpPr>
          <p:cNvPr id="3" name="Title 2"/>
          <p:cNvSpPr>
            <a:spLocks noGrp="1"/>
          </p:cNvSpPr>
          <p:nvPr>
            <p:ph type="ctrTitle"/>
          </p:nvPr>
        </p:nvSpPr>
        <p:spPr>
          <a:xfrm>
            <a:off x="228600" y="1365912"/>
            <a:ext cx="5334000" cy="4419600"/>
          </a:xfrm>
        </p:spPr>
        <p:txBody>
          <a:bodyPr/>
          <a:lstStyle/>
          <a:p>
            <a:pPr algn="l">
              <a:lnSpc>
                <a:spcPct val="150000"/>
              </a:lnSpc>
            </a:pPr>
            <a:r>
              <a:rPr lang="vi-VN" sz="2000" b="1" i="1" dirty="0" smtClean="0"/>
              <a:t>Chuẩn bị bệnh nhân</a:t>
            </a:r>
            <a:r>
              <a:rPr lang="en-US" sz="2000" b="1" i="1" dirty="0" smtClean="0"/>
              <a:t>:</a:t>
            </a:r>
            <a:r>
              <a:rPr lang="en-US" sz="2000" b="1" dirty="0" smtClean="0"/>
              <a:t/>
            </a:r>
            <a:br>
              <a:rPr lang="en-US" sz="2000" b="1" dirty="0" smtClean="0"/>
            </a:br>
            <a:r>
              <a:rPr lang="en-US" sz="2000" b="1" dirty="0" smtClean="0"/>
              <a:t>- </a:t>
            </a:r>
            <a:r>
              <a:rPr lang="vi-VN" sz="2000" dirty="0" smtClean="0"/>
              <a:t>Tháo bỏ hết vật dụng kim loại</a:t>
            </a:r>
            <a:r>
              <a:rPr lang="en-US" sz="2000" dirty="0" smtClean="0"/>
              <a:t>, </a:t>
            </a:r>
            <a:r>
              <a:rPr lang="en-US" sz="2000" dirty="0" err="1" smtClean="0"/>
              <a:t>giải</a:t>
            </a:r>
            <a:r>
              <a:rPr lang="en-US" sz="2000" dirty="0" smtClean="0"/>
              <a:t> </a:t>
            </a:r>
            <a:r>
              <a:rPr lang="en-US" sz="2000" dirty="0" err="1" smtClean="0"/>
              <a:t>thích</a:t>
            </a:r>
            <a:r>
              <a:rPr lang="en-US" sz="2000" dirty="0" smtClean="0"/>
              <a:t> </a:t>
            </a:r>
            <a:r>
              <a:rPr lang="en-US" sz="2000" dirty="0" err="1" smtClean="0"/>
              <a:t>cho</a:t>
            </a:r>
            <a:r>
              <a:rPr lang="en-US" sz="2000" dirty="0" smtClean="0"/>
              <a:t> </a:t>
            </a:r>
            <a:r>
              <a:rPr lang="en-US" sz="2000" dirty="0" err="1" smtClean="0"/>
              <a:t>bố</a:t>
            </a:r>
            <a:r>
              <a:rPr lang="en-US" sz="2000" dirty="0" smtClean="0"/>
              <a:t> </a:t>
            </a:r>
            <a:r>
              <a:rPr lang="en-US" sz="2000" dirty="0" err="1" smtClean="0"/>
              <a:t>mẹ</a:t>
            </a:r>
            <a:r>
              <a:rPr lang="en-US" sz="2000" dirty="0" smtClean="0"/>
              <a:t> </a:t>
            </a:r>
            <a:r>
              <a:rPr lang="en-US" sz="2000" dirty="0" err="1" smtClean="0"/>
              <a:t>trẻ</a:t>
            </a:r>
            <a:r>
              <a:rPr lang="en-US" sz="2000" dirty="0" smtClean="0"/>
              <a:t>, </a:t>
            </a:r>
            <a:r>
              <a:rPr lang="en-US" sz="2000" dirty="0" err="1" smtClean="0"/>
              <a:t>viết</a:t>
            </a:r>
            <a:r>
              <a:rPr lang="en-US" sz="2000" dirty="0" smtClean="0"/>
              <a:t> cam </a:t>
            </a:r>
            <a:r>
              <a:rPr lang="en-US" sz="2000" dirty="0" err="1" smtClean="0"/>
              <a:t>đoan</a:t>
            </a:r>
            <a:r>
              <a:rPr lang="en-US" sz="2000" dirty="0" smtClean="0"/>
              <a:t>.</a:t>
            </a:r>
            <a:br>
              <a:rPr lang="en-US" sz="2000" dirty="0" smtClean="0"/>
            </a:br>
            <a:r>
              <a:rPr lang="en-US" sz="2000" dirty="0" smtClean="0"/>
              <a:t>- </a:t>
            </a:r>
            <a:r>
              <a:rPr lang="vi-VN" sz="2000" dirty="0" smtClean="0"/>
              <a:t>Trẻ </a:t>
            </a:r>
            <a:r>
              <a:rPr lang="vi-VN" sz="2000" dirty="0"/>
              <a:t>sơ sinh phải được</a:t>
            </a:r>
            <a:r>
              <a:rPr lang="en-US" sz="2000" dirty="0"/>
              <a:t> </a:t>
            </a:r>
            <a:r>
              <a:rPr lang="en-US" sz="2000" dirty="0" err="1"/>
              <a:t>nhịn</a:t>
            </a:r>
            <a:r>
              <a:rPr lang="vi-VN" sz="2000" dirty="0"/>
              <a:t> ăn trước khi chụp</a:t>
            </a:r>
            <a:r>
              <a:rPr lang="en-US" sz="2000" dirty="0"/>
              <a:t/>
            </a:r>
            <a:br>
              <a:rPr lang="en-US" sz="2000" dirty="0"/>
            </a:br>
            <a:r>
              <a:rPr lang="en-US" sz="2000" dirty="0" smtClean="0"/>
              <a:t>- Q</a:t>
            </a:r>
            <a:r>
              <a:rPr lang="vi-VN" sz="2000" dirty="0"/>
              <a:t>uấn trong chăn ấm</a:t>
            </a:r>
            <a:br>
              <a:rPr lang="vi-VN" sz="2000" dirty="0"/>
            </a:br>
            <a:r>
              <a:rPr lang="en-US" sz="2000" dirty="0" smtClean="0"/>
              <a:t>- </a:t>
            </a:r>
            <a:r>
              <a:rPr lang="vi-VN" sz="2000" dirty="0" smtClean="0"/>
              <a:t>Duy </a:t>
            </a:r>
            <a:r>
              <a:rPr lang="vi-VN" sz="2000" dirty="0"/>
              <a:t>trì nhiệt độ: 23-24 độ</a:t>
            </a:r>
            <a:r>
              <a:rPr lang="en-US" sz="2000" dirty="0"/>
              <a:t>/</a:t>
            </a:r>
            <a:r>
              <a:rPr lang="vi-VN" sz="2000" dirty="0"/>
              <a:t>trẻ sinh đủ tháng, </a:t>
            </a:r>
            <a:r>
              <a:rPr lang="vi-VN" sz="2000" dirty="0" smtClean="0"/>
              <a:t>28 </a:t>
            </a:r>
            <a:r>
              <a:rPr lang="vi-VN" sz="2000" dirty="0"/>
              <a:t>độ</a:t>
            </a:r>
            <a:r>
              <a:rPr lang="en-US" sz="2000" dirty="0"/>
              <a:t>/</a:t>
            </a:r>
            <a:r>
              <a:rPr lang="vi-VN" sz="2000" dirty="0"/>
              <a:t>trẻ sinh non</a:t>
            </a:r>
            <a:r>
              <a:rPr lang="en-US" sz="2000" dirty="0"/>
              <a:t> (</a:t>
            </a:r>
            <a:r>
              <a:rPr lang="en-US" sz="2000" dirty="0" err="1"/>
              <a:t>trong</a:t>
            </a:r>
            <a:r>
              <a:rPr lang="en-US" sz="2000" dirty="0"/>
              <a:t> </a:t>
            </a:r>
            <a:r>
              <a:rPr lang="en-US" sz="2000" dirty="0" err="1"/>
              <a:t>lồng</a:t>
            </a:r>
            <a:r>
              <a:rPr lang="en-US" sz="2000" dirty="0"/>
              <a:t> </a:t>
            </a:r>
            <a:r>
              <a:rPr lang="en-US" sz="2000" dirty="0" err="1"/>
              <a:t>ấp</a:t>
            </a:r>
            <a:r>
              <a:rPr lang="en-US" sz="2000" dirty="0" smtClean="0"/>
              <a:t>)</a:t>
            </a:r>
            <a:br>
              <a:rPr lang="en-US" sz="2000" dirty="0" smtClean="0"/>
            </a:br>
            <a:r>
              <a:rPr lang="en-US" sz="2000" dirty="0" smtClean="0"/>
              <a:t>- </a:t>
            </a:r>
            <a:r>
              <a:rPr lang="en-US" sz="2000" dirty="0" err="1" smtClean="0"/>
              <a:t>Gây</a:t>
            </a:r>
            <a:r>
              <a:rPr lang="en-US" sz="2000" dirty="0" smtClean="0"/>
              <a:t> </a:t>
            </a:r>
            <a:r>
              <a:rPr lang="en-US" sz="2000" dirty="0" err="1" smtClean="0"/>
              <a:t>mê</a:t>
            </a:r>
            <a:r>
              <a:rPr lang="en-US" sz="2000" dirty="0" smtClean="0"/>
              <a:t> </a:t>
            </a:r>
            <a:r>
              <a:rPr lang="en-US" sz="2000" dirty="0" err="1" smtClean="0"/>
              <a:t>và</a:t>
            </a:r>
            <a:r>
              <a:rPr lang="en-US" sz="2000" dirty="0" smtClean="0"/>
              <a:t> </a:t>
            </a:r>
            <a:r>
              <a:rPr lang="en-US" sz="2000" dirty="0" err="1" smtClean="0"/>
              <a:t>theo</a:t>
            </a:r>
            <a:r>
              <a:rPr lang="en-US" sz="2000" dirty="0" smtClean="0"/>
              <a:t> </a:t>
            </a:r>
            <a:r>
              <a:rPr lang="en-US" sz="2000" dirty="0" err="1" smtClean="0"/>
              <a:t>dõi</a:t>
            </a:r>
            <a:r>
              <a:rPr lang="en-US" sz="2000" dirty="0" smtClean="0"/>
              <a:t> </a:t>
            </a:r>
            <a:r>
              <a:rPr lang="en-US" sz="2000" dirty="0" err="1" smtClean="0"/>
              <a:t>sát</a:t>
            </a:r>
            <a:r>
              <a:rPr lang="en-US" sz="2000" dirty="0" smtClean="0"/>
              <a:t> </a:t>
            </a:r>
            <a:r>
              <a:rPr lang="en-US" sz="2000" dirty="0" err="1" smtClean="0"/>
              <a:t>trong</a:t>
            </a:r>
            <a:r>
              <a:rPr lang="en-US" sz="2000" dirty="0" smtClean="0"/>
              <a:t> </a:t>
            </a:r>
            <a:r>
              <a:rPr lang="en-US" sz="2000" dirty="0" err="1" smtClean="0"/>
              <a:t>quá</a:t>
            </a:r>
            <a:r>
              <a:rPr lang="en-US" sz="2000" dirty="0" smtClean="0"/>
              <a:t> </a:t>
            </a:r>
            <a:r>
              <a:rPr lang="en-US" sz="2000" dirty="0" err="1" smtClean="0"/>
              <a:t>trình</a:t>
            </a:r>
            <a:r>
              <a:rPr lang="en-US" sz="2000" dirty="0" smtClean="0"/>
              <a:t> </a:t>
            </a:r>
            <a:r>
              <a:rPr lang="en-US" sz="2000" dirty="0" err="1" smtClean="0"/>
              <a:t>chụp</a:t>
            </a:r>
            <a:r>
              <a:rPr lang="en-US" sz="2000" dirty="0" smtClean="0"/>
              <a:t/>
            </a:r>
            <a:br>
              <a:rPr lang="en-US" sz="2000" dirty="0" smtClean="0"/>
            </a:br>
            <a:endParaRPr lang="en-US" sz="2000" dirty="0"/>
          </a:p>
        </p:txBody>
      </p:sp>
      <p:pic>
        <p:nvPicPr>
          <p:cNvPr id="8" name="Picture 2" descr="https://lh5.googleusercontent.com/1EklNmv-h7v8afDG-MqDuqMFv2lRpPdWIzDlFP-2LKfVbPimrVjXHQPooUL1btED56TH05gYBPyj71DqiP9ygavbe0s5_kfUHqkhFojlgmRZ23P779ai3n2rIKm0e7ZxaSZejgCmN1ofsQVr9IQ7ku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828142"/>
            <a:ext cx="3373279" cy="349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265582"/>
      </p:ext>
    </p:extLst>
  </p:cSld>
  <p:clrMapOvr>
    <a:masterClrMapping/>
  </p:clrMapOvr>
  <p:transition spd="med">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3786</TotalTime>
  <Words>2242</Words>
  <Application>Microsoft Office PowerPoint</Application>
  <PresentationFormat>On-screen Show (4:3)</PresentationFormat>
  <Paragraphs>186</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Bahnschrift Light</vt:lpstr>
      <vt:lpstr>Calibri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Chuẩn bị bệnh nhân: - Tháo bỏ hết vật dụng kim loại, giải thích cho bố mẹ trẻ, viết cam đoan. - Trẻ sơ sinh phải được nhịn ăn trước khi chụp - Quấn trong chăn ấm - Duy trì nhiệt độ: 23-24 độ/trẻ sinh đủ tháng, 28 độ/trẻ sinh non (trong lồng ấp) - Gây mê và theo dõi sát trong quá trình chụp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400</cp:revision>
  <dcterms:created xsi:type="dcterms:W3CDTF">2017-12-13T03:25:38Z</dcterms:created>
  <dcterms:modified xsi:type="dcterms:W3CDTF">2024-07-18T06:25:02Z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