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1"/>
  </p:notesMasterIdLst>
  <p:sldIdLst>
    <p:sldId id="257" r:id="rId2"/>
    <p:sldId id="256" r:id="rId3"/>
    <p:sldId id="258" r:id="rId4"/>
    <p:sldId id="259" r:id="rId5"/>
    <p:sldId id="285" r:id="rId6"/>
    <p:sldId id="260" r:id="rId7"/>
    <p:sldId id="261" r:id="rId8"/>
    <p:sldId id="262" r:id="rId9"/>
    <p:sldId id="263" r:id="rId10"/>
    <p:sldId id="265" r:id="rId11"/>
    <p:sldId id="266" r:id="rId12"/>
    <p:sldId id="286" r:id="rId13"/>
    <p:sldId id="281" r:id="rId14"/>
    <p:sldId id="267" r:id="rId15"/>
    <p:sldId id="284" r:id="rId16"/>
    <p:sldId id="268" r:id="rId17"/>
    <p:sldId id="269" r:id="rId18"/>
    <p:sldId id="270" r:id="rId19"/>
    <p:sldId id="287" r:id="rId20"/>
    <p:sldId id="271" r:id="rId21"/>
    <p:sldId id="272" r:id="rId22"/>
    <p:sldId id="273" r:id="rId23"/>
    <p:sldId id="274" r:id="rId24"/>
    <p:sldId id="275" r:id="rId25"/>
    <p:sldId id="276" r:id="rId26"/>
    <p:sldId id="277" r:id="rId27"/>
    <p:sldId id="278" r:id="rId28"/>
    <p:sldId id="280" r:id="rId29"/>
    <p:sldId id="283"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85" autoAdjust="0"/>
    <p:restoredTop sz="87903" autoAdjust="0"/>
  </p:normalViewPr>
  <p:slideViewPr>
    <p:cSldViewPr snapToGrid="0">
      <p:cViewPr varScale="1">
        <p:scale>
          <a:sx n="81" d="100"/>
          <a:sy n="81" d="100"/>
        </p:scale>
        <p:origin x="207"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 Tuyen" userId="f91b106a286390ea" providerId="LiveId" clId="{52DBDEA7-C23B-41BB-87E7-8B7AD606F884}"/>
    <pc:docChg chg="custSel addSld modSld">
      <pc:chgData name="Le Tuyen" userId="f91b106a286390ea" providerId="LiveId" clId="{52DBDEA7-C23B-41BB-87E7-8B7AD606F884}" dt="2024-05-15T07:34:05.335" v="551" actId="20577"/>
      <pc:docMkLst>
        <pc:docMk/>
      </pc:docMkLst>
      <pc:sldChg chg="modSp mod">
        <pc:chgData name="Le Tuyen" userId="f91b106a286390ea" providerId="LiveId" clId="{52DBDEA7-C23B-41BB-87E7-8B7AD606F884}" dt="2024-05-14T15:32:13.444" v="12" actId="20577"/>
        <pc:sldMkLst>
          <pc:docMk/>
          <pc:sldMk cId="3881186934" sldId="258"/>
        </pc:sldMkLst>
        <pc:spChg chg="mod">
          <ac:chgData name="Le Tuyen" userId="f91b106a286390ea" providerId="LiveId" clId="{52DBDEA7-C23B-41BB-87E7-8B7AD606F884}" dt="2024-05-14T15:32:13.444" v="12" actId="20577"/>
          <ac:spMkLst>
            <pc:docMk/>
            <pc:sldMk cId="3881186934" sldId="258"/>
            <ac:spMk id="3" creationId="{8F1DBC76-545B-CC79-6EBD-0FF9E19E3E0B}"/>
          </ac:spMkLst>
        </pc:spChg>
      </pc:sldChg>
      <pc:sldChg chg="modSp new mod">
        <pc:chgData name="Le Tuyen" userId="f91b106a286390ea" providerId="LiveId" clId="{52DBDEA7-C23B-41BB-87E7-8B7AD606F884}" dt="2024-05-14T15:44:10.033" v="98" actId="20577"/>
        <pc:sldMkLst>
          <pc:docMk/>
          <pc:sldMk cId="734127934" sldId="282"/>
        </pc:sldMkLst>
        <pc:spChg chg="mod">
          <ac:chgData name="Le Tuyen" userId="f91b106a286390ea" providerId="LiveId" clId="{52DBDEA7-C23B-41BB-87E7-8B7AD606F884}" dt="2024-05-14T15:43:52.625" v="18" actId="20577"/>
          <ac:spMkLst>
            <pc:docMk/>
            <pc:sldMk cId="734127934" sldId="282"/>
            <ac:spMk id="2" creationId="{4BE9FB7F-247E-AEB6-FCB9-473C032043F8}"/>
          </ac:spMkLst>
        </pc:spChg>
        <pc:spChg chg="mod">
          <ac:chgData name="Le Tuyen" userId="f91b106a286390ea" providerId="LiveId" clId="{52DBDEA7-C23B-41BB-87E7-8B7AD606F884}" dt="2024-05-14T15:44:10.033" v="98" actId="20577"/>
          <ac:spMkLst>
            <pc:docMk/>
            <pc:sldMk cId="734127934" sldId="282"/>
            <ac:spMk id="3" creationId="{DA7D7F89-11E2-A2F8-9DAA-9F493B3ED88B}"/>
          </ac:spMkLst>
        </pc:spChg>
      </pc:sldChg>
      <pc:sldChg chg="modSp new mod">
        <pc:chgData name="Le Tuyen" userId="f91b106a286390ea" providerId="LiveId" clId="{52DBDEA7-C23B-41BB-87E7-8B7AD606F884}" dt="2024-05-14T15:56:24.451" v="138"/>
        <pc:sldMkLst>
          <pc:docMk/>
          <pc:sldMk cId="3275660635" sldId="283"/>
        </pc:sldMkLst>
        <pc:spChg chg="mod">
          <ac:chgData name="Le Tuyen" userId="f91b106a286390ea" providerId="LiveId" clId="{52DBDEA7-C23B-41BB-87E7-8B7AD606F884}" dt="2024-05-14T15:55:44.272" v="136" actId="20577"/>
          <ac:spMkLst>
            <pc:docMk/>
            <pc:sldMk cId="3275660635" sldId="283"/>
            <ac:spMk id="2" creationId="{AC97CBFC-E92B-A93E-60E9-B38A249BD7C8}"/>
          </ac:spMkLst>
        </pc:spChg>
        <pc:spChg chg="mod">
          <ac:chgData name="Le Tuyen" userId="f91b106a286390ea" providerId="LiveId" clId="{52DBDEA7-C23B-41BB-87E7-8B7AD606F884}" dt="2024-05-14T15:56:24.451" v="138"/>
          <ac:spMkLst>
            <pc:docMk/>
            <pc:sldMk cId="3275660635" sldId="283"/>
            <ac:spMk id="3" creationId="{31675684-0FEA-E6D8-558D-FB0631115642}"/>
          </ac:spMkLst>
        </pc:spChg>
      </pc:sldChg>
      <pc:sldChg chg="addSp delSp modSp new mod modNotesTx">
        <pc:chgData name="Le Tuyen" userId="f91b106a286390ea" providerId="LiveId" clId="{52DBDEA7-C23B-41BB-87E7-8B7AD606F884}" dt="2024-05-15T07:34:05.335" v="551" actId="20577"/>
        <pc:sldMkLst>
          <pc:docMk/>
          <pc:sldMk cId="1283032632" sldId="284"/>
        </pc:sldMkLst>
        <pc:spChg chg="mod">
          <ac:chgData name="Le Tuyen" userId="f91b106a286390ea" providerId="LiveId" clId="{52DBDEA7-C23B-41BB-87E7-8B7AD606F884}" dt="2024-05-15T06:44:19.188" v="191" actId="20577"/>
          <ac:spMkLst>
            <pc:docMk/>
            <pc:sldMk cId="1283032632" sldId="284"/>
            <ac:spMk id="2" creationId="{20FF754B-7912-F37D-BDF7-B2FAFC1A5FA3}"/>
          </ac:spMkLst>
        </pc:spChg>
        <pc:spChg chg="del">
          <ac:chgData name="Le Tuyen" userId="f91b106a286390ea" providerId="LiveId" clId="{52DBDEA7-C23B-41BB-87E7-8B7AD606F884}" dt="2024-05-15T06:35:22.455" v="140"/>
          <ac:spMkLst>
            <pc:docMk/>
            <pc:sldMk cId="1283032632" sldId="284"/>
            <ac:spMk id="3" creationId="{FF741938-50EF-94F6-1E06-1B0A969D62C6}"/>
          </ac:spMkLst>
        </pc:spChg>
        <pc:picChg chg="add mod">
          <ac:chgData name="Le Tuyen" userId="f91b106a286390ea" providerId="LiveId" clId="{52DBDEA7-C23B-41BB-87E7-8B7AD606F884}" dt="2024-05-15T06:44:25.197" v="194" actId="1076"/>
          <ac:picMkLst>
            <pc:docMk/>
            <pc:sldMk cId="1283032632" sldId="284"/>
            <ac:picMk id="4" creationId="{BF345C5C-C382-9B29-5F32-9C8E35356188}"/>
          </ac:picMkLst>
        </pc:picChg>
        <pc:picChg chg="add mod">
          <ac:chgData name="Le Tuyen" userId="f91b106a286390ea" providerId="LiveId" clId="{52DBDEA7-C23B-41BB-87E7-8B7AD606F884}" dt="2024-05-15T06:45:18.269" v="208" actId="1076"/>
          <ac:picMkLst>
            <pc:docMk/>
            <pc:sldMk cId="1283032632" sldId="284"/>
            <ac:picMk id="5" creationId="{01040FC2-A36F-5930-6462-708DB7BF71D2}"/>
          </ac:picMkLst>
        </pc:picChg>
        <pc:picChg chg="add mod">
          <ac:chgData name="Le Tuyen" userId="f91b106a286390ea" providerId="LiveId" clId="{52DBDEA7-C23B-41BB-87E7-8B7AD606F884}" dt="2024-05-15T07:20:36.259" v="429" actId="1076"/>
          <ac:picMkLst>
            <pc:docMk/>
            <pc:sldMk cId="1283032632" sldId="284"/>
            <ac:picMk id="6" creationId="{1645AAF6-CE67-227A-D71A-FF2993DBFF94}"/>
          </ac:picMkLst>
        </pc:picChg>
        <pc:picChg chg="add mod">
          <ac:chgData name="Le Tuyen" userId="f91b106a286390ea" providerId="LiveId" clId="{52DBDEA7-C23B-41BB-87E7-8B7AD606F884}" dt="2024-05-15T07:20:37.344" v="430" actId="1076"/>
          <ac:picMkLst>
            <pc:docMk/>
            <pc:sldMk cId="1283032632" sldId="284"/>
            <ac:picMk id="7" creationId="{32C696CB-35D2-AF54-3828-074B4AD1BA6B}"/>
          </ac:picMkLst>
        </pc:picChg>
        <pc:picChg chg="add mod">
          <ac:chgData name="Le Tuyen" userId="f91b106a286390ea" providerId="LiveId" clId="{52DBDEA7-C23B-41BB-87E7-8B7AD606F884}" dt="2024-05-15T07:20:38.629" v="431" actId="1076"/>
          <ac:picMkLst>
            <pc:docMk/>
            <pc:sldMk cId="1283032632" sldId="284"/>
            <ac:picMk id="9" creationId="{4772CBFE-FD1D-A8E6-2BB9-6BC814EB056C}"/>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D2B2D0-12FD-441A-A285-67F8074D20B1}" type="datetimeFigureOut">
              <a:rPr lang="en-US" smtClean="0"/>
              <a:t>5/16/2024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69F134-038A-4178-8EFC-87724CD553FF}" type="slidenum">
              <a:rPr lang="en-US" smtClean="0"/>
              <a:t>‹#›</a:t>
            </a:fld>
            <a:endParaRPr lang="en-US"/>
          </a:p>
        </p:txBody>
      </p:sp>
    </p:spTree>
    <p:extLst>
      <p:ext uri="{BB962C8B-B14F-4D97-AF65-F5344CB8AC3E}">
        <p14:creationId xmlns:p14="http://schemas.microsoft.com/office/powerpoint/2010/main" val="14190655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Tủy</a:t>
            </a:r>
            <a:r>
              <a:rPr lang="en-US" dirty="0"/>
              <a:t> </a:t>
            </a:r>
            <a:r>
              <a:rPr lang="en-US" dirty="0" err="1"/>
              <a:t>sống</a:t>
            </a:r>
            <a:r>
              <a:rPr lang="en-US" dirty="0"/>
              <a:t> </a:t>
            </a:r>
            <a:r>
              <a:rPr lang="en-US" dirty="0" err="1"/>
              <a:t>từ</a:t>
            </a:r>
            <a:r>
              <a:rPr lang="en-US" dirty="0"/>
              <a:t> </a:t>
            </a:r>
            <a:r>
              <a:rPr lang="en-US" dirty="0" err="1"/>
              <a:t>ngang</a:t>
            </a:r>
            <a:r>
              <a:rPr lang="en-US" dirty="0"/>
              <a:t> </a:t>
            </a:r>
            <a:r>
              <a:rPr lang="en-US" dirty="0" err="1"/>
              <a:t>mức</a:t>
            </a:r>
            <a:r>
              <a:rPr lang="en-US" dirty="0"/>
              <a:t> C1 </a:t>
            </a:r>
            <a:r>
              <a:rPr lang="en-US" dirty="0">
                <a:sym typeface="Wingdings" panose="05000000000000000000" pitchFamily="2" charset="2"/>
              </a:rPr>
              <a:t> D12/L1, </a:t>
            </a:r>
            <a:r>
              <a:rPr lang="en-US" dirty="0" err="1">
                <a:sym typeface="Wingdings" panose="05000000000000000000" pitchFamily="2" charset="2"/>
              </a:rPr>
              <a:t>đoạn</a:t>
            </a:r>
            <a:r>
              <a:rPr lang="en-US" dirty="0">
                <a:sym typeface="Wingdings" panose="05000000000000000000" pitchFamily="2" charset="2"/>
              </a:rPr>
              <a:t> </a:t>
            </a:r>
            <a:r>
              <a:rPr lang="en-US" dirty="0" err="1">
                <a:sym typeface="Wingdings" panose="05000000000000000000" pitchFamily="2" charset="2"/>
              </a:rPr>
              <a:t>cuối</a:t>
            </a:r>
            <a:r>
              <a:rPr lang="en-US" dirty="0">
                <a:sym typeface="Wingdings" panose="05000000000000000000" pitchFamily="2" charset="2"/>
              </a:rPr>
              <a:t> </a:t>
            </a:r>
            <a:r>
              <a:rPr lang="en-US" dirty="0" err="1">
                <a:sym typeface="Wingdings" panose="05000000000000000000" pitchFamily="2" charset="2"/>
              </a:rPr>
              <a:t>tủy</a:t>
            </a:r>
            <a:r>
              <a:rPr lang="en-US" dirty="0">
                <a:sym typeface="Wingdings" panose="05000000000000000000" pitchFamily="2" charset="2"/>
              </a:rPr>
              <a:t> </a:t>
            </a:r>
            <a:r>
              <a:rPr lang="en-US" dirty="0" err="1">
                <a:sym typeface="Wingdings" panose="05000000000000000000" pitchFamily="2" charset="2"/>
              </a:rPr>
              <a:t>phình</a:t>
            </a:r>
            <a:r>
              <a:rPr lang="en-US" dirty="0">
                <a:sym typeface="Wingdings" panose="05000000000000000000" pitchFamily="2" charset="2"/>
              </a:rPr>
              <a:t> </a:t>
            </a:r>
            <a:r>
              <a:rPr lang="en-US" dirty="0" err="1">
                <a:sym typeface="Wingdings" panose="05000000000000000000" pitchFamily="2" charset="2"/>
              </a:rPr>
              <a:t>ra</a:t>
            </a:r>
            <a:r>
              <a:rPr lang="en-US" dirty="0">
                <a:sym typeface="Wingdings" panose="05000000000000000000" pitchFamily="2" charset="2"/>
              </a:rPr>
              <a:t> </a:t>
            </a:r>
            <a:r>
              <a:rPr lang="en-US" dirty="0" err="1">
                <a:sym typeface="Wingdings" panose="05000000000000000000" pitchFamily="2" charset="2"/>
              </a:rPr>
              <a:t>tạo</a:t>
            </a:r>
            <a:r>
              <a:rPr lang="en-US" dirty="0">
                <a:sym typeface="Wingdings" panose="05000000000000000000" pitchFamily="2" charset="2"/>
              </a:rPr>
              <a:t> </a:t>
            </a:r>
            <a:r>
              <a:rPr lang="en-US" dirty="0" err="1">
                <a:sym typeface="Wingdings" panose="05000000000000000000" pitchFamily="2" charset="2"/>
              </a:rPr>
              <a:t>nón</a:t>
            </a:r>
            <a:r>
              <a:rPr lang="en-US" dirty="0">
                <a:sym typeface="Wingdings" panose="05000000000000000000" pitchFamily="2" charset="2"/>
              </a:rPr>
              <a:t> </a:t>
            </a:r>
            <a:r>
              <a:rPr lang="en-US" dirty="0" err="1">
                <a:sym typeface="Wingdings" panose="05000000000000000000" pitchFamily="2" charset="2"/>
              </a:rPr>
              <a:t>tủy</a:t>
            </a:r>
            <a:r>
              <a:rPr lang="en-US" dirty="0">
                <a:sym typeface="Wingdings" panose="05000000000000000000" pitchFamily="2" charset="2"/>
              </a:rPr>
              <a:t>, </a:t>
            </a:r>
            <a:r>
              <a:rPr lang="en-US" dirty="0" err="1">
                <a:sym typeface="Wingdings" panose="05000000000000000000" pitchFamily="2" charset="2"/>
              </a:rPr>
              <a:t>có</a:t>
            </a:r>
            <a:r>
              <a:rPr lang="en-US" dirty="0">
                <a:sym typeface="Wingdings" panose="05000000000000000000" pitchFamily="2" charset="2"/>
              </a:rPr>
              <a:t> </a:t>
            </a:r>
            <a:r>
              <a:rPr lang="en-US" dirty="0" err="1">
                <a:sym typeface="Wingdings" panose="05000000000000000000" pitchFamily="2" charset="2"/>
              </a:rPr>
              <a:t>các</a:t>
            </a:r>
            <a:r>
              <a:rPr lang="en-US" dirty="0">
                <a:sym typeface="Wingdings" panose="05000000000000000000" pitchFamily="2" charset="2"/>
              </a:rPr>
              <a:t> </a:t>
            </a:r>
            <a:r>
              <a:rPr lang="en-US" dirty="0" err="1">
                <a:sym typeface="Wingdings" panose="05000000000000000000" pitchFamily="2" charset="2"/>
              </a:rPr>
              <a:t>dây</a:t>
            </a:r>
            <a:r>
              <a:rPr lang="en-US" dirty="0">
                <a:sym typeface="Wingdings" panose="05000000000000000000" pitchFamily="2" charset="2"/>
              </a:rPr>
              <a:t> </a:t>
            </a:r>
            <a:r>
              <a:rPr lang="en-US" dirty="0" err="1">
                <a:sym typeface="Wingdings" panose="05000000000000000000" pitchFamily="2" charset="2"/>
              </a:rPr>
              <a:t>thần</a:t>
            </a:r>
            <a:r>
              <a:rPr lang="en-US" dirty="0">
                <a:sym typeface="Wingdings" panose="05000000000000000000" pitchFamily="2" charset="2"/>
              </a:rPr>
              <a:t> </a:t>
            </a:r>
            <a:r>
              <a:rPr lang="en-US" dirty="0" err="1">
                <a:sym typeface="Wingdings" panose="05000000000000000000" pitchFamily="2" charset="2"/>
              </a:rPr>
              <a:t>kinh</a:t>
            </a:r>
            <a:r>
              <a:rPr lang="en-US" dirty="0">
                <a:sym typeface="Wingdings" panose="05000000000000000000" pitchFamily="2" charset="2"/>
              </a:rPr>
              <a:t> </a:t>
            </a:r>
            <a:r>
              <a:rPr lang="en-US" dirty="0" err="1">
                <a:sym typeface="Wingdings" panose="05000000000000000000" pitchFamily="2" charset="2"/>
              </a:rPr>
              <a:t>chạy</a:t>
            </a:r>
            <a:r>
              <a:rPr lang="en-US" dirty="0">
                <a:sym typeface="Wingdings" panose="05000000000000000000" pitchFamily="2" charset="2"/>
              </a:rPr>
              <a:t> </a:t>
            </a:r>
            <a:r>
              <a:rPr lang="en-US" dirty="0" err="1">
                <a:sym typeface="Wingdings" panose="05000000000000000000" pitchFamily="2" charset="2"/>
              </a:rPr>
              <a:t>xuống</a:t>
            </a:r>
            <a:r>
              <a:rPr lang="en-US" dirty="0">
                <a:sym typeface="Wingdings" panose="05000000000000000000" pitchFamily="2" charset="2"/>
              </a:rPr>
              <a:t> </a:t>
            </a:r>
            <a:r>
              <a:rPr lang="en-US" dirty="0" err="1">
                <a:sym typeface="Wingdings" panose="05000000000000000000" pitchFamily="2" charset="2"/>
              </a:rPr>
              <a:t>tạo</a:t>
            </a:r>
            <a:r>
              <a:rPr lang="en-US" dirty="0">
                <a:sym typeface="Wingdings" panose="05000000000000000000" pitchFamily="2" charset="2"/>
              </a:rPr>
              <a:t> </a:t>
            </a:r>
            <a:r>
              <a:rPr lang="en-US" dirty="0" err="1">
                <a:sym typeface="Wingdings" panose="05000000000000000000" pitchFamily="2" charset="2"/>
              </a:rPr>
              <a:t>thành</a:t>
            </a:r>
            <a:r>
              <a:rPr lang="en-US" dirty="0">
                <a:sym typeface="Wingdings" panose="05000000000000000000" pitchFamily="2" charset="2"/>
              </a:rPr>
              <a:t> </a:t>
            </a:r>
            <a:r>
              <a:rPr lang="en-US" dirty="0" err="1">
                <a:sym typeface="Wingdings" panose="05000000000000000000" pitchFamily="2" charset="2"/>
              </a:rPr>
              <a:t>đuôi</a:t>
            </a:r>
            <a:r>
              <a:rPr lang="en-US" dirty="0">
                <a:sym typeface="Wingdings" panose="05000000000000000000" pitchFamily="2" charset="2"/>
              </a:rPr>
              <a:t> </a:t>
            </a:r>
            <a:r>
              <a:rPr lang="en-US" dirty="0" err="1">
                <a:sym typeface="Wingdings" panose="05000000000000000000" pitchFamily="2" charset="2"/>
              </a:rPr>
              <a:t>ngựa</a:t>
            </a:r>
            <a:r>
              <a:rPr lang="en-US" dirty="0">
                <a:sym typeface="Wingdings" panose="05000000000000000000" pitchFamily="2" charset="2"/>
              </a:rPr>
              <a:t>. </a:t>
            </a:r>
            <a:r>
              <a:rPr lang="en-US" dirty="0" err="1">
                <a:sym typeface="Wingdings" panose="05000000000000000000" pitchFamily="2" charset="2"/>
              </a:rPr>
              <a:t>Cũng</a:t>
            </a:r>
            <a:r>
              <a:rPr lang="en-US" dirty="0">
                <a:sym typeface="Wingdings" panose="05000000000000000000" pitchFamily="2" charset="2"/>
              </a:rPr>
              <a:t> </a:t>
            </a:r>
            <a:r>
              <a:rPr lang="en-US" dirty="0" err="1">
                <a:sym typeface="Wingdings" panose="05000000000000000000" pitchFamily="2" charset="2"/>
              </a:rPr>
              <a:t>như</a:t>
            </a:r>
            <a:r>
              <a:rPr lang="en-US" dirty="0">
                <a:sym typeface="Wingdings" panose="05000000000000000000" pitchFamily="2" charset="2"/>
              </a:rPr>
              <a:t> </a:t>
            </a:r>
            <a:r>
              <a:rPr lang="en-US" dirty="0" err="1">
                <a:sym typeface="Wingdings" panose="05000000000000000000" pitchFamily="2" charset="2"/>
              </a:rPr>
              <a:t>não</a:t>
            </a:r>
            <a:r>
              <a:rPr lang="en-US" dirty="0">
                <a:sym typeface="Wingdings" panose="05000000000000000000" pitchFamily="2" charset="2"/>
              </a:rPr>
              <a:t> </a:t>
            </a:r>
            <a:r>
              <a:rPr lang="en-US" dirty="0" err="1">
                <a:sym typeface="Wingdings" panose="05000000000000000000" pitchFamily="2" charset="2"/>
              </a:rPr>
              <a:t>tủy</a:t>
            </a:r>
            <a:r>
              <a:rPr lang="en-US" dirty="0">
                <a:sym typeface="Wingdings" panose="05000000000000000000" pitchFamily="2" charset="2"/>
              </a:rPr>
              <a:t> </a:t>
            </a:r>
            <a:r>
              <a:rPr lang="en-US" dirty="0" err="1">
                <a:sym typeface="Wingdings" panose="05000000000000000000" pitchFamily="2" charset="2"/>
              </a:rPr>
              <a:t>sống</a:t>
            </a:r>
            <a:r>
              <a:rPr lang="en-US" dirty="0">
                <a:sym typeface="Wingdings" panose="05000000000000000000" pitchFamily="2" charset="2"/>
              </a:rPr>
              <a:t> </a:t>
            </a:r>
            <a:r>
              <a:rPr lang="en-US" dirty="0" err="1">
                <a:sym typeface="Wingdings" panose="05000000000000000000" pitchFamily="2" charset="2"/>
              </a:rPr>
              <a:t>có</a:t>
            </a:r>
            <a:r>
              <a:rPr lang="en-US" dirty="0">
                <a:sym typeface="Wingdings" panose="05000000000000000000" pitchFamily="2" charset="2"/>
              </a:rPr>
              <a:t> 3 </a:t>
            </a:r>
            <a:r>
              <a:rPr lang="en-US" dirty="0" err="1">
                <a:sym typeface="Wingdings" panose="05000000000000000000" pitchFamily="2" charset="2"/>
              </a:rPr>
              <a:t>lớp</a:t>
            </a:r>
            <a:r>
              <a:rPr lang="en-US" dirty="0">
                <a:sym typeface="Wingdings" panose="05000000000000000000" pitchFamily="2" charset="2"/>
              </a:rPr>
              <a:t> </a:t>
            </a:r>
            <a:r>
              <a:rPr lang="en-US" dirty="0" err="1">
                <a:sym typeface="Wingdings" panose="05000000000000000000" pitchFamily="2" charset="2"/>
              </a:rPr>
              <a:t>màng</a:t>
            </a:r>
            <a:r>
              <a:rPr lang="en-US" dirty="0">
                <a:sym typeface="Wingdings" panose="05000000000000000000" pitchFamily="2" charset="2"/>
              </a:rPr>
              <a:t> bao </a:t>
            </a:r>
            <a:r>
              <a:rPr lang="en-US" dirty="0" err="1">
                <a:sym typeface="Wingdings" panose="05000000000000000000" pitchFamily="2" charset="2"/>
              </a:rPr>
              <a:t>học</a:t>
            </a:r>
            <a:r>
              <a:rPr lang="en-US" dirty="0">
                <a:sym typeface="Wingdings" panose="05000000000000000000" pitchFamily="2" charset="2"/>
              </a:rPr>
              <a:t>. </a:t>
            </a:r>
            <a:r>
              <a:rPr lang="en-US" dirty="0" err="1">
                <a:sym typeface="Wingdings" panose="05000000000000000000" pitchFamily="2" charset="2"/>
              </a:rPr>
              <a:t>Màng</a:t>
            </a:r>
            <a:r>
              <a:rPr lang="en-US" dirty="0">
                <a:sym typeface="Wingdings" panose="05000000000000000000" pitchFamily="2" charset="2"/>
              </a:rPr>
              <a:t> </a:t>
            </a:r>
            <a:r>
              <a:rPr lang="en-US" dirty="0" err="1">
                <a:sym typeface="Wingdings" panose="05000000000000000000" pitchFamily="2" charset="2"/>
              </a:rPr>
              <a:t>mềm</a:t>
            </a:r>
            <a:r>
              <a:rPr lang="en-US" dirty="0">
                <a:sym typeface="Wingdings" panose="05000000000000000000" pitchFamily="2" charset="2"/>
              </a:rPr>
              <a:t> </a:t>
            </a:r>
            <a:r>
              <a:rPr lang="en-US" dirty="0" err="1">
                <a:sym typeface="Wingdings" panose="05000000000000000000" pitchFamily="2" charset="2"/>
              </a:rPr>
              <a:t>ôm</a:t>
            </a:r>
            <a:r>
              <a:rPr lang="en-US" dirty="0">
                <a:sym typeface="Wingdings" panose="05000000000000000000" pitchFamily="2" charset="2"/>
              </a:rPr>
              <a:t> </a:t>
            </a:r>
            <a:r>
              <a:rPr lang="en-US" dirty="0" err="1">
                <a:sym typeface="Wingdings" panose="05000000000000000000" pitchFamily="2" charset="2"/>
              </a:rPr>
              <a:t>quanh</a:t>
            </a:r>
            <a:r>
              <a:rPr lang="en-US" dirty="0">
                <a:sym typeface="Wingdings" panose="05000000000000000000" pitchFamily="2" charset="2"/>
              </a:rPr>
              <a:t> </a:t>
            </a:r>
            <a:r>
              <a:rPr lang="en-US" dirty="0" err="1">
                <a:sym typeface="Wingdings" panose="05000000000000000000" pitchFamily="2" charset="2"/>
              </a:rPr>
              <a:t>tủy</a:t>
            </a:r>
            <a:r>
              <a:rPr lang="en-US" dirty="0">
                <a:sym typeface="Wingdings" panose="05000000000000000000" pitchFamily="2" charset="2"/>
              </a:rPr>
              <a:t>  </a:t>
            </a:r>
            <a:r>
              <a:rPr lang="en-US" dirty="0" err="1">
                <a:sym typeface="Wingdings" panose="05000000000000000000" pitchFamily="2" charset="2"/>
              </a:rPr>
              <a:t>Màng</a:t>
            </a:r>
            <a:r>
              <a:rPr lang="en-US" dirty="0">
                <a:sym typeface="Wingdings" panose="05000000000000000000" pitchFamily="2" charset="2"/>
              </a:rPr>
              <a:t> </a:t>
            </a:r>
            <a:r>
              <a:rPr lang="en-US" dirty="0" err="1">
                <a:sym typeface="Wingdings" panose="05000000000000000000" pitchFamily="2" charset="2"/>
              </a:rPr>
              <a:t>nhện</a:t>
            </a:r>
            <a:r>
              <a:rPr lang="en-US" dirty="0">
                <a:sym typeface="Wingdings" panose="05000000000000000000" pitchFamily="2" charset="2"/>
              </a:rPr>
              <a:t> (</a:t>
            </a:r>
            <a:r>
              <a:rPr lang="en-US" dirty="0" err="1">
                <a:sym typeface="Wingdings" panose="05000000000000000000" pitchFamily="2" charset="2"/>
              </a:rPr>
              <a:t>mạch</a:t>
            </a:r>
            <a:r>
              <a:rPr lang="en-US" dirty="0">
                <a:sym typeface="Wingdings" panose="05000000000000000000" pitchFamily="2" charset="2"/>
              </a:rPr>
              <a:t> </a:t>
            </a:r>
            <a:r>
              <a:rPr lang="en-US" dirty="0" err="1">
                <a:sym typeface="Wingdings" panose="05000000000000000000" pitchFamily="2" charset="2"/>
              </a:rPr>
              <a:t>máu</a:t>
            </a:r>
            <a:r>
              <a:rPr lang="en-US" dirty="0">
                <a:sym typeface="Wingdings" panose="05000000000000000000" pitchFamily="2" charset="2"/>
              </a:rPr>
              <a:t> </a:t>
            </a:r>
            <a:r>
              <a:rPr lang="en-US" dirty="0" err="1">
                <a:sym typeface="Wingdings" panose="05000000000000000000" pitchFamily="2" charset="2"/>
              </a:rPr>
              <a:t>nuôi</a:t>
            </a:r>
            <a:r>
              <a:rPr lang="en-US" dirty="0">
                <a:sym typeface="Wingdings" panose="05000000000000000000" pitchFamily="2" charset="2"/>
              </a:rPr>
              <a:t> </a:t>
            </a:r>
            <a:r>
              <a:rPr lang="en-US" dirty="0" err="1">
                <a:sym typeface="Wingdings" panose="05000000000000000000" pitchFamily="2" charset="2"/>
              </a:rPr>
              <a:t>tủy</a:t>
            </a:r>
            <a:r>
              <a:rPr lang="en-US" dirty="0">
                <a:sym typeface="Wingdings" panose="05000000000000000000" pitchFamily="2" charset="2"/>
              </a:rPr>
              <a:t>  </a:t>
            </a:r>
            <a:r>
              <a:rPr lang="en-US" dirty="0" err="1">
                <a:sym typeface="Wingdings" panose="05000000000000000000" pitchFamily="2" charset="2"/>
              </a:rPr>
              <a:t>Màng</a:t>
            </a:r>
            <a:r>
              <a:rPr lang="en-US" dirty="0">
                <a:sym typeface="Wingdings" panose="05000000000000000000" pitchFamily="2" charset="2"/>
              </a:rPr>
              <a:t> </a:t>
            </a:r>
            <a:r>
              <a:rPr lang="en-US" dirty="0" err="1">
                <a:sym typeface="Wingdings" panose="05000000000000000000" pitchFamily="2" charset="2"/>
              </a:rPr>
              <a:t>cứng</a:t>
            </a:r>
            <a:r>
              <a:rPr lang="en-US" dirty="0">
                <a:sym typeface="Wingdings" panose="05000000000000000000" pitchFamily="2" charset="2"/>
              </a:rPr>
              <a:t>. </a:t>
            </a:r>
            <a:r>
              <a:rPr lang="en-US" dirty="0" err="1">
                <a:sym typeface="Wingdings" panose="05000000000000000000" pitchFamily="2" charset="2"/>
              </a:rPr>
              <a:t>Khoang</a:t>
            </a:r>
            <a:r>
              <a:rPr lang="en-US" dirty="0">
                <a:sym typeface="Wingdings" panose="05000000000000000000" pitchFamily="2" charset="2"/>
              </a:rPr>
              <a:t> </a:t>
            </a:r>
            <a:r>
              <a:rPr lang="en-US" dirty="0" err="1">
                <a:sym typeface="Wingdings" panose="05000000000000000000" pitchFamily="2" charset="2"/>
              </a:rPr>
              <a:t>dưới</a:t>
            </a:r>
            <a:r>
              <a:rPr lang="en-US" dirty="0">
                <a:sym typeface="Wingdings" panose="05000000000000000000" pitchFamily="2" charset="2"/>
              </a:rPr>
              <a:t> </a:t>
            </a:r>
            <a:r>
              <a:rPr lang="en-US" dirty="0" err="1">
                <a:sym typeface="Wingdings" panose="05000000000000000000" pitchFamily="2" charset="2"/>
              </a:rPr>
              <a:t>màng</a:t>
            </a:r>
            <a:r>
              <a:rPr lang="en-US" dirty="0">
                <a:sym typeface="Wingdings" panose="05000000000000000000" pitchFamily="2" charset="2"/>
              </a:rPr>
              <a:t> </a:t>
            </a:r>
            <a:r>
              <a:rPr lang="en-US" dirty="0" err="1">
                <a:sym typeface="Wingdings" panose="05000000000000000000" pitchFamily="2" charset="2"/>
              </a:rPr>
              <a:t>cứng</a:t>
            </a:r>
            <a:r>
              <a:rPr lang="en-US" dirty="0">
                <a:sym typeface="Wingdings" panose="05000000000000000000" pitchFamily="2" charset="2"/>
              </a:rPr>
              <a:t> ở </a:t>
            </a:r>
            <a:r>
              <a:rPr lang="en-US" dirty="0" err="1">
                <a:sym typeface="Wingdings" panose="05000000000000000000" pitchFamily="2" charset="2"/>
              </a:rPr>
              <a:t>tủy</a:t>
            </a:r>
            <a:r>
              <a:rPr lang="en-US" dirty="0">
                <a:sym typeface="Wingdings" panose="05000000000000000000" pitchFamily="2" charset="2"/>
              </a:rPr>
              <a:t> </a:t>
            </a:r>
            <a:r>
              <a:rPr lang="en-US" dirty="0" err="1">
                <a:sym typeface="Wingdings" panose="05000000000000000000" pitchFamily="2" charset="2"/>
              </a:rPr>
              <a:t>sống</a:t>
            </a:r>
            <a:r>
              <a:rPr lang="en-US" dirty="0">
                <a:sym typeface="Wingdings" panose="05000000000000000000" pitchFamily="2" charset="2"/>
              </a:rPr>
              <a:t> </a:t>
            </a:r>
            <a:r>
              <a:rPr lang="en-US" dirty="0" err="1">
                <a:sym typeface="Wingdings" panose="05000000000000000000" pitchFamily="2" charset="2"/>
              </a:rPr>
              <a:t>không</a:t>
            </a:r>
            <a:r>
              <a:rPr lang="en-US" dirty="0">
                <a:sym typeface="Wingdings" panose="05000000000000000000" pitchFamily="2" charset="2"/>
              </a:rPr>
              <a:t> </a:t>
            </a:r>
            <a:r>
              <a:rPr lang="en-US" dirty="0" err="1">
                <a:sym typeface="Wingdings" panose="05000000000000000000" pitchFamily="2" charset="2"/>
              </a:rPr>
              <a:t>chứa</a:t>
            </a:r>
            <a:r>
              <a:rPr lang="en-US" dirty="0">
                <a:sym typeface="Wingdings" panose="05000000000000000000" pitchFamily="2" charset="2"/>
              </a:rPr>
              <a:t> </a:t>
            </a:r>
            <a:r>
              <a:rPr lang="en-US" dirty="0" err="1">
                <a:sym typeface="Wingdings" panose="05000000000000000000" pitchFamily="2" charset="2"/>
              </a:rPr>
              <a:t>các</a:t>
            </a:r>
            <a:r>
              <a:rPr lang="en-US" dirty="0">
                <a:sym typeface="Wingdings" panose="05000000000000000000" pitchFamily="2" charset="2"/>
              </a:rPr>
              <a:t> </a:t>
            </a:r>
            <a:r>
              <a:rPr lang="en-US" dirty="0" err="1">
                <a:sym typeface="Wingdings" panose="05000000000000000000" pitchFamily="2" charset="2"/>
              </a:rPr>
              <a:t>tĩnh</a:t>
            </a:r>
            <a:r>
              <a:rPr lang="en-US" dirty="0">
                <a:sym typeface="Wingdings" panose="05000000000000000000" pitchFamily="2" charset="2"/>
              </a:rPr>
              <a:t> </a:t>
            </a:r>
            <a:r>
              <a:rPr lang="en-US" dirty="0" err="1">
                <a:sym typeface="Wingdings" panose="05000000000000000000" pitchFamily="2" charset="2"/>
              </a:rPr>
              <a:t>mạch</a:t>
            </a:r>
            <a:r>
              <a:rPr lang="en-US" dirty="0">
                <a:sym typeface="Wingdings" panose="05000000000000000000" pitchFamily="2" charset="2"/>
              </a:rPr>
              <a:t> </a:t>
            </a:r>
            <a:r>
              <a:rPr lang="en-US" dirty="0" err="1">
                <a:sym typeface="Wingdings" panose="05000000000000000000" pitchFamily="2" charset="2"/>
              </a:rPr>
              <a:t>xiên</a:t>
            </a:r>
            <a:r>
              <a:rPr lang="en-US" dirty="0">
                <a:sym typeface="Wingdings" panose="05000000000000000000" pitchFamily="2" charset="2"/>
              </a:rPr>
              <a:t>  </a:t>
            </a:r>
            <a:r>
              <a:rPr lang="en-US" dirty="0" err="1">
                <a:sym typeface="Wingdings" panose="05000000000000000000" pitchFamily="2" charset="2"/>
              </a:rPr>
              <a:t>rất</a:t>
            </a:r>
            <a:r>
              <a:rPr lang="en-US" dirty="0">
                <a:sym typeface="Wingdings" panose="05000000000000000000" pitchFamily="2" charset="2"/>
              </a:rPr>
              <a:t> </a:t>
            </a:r>
            <a:r>
              <a:rPr lang="en-US" dirty="0" err="1">
                <a:sym typeface="Wingdings" panose="05000000000000000000" pitchFamily="2" charset="2"/>
              </a:rPr>
              <a:t>ít</a:t>
            </a:r>
            <a:r>
              <a:rPr lang="en-US" dirty="0">
                <a:sym typeface="Wingdings" panose="05000000000000000000" pitchFamily="2" charset="2"/>
              </a:rPr>
              <a:t> </a:t>
            </a:r>
            <a:r>
              <a:rPr lang="en-US" dirty="0" err="1">
                <a:sym typeface="Wingdings" panose="05000000000000000000" pitchFamily="2" charset="2"/>
              </a:rPr>
              <a:t>gặp</a:t>
            </a:r>
            <a:r>
              <a:rPr lang="en-US" dirty="0">
                <a:sym typeface="Wingdings" panose="05000000000000000000" pitchFamily="2" charset="2"/>
              </a:rPr>
              <a:t> </a:t>
            </a:r>
            <a:r>
              <a:rPr lang="en-US" dirty="0" err="1">
                <a:sym typeface="Wingdings" panose="05000000000000000000" pitchFamily="2" charset="2"/>
              </a:rPr>
              <a:t>xuất</a:t>
            </a:r>
            <a:r>
              <a:rPr lang="en-US" dirty="0">
                <a:sym typeface="Wingdings" panose="05000000000000000000" pitchFamily="2" charset="2"/>
              </a:rPr>
              <a:t> </a:t>
            </a:r>
            <a:r>
              <a:rPr lang="en-US" dirty="0" err="1">
                <a:sym typeface="Wingdings" panose="05000000000000000000" pitchFamily="2" charset="2"/>
              </a:rPr>
              <a:t>huyết</a:t>
            </a:r>
            <a:r>
              <a:rPr lang="en-US" dirty="0">
                <a:sym typeface="Wingdings" panose="05000000000000000000" pitchFamily="2" charset="2"/>
              </a:rPr>
              <a:t> </a:t>
            </a:r>
            <a:r>
              <a:rPr lang="en-US" dirty="0" err="1">
                <a:sym typeface="Wingdings" panose="05000000000000000000" pitchFamily="2" charset="2"/>
              </a:rPr>
              <a:t>dưới</a:t>
            </a:r>
            <a:r>
              <a:rPr lang="en-US" dirty="0">
                <a:sym typeface="Wingdings" panose="05000000000000000000" pitchFamily="2" charset="2"/>
              </a:rPr>
              <a:t> </a:t>
            </a:r>
            <a:r>
              <a:rPr lang="en-US" dirty="0" err="1">
                <a:sym typeface="Wingdings" panose="05000000000000000000" pitchFamily="2" charset="2"/>
              </a:rPr>
              <a:t>màng</a:t>
            </a:r>
            <a:r>
              <a:rPr lang="en-US" dirty="0">
                <a:sym typeface="Wingdings" panose="05000000000000000000" pitchFamily="2" charset="2"/>
              </a:rPr>
              <a:t> </a:t>
            </a:r>
            <a:r>
              <a:rPr lang="en-US" dirty="0" err="1">
                <a:sym typeface="Wingdings" panose="05000000000000000000" pitchFamily="2" charset="2"/>
              </a:rPr>
              <a:t>cứng</a:t>
            </a:r>
            <a:r>
              <a:rPr lang="en-US" dirty="0">
                <a:sym typeface="Wingdings" panose="05000000000000000000" pitchFamily="2" charset="2"/>
              </a:rPr>
              <a:t> </a:t>
            </a:r>
            <a:r>
              <a:rPr lang="en-US" dirty="0" err="1">
                <a:sym typeface="Wingdings" panose="05000000000000000000" pitchFamily="2" charset="2"/>
              </a:rPr>
              <a:t>tủy</a:t>
            </a:r>
            <a:r>
              <a:rPr lang="en-US" dirty="0">
                <a:sym typeface="Wingdings" panose="05000000000000000000" pitchFamily="2" charset="2"/>
              </a:rPr>
              <a:t> </a:t>
            </a:r>
            <a:r>
              <a:rPr lang="en-US" dirty="0" err="1">
                <a:sym typeface="Wingdings" panose="05000000000000000000" pitchFamily="2" charset="2"/>
              </a:rPr>
              <a:t>sống</a:t>
            </a:r>
            <a:r>
              <a:rPr lang="en-US" dirty="0">
                <a:sym typeface="Wingdings" panose="05000000000000000000" pitchFamily="2" charset="2"/>
              </a:rPr>
              <a:t> ở BN (</a:t>
            </a:r>
            <a:r>
              <a:rPr lang="en-US" dirty="0" err="1">
                <a:sym typeface="Wingdings" panose="05000000000000000000" pitchFamily="2" charset="2"/>
              </a:rPr>
              <a:t>ngược</a:t>
            </a:r>
            <a:r>
              <a:rPr lang="en-US" dirty="0">
                <a:sym typeface="Wingdings" panose="05000000000000000000" pitchFamily="2" charset="2"/>
              </a:rPr>
              <a:t> </a:t>
            </a:r>
            <a:r>
              <a:rPr lang="en-US" dirty="0" err="1">
                <a:sym typeface="Wingdings" panose="05000000000000000000" pitchFamily="2" charset="2"/>
              </a:rPr>
              <a:t>lại</a:t>
            </a:r>
            <a:r>
              <a:rPr lang="en-US" dirty="0">
                <a:sym typeface="Wingdings" panose="05000000000000000000" pitchFamily="2" charset="2"/>
              </a:rPr>
              <a:t> </a:t>
            </a:r>
            <a:r>
              <a:rPr lang="en-US" dirty="0" err="1">
                <a:sym typeface="Wingdings" panose="05000000000000000000" pitchFamily="2" charset="2"/>
              </a:rPr>
              <a:t>với</a:t>
            </a:r>
            <a:r>
              <a:rPr lang="en-US" dirty="0">
                <a:sym typeface="Wingdings" panose="05000000000000000000" pitchFamily="2" charset="2"/>
              </a:rPr>
              <a:t> TMDMC ở </a:t>
            </a:r>
            <a:r>
              <a:rPr lang="en-US" dirty="0" err="1">
                <a:sym typeface="Wingdings" panose="05000000000000000000" pitchFamily="2" charset="2"/>
              </a:rPr>
              <a:t>sọ</a:t>
            </a:r>
            <a:r>
              <a:rPr lang="en-US" dirty="0">
                <a:sym typeface="Wingdings" panose="05000000000000000000" pitchFamily="2" charset="2"/>
              </a:rPr>
              <a:t>). </a:t>
            </a:r>
            <a:r>
              <a:rPr lang="en-US" dirty="0" err="1">
                <a:sym typeface="Wingdings" panose="05000000000000000000" pitchFamily="2" charset="2"/>
              </a:rPr>
              <a:t>Khoang</a:t>
            </a:r>
            <a:r>
              <a:rPr lang="en-US" dirty="0">
                <a:sym typeface="Wingdings" panose="05000000000000000000" pitchFamily="2" charset="2"/>
              </a:rPr>
              <a:t> </a:t>
            </a:r>
            <a:r>
              <a:rPr lang="en-US" dirty="0" err="1">
                <a:sym typeface="Wingdings" panose="05000000000000000000" pitchFamily="2" charset="2"/>
              </a:rPr>
              <a:t>ngoài</a:t>
            </a:r>
            <a:r>
              <a:rPr lang="en-US" dirty="0">
                <a:sym typeface="Wingdings" panose="05000000000000000000" pitchFamily="2" charset="2"/>
              </a:rPr>
              <a:t> </a:t>
            </a:r>
            <a:r>
              <a:rPr lang="en-US" dirty="0" err="1">
                <a:sym typeface="Wingdings" panose="05000000000000000000" pitchFamily="2" charset="2"/>
              </a:rPr>
              <a:t>màng</a:t>
            </a:r>
            <a:r>
              <a:rPr lang="en-US" dirty="0">
                <a:sym typeface="Wingdings" panose="05000000000000000000" pitchFamily="2" charset="2"/>
              </a:rPr>
              <a:t> </a:t>
            </a:r>
            <a:r>
              <a:rPr lang="en-US" dirty="0" err="1">
                <a:sym typeface="Wingdings" panose="05000000000000000000" pitchFamily="2" charset="2"/>
              </a:rPr>
              <a:t>cứng</a:t>
            </a:r>
            <a:r>
              <a:rPr lang="en-US" dirty="0">
                <a:sym typeface="Wingdings" panose="05000000000000000000" pitchFamily="2" charset="2"/>
              </a:rPr>
              <a:t> chia </a:t>
            </a:r>
            <a:r>
              <a:rPr lang="en-US" dirty="0" err="1">
                <a:sym typeface="Wingdings" panose="05000000000000000000" pitchFamily="2" charset="2"/>
              </a:rPr>
              <a:t>thành</a:t>
            </a:r>
            <a:r>
              <a:rPr lang="en-US" dirty="0">
                <a:sym typeface="Wingdings" panose="05000000000000000000" pitchFamily="2" charset="2"/>
              </a:rPr>
              <a:t> </a:t>
            </a:r>
            <a:r>
              <a:rPr lang="en-US" dirty="0" err="1">
                <a:sym typeface="Wingdings" panose="05000000000000000000" pitchFamily="2" charset="2"/>
              </a:rPr>
              <a:t>các</a:t>
            </a:r>
            <a:r>
              <a:rPr lang="en-US" dirty="0">
                <a:sym typeface="Wingdings" panose="05000000000000000000" pitchFamily="2" charset="2"/>
              </a:rPr>
              <a:t> </a:t>
            </a:r>
            <a:r>
              <a:rPr lang="en-US" dirty="0" err="1">
                <a:sym typeface="Wingdings" panose="05000000000000000000" pitchFamily="2" charset="2"/>
              </a:rPr>
              <a:t>ngăn</a:t>
            </a:r>
            <a:r>
              <a:rPr lang="en-US" dirty="0">
                <a:sym typeface="Wingdings" panose="05000000000000000000" pitchFamily="2" charset="2"/>
              </a:rPr>
              <a:t> </a:t>
            </a:r>
            <a:r>
              <a:rPr lang="en-US" dirty="0" err="1">
                <a:sym typeface="Wingdings" panose="05000000000000000000" pitchFamily="2" charset="2"/>
              </a:rPr>
              <a:t>trước</a:t>
            </a:r>
            <a:r>
              <a:rPr lang="en-US" dirty="0">
                <a:sym typeface="Wingdings" panose="05000000000000000000" pitchFamily="2" charset="2"/>
              </a:rPr>
              <a:t>, </a:t>
            </a:r>
            <a:r>
              <a:rPr lang="en-US" dirty="0" err="1">
                <a:sym typeface="Wingdings" panose="05000000000000000000" pitchFamily="2" charset="2"/>
              </a:rPr>
              <a:t>bên</a:t>
            </a:r>
            <a:r>
              <a:rPr lang="en-US" dirty="0">
                <a:sym typeface="Wingdings" panose="05000000000000000000" pitchFamily="2" charset="2"/>
              </a:rPr>
              <a:t> </a:t>
            </a:r>
            <a:r>
              <a:rPr lang="en-US" dirty="0" err="1">
                <a:sym typeface="Wingdings" panose="05000000000000000000" pitchFamily="2" charset="2"/>
              </a:rPr>
              <a:t>và</a:t>
            </a:r>
            <a:r>
              <a:rPr lang="en-US" dirty="0">
                <a:sym typeface="Wingdings" panose="05000000000000000000" pitchFamily="2" charset="2"/>
              </a:rPr>
              <a:t> </a:t>
            </a:r>
            <a:r>
              <a:rPr lang="en-US" dirty="0" err="1">
                <a:sym typeface="Wingdings" panose="05000000000000000000" pitchFamily="2" charset="2"/>
              </a:rPr>
              <a:t>sau</a:t>
            </a:r>
            <a:r>
              <a:rPr lang="en-US" dirty="0">
                <a:sym typeface="Wingdings" panose="05000000000000000000" pitchFamily="2" charset="2"/>
              </a:rPr>
              <a:t>.</a:t>
            </a:r>
            <a:endParaRPr lang="en-US" dirty="0"/>
          </a:p>
        </p:txBody>
      </p:sp>
      <p:sp>
        <p:nvSpPr>
          <p:cNvPr id="4" name="Slide Number Placeholder 3"/>
          <p:cNvSpPr>
            <a:spLocks noGrp="1"/>
          </p:cNvSpPr>
          <p:nvPr>
            <p:ph type="sldNum" sz="quarter" idx="5"/>
          </p:nvPr>
        </p:nvSpPr>
        <p:spPr/>
        <p:txBody>
          <a:bodyPr/>
          <a:lstStyle/>
          <a:p>
            <a:fld id="{A569F134-038A-4178-8EFC-87724CD553FF}" type="slidenum">
              <a:rPr lang="en-US" smtClean="0"/>
              <a:t>6</a:t>
            </a:fld>
            <a:endParaRPr lang="en-US"/>
          </a:p>
        </p:txBody>
      </p:sp>
    </p:spTree>
    <p:extLst>
      <p:ext uri="{BB962C8B-B14F-4D97-AF65-F5344CB8AC3E}">
        <p14:creationId xmlns:p14="http://schemas.microsoft.com/office/powerpoint/2010/main" val="9673107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Chẩn</a:t>
            </a:r>
            <a:r>
              <a:rPr lang="en-US" dirty="0"/>
              <a:t> </a:t>
            </a:r>
            <a:r>
              <a:rPr lang="en-US" dirty="0" err="1"/>
              <a:t>đoán</a:t>
            </a:r>
            <a:r>
              <a:rPr lang="en-US" dirty="0"/>
              <a:t> </a:t>
            </a:r>
            <a:r>
              <a:rPr lang="en-US" dirty="0" err="1"/>
              <a:t>phân</a:t>
            </a:r>
            <a:r>
              <a:rPr lang="en-US" dirty="0"/>
              <a:t> </a:t>
            </a:r>
            <a:r>
              <a:rPr lang="en-US" dirty="0" err="1"/>
              <a:t>biệt</a:t>
            </a:r>
            <a:r>
              <a:rPr lang="en-US" dirty="0"/>
              <a:t>: u </a:t>
            </a:r>
            <a:r>
              <a:rPr lang="en-US" dirty="0" err="1"/>
              <a:t>tủy</a:t>
            </a:r>
            <a:r>
              <a:rPr lang="en-US" dirty="0"/>
              <a:t> </a:t>
            </a:r>
            <a:r>
              <a:rPr lang="en-US" dirty="0" err="1"/>
              <a:t>sống</a:t>
            </a:r>
            <a:r>
              <a:rPr lang="en-US" dirty="0"/>
              <a:t>, di </a:t>
            </a:r>
            <a:r>
              <a:rPr lang="en-US" dirty="0" err="1"/>
              <a:t>căn</a:t>
            </a:r>
            <a:r>
              <a:rPr lang="en-US" dirty="0"/>
              <a:t> </a:t>
            </a:r>
            <a:r>
              <a:rPr lang="en-US" dirty="0" err="1"/>
              <a:t>tủy</a:t>
            </a:r>
            <a:r>
              <a:rPr lang="en-US" dirty="0"/>
              <a:t> </a:t>
            </a:r>
            <a:r>
              <a:rPr lang="en-US" dirty="0" err="1"/>
              <a:t>sống</a:t>
            </a:r>
            <a:r>
              <a:rPr lang="en-US" dirty="0"/>
              <a:t> </a:t>
            </a:r>
            <a:r>
              <a:rPr lang="en-US" dirty="0" err="1"/>
              <a:t>chảy</a:t>
            </a:r>
            <a:r>
              <a:rPr lang="en-US" dirty="0"/>
              <a:t> </a:t>
            </a:r>
            <a:r>
              <a:rPr lang="en-US" dirty="0" err="1"/>
              <a:t>máu</a:t>
            </a:r>
            <a:r>
              <a:rPr lang="en-US" dirty="0"/>
              <a:t>, </a:t>
            </a:r>
            <a:r>
              <a:rPr lang="en-US" dirty="0" err="1"/>
              <a:t>dị</a:t>
            </a:r>
            <a:r>
              <a:rPr lang="en-US" dirty="0"/>
              <a:t> </a:t>
            </a:r>
            <a:r>
              <a:rPr lang="en-US" dirty="0" err="1"/>
              <a:t>dạng</a:t>
            </a:r>
            <a:r>
              <a:rPr lang="en-US" dirty="0"/>
              <a:t> </a:t>
            </a:r>
            <a:r>
              <a:rPr lang="en-US" dirty="0" err="1"/>
              <a:t>mạch</a:t>
            </a:r>
            <a:r>
              <a:rPr lang="en-US" dirty="0"/>
              <a:t> (AVM, </a:t>
            </a:r>
            <a:r>
              <a:rPr lang="en-US" dirty="0" err="1"/>
              <a:t>dAVF</a:t>
            </a:r>
            <a:r>
              <a:rPr lang="en-US" dirty="0"/>
              <a:t>, cavernoma).</a:t>
            </a:r>
          </a:p>
        </p:txBody>
      </p:sp>
      <p:sp>
        <p:nvSpPr>
          <p:cNvPr id="4" name="Slide Number Placeholder 3"/>
          <p:cNvSpPr>
            <a:spLocks noGrp="1"/>
          </p:cNvSpPr>
          <p:nvPr>
            <p:ph type="sldNum" sz="quarter" idx="5"/>
          </p:nvPr>
        </p:nvSpPr>
        <p:spPr/>
        <p:txBody>
          <a:bodyPr/>
          <a:lstStyle/>
          <a:p>
            <a:fld id="{A569F134-038A-4178-8EFC-87724CD553FF}" type="slidenum">
              <a:rPr lang="en-US" smtClean="0"/>
              <a:t>22</a:t>
            </a:fld>
            <a:endParaRPr lang="en-US"/>
          </a:p>
        </p:txBody>
      </p:sp>
    </p:spTree>
    <p:extLst>
      <p:ext uri="{BB962C8B-B14F-4D97-AF65-F5344CB8AC3E}">
        <p14:creationId xmlns:p14="http://schemas.microsoft.com/office/powerpoint/2010/main" val="30455531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Hình</a:t>
            </a:r>
            <a:r>
              <a:rPr lang="en-US" dirty="0"/>
              <a:t> MRI BN </a:t>
            </a:r>
            <a:r>
              <a:rPr lang="en-US" dirty="0" err="1"/>
              <a:t>chẩn</a:t>
            </a:r>
            <a:r>
              <a:rPr lang="en-US" dirty="0"/>
              <a:t> </a:t>
            </a:r>
            <a:r>
              <a:rPr lang="en-US" dirty="0" err="1"/>
              <a:t>thương</a:t>
            </a:r>
            <a:r>
              <a:rPr lang="en-US" dirty="0"/>
              <a:t> CSC – </a:t>
            </a:r>
            <a:r>
              <a:rPr lang="en-US" dirty="0" err="1"/>
              <a:t>ngực</a:t>
            </a:r>
            <a:r>
              <a:rPr lang="en-US" dirty="0"/>
              <a:t> </a:t>
            </a:r>
            <a:r>
              <a:rPr lang="en-US" dirty="0" err="1"/>
              <a:t>sau</a:t>
            </a:r>
            <a:r>
              <a:rPr lang="en-US" dirty="0"/>
              <a:t> tai </a:t>
            </a:r>
            <a:r>
              <a:rPr lang="en-US" dirty="0" err="1"/>
              <a:t>nạn</a:t>
            </a:r>
            <a:r>
              <a:rPr lang="en-US" dirty="0"/>
              <a:t> </a:t>
            </a:r>
            <a:r>
              <a:rPr lang="en-US" dirty="0" err="1"/>
              <a:t>mô</a:t>
            </a:r>
            <a:r>
              <a:rPr lang="en-US" dirty="0"/>
              <a:t> </a:t>
            </a:r>
            <a:r>
              <a:rPr lang="en-US" dirty="0" err="1"/>
              <a:t>tô</a:t>
            </a:r>
            <a:r>
              <a:rPr lang="en-US" dirty="0"/>
              <a:t>. </a:t>
            </a:r>
            <a:r>
              <a:rPr lang="en-US" dirty="0" err="1"/>
              <a:t>Tổn</a:t>
            </a:r>
            <a:r>
              <a:rPr lang="en-US" dirty="0"/>
              <a:t> </a:t>
            </a:r>
            <a:r>
              <a:rPr lang="en-US" dirty="0" err="1"/>
              <a:t>thương</a:t>
            </a:r>
            <a:r>
              <a:rPr lang="en-US" dirty="0"/>
              <a:t> TMNMC </a:t>
            </a:r>
            <a:r>
              <a:rPr lang="en-US" dirty="0" err="1"/>
              <a:t>phần</a:t>
            </a:r>
            <a:r>
              <a:rPr lang="en-US" dirty="0"/>
              <a:t> </a:t>
            </a:r>
            <a:r>
              <a:rPr lang="en-US" dirty="0" err="1"/>
              <a:t>bụng</a:t>
            </a:r>
            <a:r>
              <a:rPr lang="en-US" dirty="0"/>
              <a:t> </a:t>
            </a:r>
            <a:r>
              <a:rPr lang="en-US" dirty="0" err="1"/>
              <a:t>và</a:t>
            </a:r>
            <a:r>
              <a:rPr lang="en-US" dirty="0"/>
              <a:t> </a:t>
            </a:r>
            <a:r>
              <a:rPr lang="en-US" dirty="0" err="1"/>
              <a:t>lưng</a:t>
            </a:r>
            <a:r>
              <a:rPr lang="en-US" dirty="0"/>
              <a:t> (</a:t>
            </a:r>
            <a:r>
              <a:rPr lang="en-US" dirty="0" err="1"/>
              <a:t>mũ</a:t>
            </a:r>
            <a:r>
              <a:rPr lang="en-US" dirty="0"/>
              <a:t> </a:t>
            </a:r>
            <a:r>
              <a:rPr lang="en-US" dirty="0" err="1"/>
              <a:t>tên</a:t>
            </a:r>
            <a:r>
              <a:rPr lang="en-US" dirty="0"/>
              <a:t> </a:t>
            </a:r>
            <a:r>
              <a:rPr lang="en-US" dirty="0" err="1"/>
              <a:t>trắng</a:t>
            </a:r>
            <a:r>
              <a:rPr lang="en-US" dirty="0"/>
              <a:t>), </a:t>
            </a:r>
            <a:r>
              <a:rPr lang="en-US" dirty="0" err="1"/>
              <a:t>đụng</a:t>
            </a:r>
            <a:r>
              <a:rPr lang="en-US" dirty="0"/>
              <a:t> </a:t>
            </a:r>
            <a:r>
              <a:rPr lang="en-US" dirty="0" err="1"/>
              <a:t>dập</a:t>
            </a:r>
            <a:r>
              <a:rPr lang="en-US" dirty="0"/>
              <a:t> </a:t>
            </a:r>
            <a:r>
              <a:rPr lang="en-US" dirty="0" err="1"/>
              <a:t>kèm</a:t>
            </a:r>
            <a:r>
              <a:rPr lang="en-US" dirty="0"/>
              <a:t> </a:t>
            </a:r>
            <a:r>
              <a:rPr lang="en-US" dirty="0" err="1"/>
              <a:t>chảy</a:t>
            </a:r>
            <a:r>
              <a:rPr lang="en-US" dirty="0"/>
              <a:t> </a:t>
            </a:r>
            <a:r>
              <a:rPr lang="en-US" dirty="0" err="1"/>
              <a:t>máu</a:t>
            </a:r>
            <a:r>
              <a:rPr lang="en-US" dirty="0"/>
              <a:t> </a:t>
            </a:r>
            <a:r>
              <a:rPr lang="en-US" dirty="0" err="1"/>
              <a:t>tủy</a:t>
            </a:r>
            <a:r>
              <a:rPr lang="en-US" dirty="0"/>
              <a:t> </a:t>
            </a:r>
            <a:r>
              <a:rPr lang="en-US" dirty="0" err="1"/>
              <a:t>cổ</a:t>
            </a:r>
            <a:r>
              <a:rPr lang="en-US" dirty="0"/>
              <a:t> (</a:t>
            </a:r>
            <a:r>
              <a:rPr lang="en-US" dirty="0" err="1"/>
              <a:t>mũi</a:t>
            </a:r>
            <a:r>
              <a:rPr lang="en-US" dirty="0"/>
              <a:t> </a:t>
            </a:r>
            <a:r>
              <a:rPr lang="en-US" dirty="0" err="1"/>
              <a:t>tên</a:t>
            </a:r>
            <a:r>
              <a:rPr lang="en-US" dirty="0"/>
              <a:t> </a:t>
            </a:r>
            <a:r>
              <a:rPr lang="en-US" dirty="0" err="1"/>
              <a:t>đen</a:t>
            </a:r>
            <a:r>
              <a:rPr lang="en-US" dirty="0"/>
              <a:t>)</a:t>
            </a:r>
          </a:p>
        </p:txBody>
      </p:sp>
      <p:sp>
        <p:nvSpPr>
          <p:cNvPr id="4" name="Slide Number Placeholder 3"/>
          <p:cNvSpPr>
            <a:spLocks noGrp="1"/>
          </p:cNvSpPr>
          <p:nvPr>
            <p:ph type="sldNum" sz="quarter" idx="5"/>
          </p:nvPr>
        </p:nvSpPr>
        <p:spPr/>
        <p:txBody>
          <a:bodyPr/>
          <a:lstStyle/>
          <a:p>
            <a:fld id="{A569F134-038A-4178-8EFC-87724CD553FF}" type="slidenum">
              <a:rPr lang="en-US" smtClean="0"/>
              <a:t>27</a:t>
            </a:fld>
            <a:endParaRPr lang="en-US"/>
          </a:p>
        </p:txBody>
      </p:sp>
    </p:spTree>
    <p:extLst>
      <p:ext uri="{BB962C8B-B14F-4D97-AF65-F5344CB8AC3E}">
        <p14:creationId xmlns:p14="http://schemas.microsoft.com/office/powerpoint/2010/main" val="36109329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Thay</a:t>
            </a:r>
            <a:r>
              <a:rPr lang="en-US" dirty="0"/>
              <a:t> </a:t>
            </a:r>
            <a:r>
              <a:rPr lang="en-US" dirty="0" err="1"/>
              <a:t>đổi</a:t>
            </a:r>
            <a:r>
              <a:rPr lang="en-US" dirty="0"/>
              <a:t> </a:t>
            </a:r>
            <a:r>
              <a:rPr lang="en-US" dirty="0" err="1"/>
              <a:t>theo</a:t>
            </a:r>
            <a:r>
              <a:rPr lang="en-US" dirty="0"/>
              <a:t> </a:t>
            </a:r>
            <a:r>
              <a:rPr lang="en-US" dirty="0" err="1"/>
              <a:t>thời</a:t>
            </a:r>
            <a:r>
              <a:rPr lang="en-US" dirty="0"/>
              <a:t> </a:t>
            </a:r>
            <a:r>
              <a:rPr lang="en-US" dirty="0" err="1"/>
              <a:t>gian</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Giai </a:t>
            </a:r>
            <a:r>
              <a:rPr lang="en-US" dirty="0" err="1"/>
              <a:t>đoạn</a:t>
            </a:r>
            <a:r>
              <a:rPr lang="en-US" dirty="0"/>
              <a:t> </a:t>
            </a:r>
            <a:r>
              <a:rPr lang="en-US" dirty="0" err="1"/>
              <a:t>tối</a:t>
            </a:r>
            <a:r>
              <a:rPr lang="en-US" dirty="0"/>
              <a:t> </a:t>
            </a:r>
            <a:r>
              <a:rPr lang="en-US" dirty="0" err="1"/>
              <a:t>cấp</a:t>
            </a:r>
            <a:r>
              <a:rPr lang="en-US" dirty="0"/>
              <a:t> </a:t>
            </a:r>
            <a:r>
              <a:rPr lang="en-US" dirty="0" err="1"/>
              <a:t>có</a:t>
            </a:r>
            <a:r>
              <a:rPr lang="en-US" dirty="0"/>
              <a:t> </a:t>
            </a:r>
            <a:r>
              <a:rPr lang="en-US" dirty="0" err="1"/>
              <a:t>thể</a:t>
            </a:r>
            <a:r>
              <a:rPr lang="en-US" dirty="0"/>
              <a:t> </a:t>
            </a:r>
            <a:r>
              <a:rPr lang="en-US" dirty="0" err="1"/>
              <a:t>khó</a:t>
            </a:r>
            <a:r>
              <a:rPr lang="en-US" dirty="0"/>
              <a:t> </a:t>
            </a:r>
            <a:r>
              <a:rPr lang="en-US" dirty="0" err="1"/>
              <a:t>phân</a:t>
            </a:r>
            <a:r>
              <a:rPr lang="en-US" dirty="0"/>
              <a:t> </a:t>
            </a:r>
            <a:r>
              <a:rPr lang="en-US" dirty="0" err="1"/>
              <a:t>biệt</a:t>
            </a:r>
            <a:r>
              <a:rPr lang="en-US" dirty="0"/>
              <a:t> </a:t>
            </a:r>
            <a:r>
              <a:rPr lang="en-US" dirty="0" err="1"/>
              <a:t>với</a:t>
            </a:r>
            <a:r>
              <a:rPr lang="en-US" dirty="0"/>
              <a:t> CFS </a:t>
            </a:r>
            <a:r>
              <a:rPr lang="en-US" dirty="0">
                <a:sym typeface="Wingdings" panose="05000000000000000000" pitchFamily="2" charset="2"/>
              </a:rPr>
              <a:t> </a:t>
            </a:r>
            <a:r>
              <a:rPr lang="en-US" dirty="0" err="1">
                <a:sym typeface="Wingdings" panose="05000000000000000000" pitchFamily="2" charset="2"/>
              </a:rPr>
              <a:t>khó</a:t>
            </a:r>
            <a:r>
              <a:rPr lang="en-US" dirty="0">
                <a:sym typeface="Wingdings" panose="05000000000000000000" pitchFamily="2" charset="2"/>
              </a:rPr>
              <a:t> </a:t>
            </a:r>
            <a:r>
              <a:rPr lang="en-US" dirty="0" err="1">
                <a:sym typeface="Wingdings" panose="05000000000000000000" pitchFamily="2" charset="2"/>
              </a:rPr>
              <a:t>phát</a:t>
            </a:r>
            <a:r>
              <a:rPr lang="en-US" dirty="0">
                <a:sym typeface="Wingdings" panose="05000000000000000000" pitchFamily="2" charset="2"/>
              </a:rPr>
              <a:t> </a:t>
            </a:r>
            <a:r>
              <a:rPr lang="en-US" dirty="0" err="1">
                <a:sym typeface="Wingdings" panose="05000000000000000000" pitchFamily="2" charset="2"/>
              </a:rPr>
              <a:t>hiện</a:t>
            </a:r>
            <a:r>
              <a:rPr lang="en-US" dirty="0">
                <a:sym typeface="Wingdings" panose="05000000000000000000" pitchFamily="2" charset="2"/>
              </a:rPr>
              <a:t> </a:t>
            </a:r>
            <a:r>
              <a:rPr lang="en-US" dirty="0" err="1">
                <a:sym typeface="Wingdings" panose="05000000000000000000" pitchFamily="2" charset="2"/>
              </a:rPr>
              <a:t>máu</a:t>
            </a:r>
            <a:r>
              <a:rPr lang="en-US" dirty="0">
                <a:sym typeface="Wingdings" panose="05000000000000000000" pitchFamily="2" charset="2"/>
              </a:rPr>
              <a:t> </a:t>
            </a:r>
            <a:r>
              <a:rPr lang="en-US" dirty="0" err="1">
                <a:sym typeface="Wingdings" panose="05000000000000000000" pitchFamily="2" charset="2"/>
              </a:rPr>
              <a:t>trên</a:t>
            </a:r>
            <a:r>
              <a:rPr lang="en-US" dirty="0">
                <a:sym typeface="Wingdings" panose="05000000000000000000" pitchFamily="2" charset="2"/>
              </a:rPr>
              <a:t> MRI </a:t>
            </a:r>
            <a:r>
              <a:rPr lang="en-US" dirty="0" err="1">
                <a:sym typeface="Wingdings" panose="05000000000000000000" pitchFamily="2" charset="2"/>
              </a:rPr>
              <a:t>trong</a:t>
            </a:r>
            <a:r>
              <a:rPr lang="en-US" dirty="0">
                <a:sym typeface="Wingdings" panose="05000000000000000000" pitchFamily="2" charset="2"/>
              </a:rPr>
              <a:t> 12h </a:t>
            </a:r>
            <a:r>
              <a:rPr lang="en-US" dirty="0" err="1">
                <a:sym typeface="Wingdings" panose="05000000000000000000" pitchFamily="2" charset="2"/>
              </a:rPr>
              <a:t>đầu</a:t>
            </a:r>
            <a:r>
              <a:rPr lang="en-US" dirty="0">
                <a:sym typeface="Wingdings" panose="05000000000000000000" pitchFamily="2" charset="2"/>
              </a:rPr>
              <a:t>.</a:t>
            </a:r>
            <a:endParaRPr lang="en-US" dirty="0"/>
          </a:p>
          <a:p>
            <a:endParaRPr lang="en-US" dirty="0"/>
          </a:p>
        </p:txBody>
      </p:sp>
      <p:sp>
        <p:nvSpPr>
          <p:cNvPr id="4" name="Slide Number Placeholder 3"/>
          <p:cNvSpPr>
            <a:spLocks noGrp="1"/>
          </p:cNvSpPr>
          <p:nvPr>
            <p:ph type="sldNum" sz="quarter" idx="5"/>
          </p:nvPr>
        </p:nvSpPr>
        <p:spPr/>
        <p:txBody>
          <a:bodyPr/>
          <a:lstStyle/>
          <a:p>
            <a:fld id="{A569F134-038A-4178-8EFC-87724CD553FF}" type="slidenum">
              <a:rPr lang="en-US" smtClean="0"/>
              <a:t>7</a:t>
            </a:fld>
            <a:endParaRPr lang="en-US"/>
          </a:p>
        </p:txBody>
      </p:sp>
    </p:spTree>
    <p:extLst>
      <p:ext uri="{BB962C8B-B14F-4D97-AF65-F5344CB8AC3E}">
        <p14:creationId xmlns:p14="http://schemas.microsoft.com/office/powerpoint/2010/main" val="31202838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Do </a:t>
            </a:r>
            <a:r>
              <a:rPr lang="en-US" dirty="0" err="1"/>
              <a:t>giàu</a:t>
            </a:r>
            <a:r>
              <a:rPr lang="en-US" dirty="0"/>
              <a:t> </a:t>
            </a:r>
            <a:r>
              <a:rPr lang="en-US" dirty="0" err="1"/>
              <a:t>mạch</a:t>
            </a:r>
            <a:r>
              <a:rPr lang="en-US" dirty="0"/>
              <a:t> </a:t>
            </a:r>
            <a:r>
              <a:rPr lang="en-US" dirty="0" err="1"/>
              <a:t>máu</a:t>
            </a:r>
            <a:r>
              <a:rPr lang="en-US" dirty="0"/>
              <a:t> </a:t>
            </a:r>
            <a:r>
              <a:rPr lang="en-US" dirty="0" err="1"/>
              <a:t>nhưng</a:t>
            </a:r>
            <a:r>
              <a:rPr lang="en-US" dirty="0"/>
              <a:t> </a:t>
            </a:r>
            <a:r>
              <a:rPr lang="en-US" dirty="0" err="1"/>
              <a:t>cũng</a:t>
            </a:r>
            <a:r>
              <a:rPr lang="en-US" dirty="0"/>
              <a:t> </a:t>
            </a:r>
            <a:r>
              <a:rPr lang="en-US" dirty="0" err="1"/>
              <a:t>chỉ</a:t>
            </a:r>
            <a:r>
              <a:rPr lang="en-US" dirty="0"/>
              <a:t> </a:t>
            </a:r>
            <a:r>
              <a:rPr lang="en-US" dirty="0" err="1"/>
              <a:t>chiếm</a:t>
            </a:r>
            <a:r>
              <a:rPr lang="en-US" dirty="0"/>
              <a:t> </a:t>
            </a:r>
            <a:r>
              <a:rPr lang="en-US" dirty="0" err="1"/>
              <a:t>tỷ</a:t>
            </a:r>
            <a:r>
              <a:rPr lang="en-US" dirty="0"/>
              <a:t> </a:t>
            </a:r>
            <a:r>
              <a:rPr lang="en-US" dirty="0" err="1"/>
              <a:t>lệ</a:t>
            </a:r>
            <a:r>
              <a:rPr lang="en-US" dirty="0"/>
              <a:t> 1:1000.000 </a:t>
            </a:r>
            <a:r>
              <a:rPr lang="en-US" dirty="0" err="1"/>
              <a:t>người</a:t>
            </a:r>
            <a:r>
              <a:rPr lang="en-US" dirty="0"/>
              <a:t> </a:t>
            </a:r>
            <a:r>
              <a:rPr lang="en-US" dirty="0" err="1"/>
              <a:t>mỗi</a:t>
            </a:r>
            <a:r>
              <a:rPr lang="en-US" dirty="0"/>
              <a:t> </a:t>
            </a:r>
            <a:r>
              <a:rPr lang="en-US" dirty="0" err="1"/>
              <a:t>năm</a:t>
            </a:r>
            <a:endParaRPr lang="en-US"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err="1"/>
              <a:t>Trên</a:t>
            </a:r>
            <a:r>
              <a:rPr lang="en-US" dirty="0"/>
              <a:t> CLVT TM NMC </a:t>
            </a:r>
            <a:r>
              <a:rPr lang="en-US" dirty="0" err="1"/>
              <a:t>có</a:t>
            </a:r>
            <a:r>
              <a:rPr lang="en-US" dirty="0"/>
              <a:t> </a:t>
            </a:r>
            <a:r>
              <a:rPr lang="en-US" dirty="0" err="1"/>
              <a:t>đặc</a:t>
            </a:r>
            <a:r>
              <a:rPr lang="en-US" dirty="0"/>
              <a:t> </a:t>
            </a:r>
            <a:r>
              <a:rPr lang="en-US" dirty="0" err="1"/>
              <a:t>điểm</a:t>
            </a:r>
            <a:r>
              <a:rPr lang="en-US" dirty="0"/>
              <a:t> </a:t>
            </a:r>
            <a:r>
              <a:rPr lang="en-US" dirty="0" err="1"/>
              <a:t>là</a:t>
            </a:r>
            <a:r>
              <a:rPr lang="en-US" dirty="0"/>
              <a:t> </a:t>
            </a:r>
            <a:r>
              <a:rPr lang="en-US" dirty="0" err="1"/>
              <a:t>tăng</a:t>
            </a:r>
            <a:r>
              <a:rPr lang="en-US" dirty="0"/>
              <a:t> </a:t>
            </a:r>
            <a:r>
              <a:rPr lang="en-US" dirty="0" err="1"/>
              <a:t>tỷ</a:t>
            </a:r>
            <a:r>
              <a:rPr lang="en-US" dirty="0"/>
              <a:t> </a:t>
            </a:r>
            <a:r>
              <a:rPr lang="en-US" dirty="0" err="1"/>
              <a:t>trọng</a:t>
            </a:r>
            <a:r>
              <a:rPr lang="en-US" dirty="0"/>
              <a:t> </a:t>
            </a:r>
            <a:r>
              <a:rPr lang="en-US" dirty="0" err="1"/>
              <a:t>tự</a:t>
            </a:r>
            <a:r>
              <a:rPr lang="en-US" dirty="0"/>
              <a:t> </a:t>
            </a:r>
            <a:r>
              <a:rPr lang="en-US" dirty="0" err="1"/>
              <a:t>nhiên</a:t>
            </a:r>
            <a:r>
              <a:rPr lang="en-US" dirty="0"/>
              <a:t> </a:t>
            </a:r>
            <a:r>
              <a:rPr lang="en-US" dirty="0" err="1"/>
              <a:t>của</a:t>
            </a:r>
            <a:r>
              <a:rPr lang="en-US" dirty="0"/>
              <a:t> </a:t>
            </a:r>
            <a:r>
              <a:rPr lang="en-US" dirty="0" err="1"/>
              <a:t>máu</a:t>
            </a:r>
            <a:r>
              <a:rPr lang="en-US" dirty="0"/>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75% </a:t>
            </a:r>
            <a:r>
              <a:rPr lang="en-US" dirty="0" err="1"/>
              <a:t>máu</a:t>
            </a:r>
            <a:r>
              <a:rPr lang="en-US" dirty="0"/>
              <a:t> </a:t>
            </a:r>
            <a:r>
              <a:rPr lang="en-US" dirty="0" err="1"/>
              <a:t>tụ</a:t>
            </a:r>
            <a:r>
              <a:rPr lang="en-US" dirty="0"/>
              <a:t> NMC </a:t>
            </a:r>
            <a:r>
              <a:rPr lang="en-US" dirty="0" err="1"/>
              <a:t>nằm</a:t>
            </a:r>
            <a:r>
              <a:rPr lang="en-US" dirty="0"/>
              <a:t> ở </a:t>
            </a:r>
            <a:r>
              <a:rPr lang="en-US" dirty="0" err="1"/>
              <a:t>phía</a:t>
            </a:r>
            <a:r>
              <a:rPr lang="en-US" dirty="0"/>
              <a:t> </a:t>
            </a:r>
            <a:r>
              <a:rPr lang="en-US" dirty="0" err="1"/>
              <a:t>sau</a:t>
            </a:r>
            <a:r>
              <a:rPr lang="en-US" dirty="0"/>
              <a:t> </a:t>
            </a:r>
            <a:r>
              <a:rPr lang="en-US" dirty="0" err="1"/>
              <a:t>hoặc</a:t>
            </a:r>
            <a:r>
              <a:rPr lang="en-US" dirty="0"/>
              <a:t> </a:t>
            </a:r>
            <a:r>
              <a:rPr lang="en-US" dirty="0" err="1"/>
              <a:t>sau</a:t>
            </a:r>
            <a:r>
              <a:rPr lang="en-US" dirty="0"/>
              <a:t> </a:t>
            </a:r>
            <a:r>
              <a:rPr lang="en-US" dirty="0" err="1"/>
              <a:t>bên</a:t>
            </a:r>
            <a:r>
              <a:rPr lang="en-US" dirty="0"/>
              <a:t> </a:t>
            </a:r>
            <a:r>
              <a:rPr lang="en-US" dirty="0" err="1"/>
              <a:t>của</a:t>
            </a:r>
            <a:r>
              <a:rPr lang="en-US" dirty="0"/>
              <a:t> CS do MC </a:t>
            </a:r>
            <a:r>
              <a:rPr lang="en-US" dirty="0" err="1"/>
              <a:t>bắm</a:t>
            </a:r>
            <a:r>
              <a:rPr lang="en-US" dirty="0"/>
              <a:t> </a:t>
            </a:r>
            <a:r>
              <a:rPr lang="en-US" dirty="0" err="1"/>
              <a:t>vào</a:t>
            </a:r>
            <a:r>
              <a:rPr lang="en-US" dirty="0"/>
              <a:t> DC </a:t>
            </a:r>
            <a:r>
              <a:rPr lang="en-US" dirty="0" err="1"/>
              <a:t>dọc</a:t>
            </a:r>
            <a:r>
              <a:rPr lang="en-US" dirty="0"/>
              <a:t> </a:t>
            </a:r>
            <a:r>
              <a:rPr lang="en-US" dirty="0" err="1"/>
              <a:t>sau</a:t>
            </a:r>
            <a:r>
              <a:rPr lang="en-US" dirty="0"/>
              <a:t> </a:t>
            </a:r>
            <a:r>
              <a:rPr lang="en-US" dirty="0" err="1"/>
              <a:t>chắc</a:t>
            </a:r>
            <a:r>
              <a:rPr lang="en-US" dirty="0"/>
              <a:t> </a:t>
            </a:r>
            <a:r>
              <a:rPr lang="en-US" dirty="0" err="1"/>
              <a:t>hơn</a:t>
            </a:r>
            <a:r>
              <a:rPr lang="en-US" dirty="0"/>
              <a:t> </a:t>
            </a:r>
            <a:r>
              <a:rPr lang="en-US" dirty="0" err="1"/>
              <a:t>bám</a:t>
            </a:r>
            <a:r>
              <a:rPr lang="en-US" dirty="0"/>
              <a:t> </a:t>
            </a:r>
            <a:r>
              <a:rPr lang="en-US" dirty="0" err="1"/>
              <a:t>vào</a:t>
            </a:r>
            <a:r>
              <a:rPr lang="en-US" dirty="0"/>
              <a:t> DC </a:t>
            </a:r>
            <a:r>
              <a:rPr lang="en-US" dirty="0" err="1"/>
              <a:t>vàng</a:t>
            </a:r>
            <a:r>
              <a:rPr lang="en-US" dirty="0"/>
              <a:t>.</a:t>
            </a:r>
          </a:p>
          <a:p>
            <a:endParaRPr lang="en-US" dirty="0"/>
          </a:p>
        </p:txBody>
      </p:sp>
      <p:sp>
        <p:nvSpPr>
          <p:cNvPr id="4" name="Slide Number Placeholder 3"/>
          <p:cNvSpPr>
            <a:spLocks noGrp="1"/>
          </p:cNvSpPr>
          <p:nvPr>
            <p:ph type="sldNum" sz="quarter" idx="5"/>
          </p:nvPr>
        </p:nvSpPr>
        <p:spPr/>
        <p:txBody>
          <a:bodyPr/>
          <a:lstStyle/>
          <a:p>
            <a:fld id="{A569F134-038A-4178-8EFC-87724CD553FF}" type="slidenum">
              <a:rPr lang="en-US" smtClean="0"/>
              <a:t>8</a:t>
            </a:fld>
            <a:endParaRPr lang="en-US"/>
          </a:p>
        </p:txBody>
      </p:sp>
    </p:spTree>
    <p:extLst>
      <p:ext uri="{BB962C8B-B14F-4D97-AF65-F5344CB8AC3E}">
        <p14:creationId xmlns:p14="http://schemas.microsoft.com/office/powerpoint/2010/main" val="34448184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69F134-038A-4178-8EFC-87724CD553FF}" type="slidenum">
              <a:rPr lang="en-US" smtClean="0"/>
              <a:t>10</a:t>
            </a:fld>
            <a:endParaRPr lang="en-US"/>
          </a:p>
        </p:txBody>
      </p:sp>
    </p:spTree>
    <p:extLst>
      <p:ext uri="{BB962C8B-B14F-4D97-AF65-F5344CB8AC3E}">
        <p14:creationId xmlns:p14="http://schemas.microsoft.com/office/powerpoint/2010/main" val="21977706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CĐPB </a:t>
            </a:r>
            <a:r>
              <a:rPr lang="en-US" dirty="0" err="1"/>
              <a:t>với</a:t>
            </a:r>
            <a:r>
              <a:rPr lang="en-US" dirty="0"/>
              <a:t>: di </a:t>
            </a:r>
            <a:r>
              <a:rPr lang="en-US" dirty="0" err="1"/>
              <a:t>căn</a:t>
            </a:r>
            <a:r>
              <a:rPr lang="en-US" dirty="0"/>
              <a:t>, </a:t>
            </a:r>
            <a:r>
              <a:rPr lang="en-US" dirty="0" err="1"/>
              <a:t>áp</a:t>
            </a:r>
            <a:r>
              <a:rPr lang="en-US" dirty="0"/>
              <a:t> </a:t>
            </a:r>
            <a:r>
              <a:rPr lang="en-US" dirty="0" err="1"/>
              <a:t>xe</a:t>
            </a:r>
            <a:r>
              <a:rPr lang="en-US" dirty="0"/>
              <a:t>, </a:t>
            </a:r>
            <a:r>
              <a:rPr lang="en-US" dirty="0" err="1"/>
              <a:t>nang</a:t>
            </a:r>
            <a:r>
              <a:rPr lang="en-US" dirty="0"/>
              <a:t> NMC, </a:t>
            </a:r>
            <a:r>
              <a:rPr lang="en-US" dirty="0" err="1"/>
              <a:t>thoát</a:t>
            </a:r>
            <a:r>
              <a:rPr lang="en-US" dirty="0"/>
              <a:t> </a:t>
            </a:r>
            <a:r>
              <a:rPr lang="en-US" dirty="0" err="1"/>
              <a:t>vị</a:t>
            </a:r>
            <a:r>
              <a:rPr lang="en-US" dirty="0"/>
              <a:t> </a:t>
            </a:r>
            <a:r>
              <a:rPr lang="en-US" dirty="0" err="1"/>
              <a:t>đĩa</a:t>
            </a:r>
            <a:r>
              <a:rPr lang="en-US" dirty="0"/>
              <a:t> </a:t>
            </a:r>
            <a:r>
              <a:rPr lang="en-US" dirty="0" err="1"/>
              <a:t>đệm</a:t>
            </a:r>
            <a:r>
              <a:rPr lang="en-US" dirty="0"/>
              <a:t>, </a:t>
            </a:r>
            <a:r>
              <a:rPr lang="en-US" dirty="0" err="1"/>
              <a:t>tích</a:t>
            </a:r>
            <a:r>
              <a:rPr lang="en-US" dirty="0"/>
              <a:t> </a:t>
            </a:r>
            <a:r>
              <a:rPr lang="en-US" dirty="0" err="1"/>
              <a:t>mỡ</a:t>
            </a:r>
            <a:r>
              <a:rPr lang="en-US" dirty="0"/>
              <a:t> </a:t>
            </a:r>
            <a:r>
              <a:rPr lang="en-US" dirty="0" err="1"/>
              <a:t>khoang</a:t>
            </a:r>
            <a:r>
              <a:rPr lang="en-US" dirty="0"/>
              <a:t> NMC.</a:t>
            </a:r>
            <a:r>
              <a:rPr lang="en-US" sz="1200" dirty="0"/>
              <a:t>  </a:t>
            </a:r>
            <a:endParaRPr lang="en-US" dirty="0"/>
          </a:p>
        </p:txBody>
      </p:sp>
      <p:sp>
        <p:nvSpPr>
          <p:cNvPr id="4" name="Slide Number Placeholder 3"/>
          <p:cNvSpPr>
            <a:spLocks noGrp="1"/>
          </p:cNvSpPr>
          <p:nvPr>
            <p:ph type="sldNum" sz="quarter" idx="5"/>
          </p:nvPr>
        </p:nvSpPr>
        <p:spPr/>
        <p:txBody>
          <a:bodyPr/>
          <a:lstStyle/>
          <a:p>
            <a:fld id="{A569F134-038A-4178-8EFC-87724CD553FF}" type="slidenum">
              <a:rPr lang="en-US" smtClean="0"/>
              <a:t>12</a:t>
            </a:fld>
            <a:endParaRPr lang="en-US"/>
          </a:p>
        </p:txBody>
      </p:sp>
    </p:spTree>
    <p:extLst>
      <p:ext uri="{BB962C8B-B14F-4D97-AF65-F5344CB8AC3E}">
        <p14:creationId xmlns:p14="http://schemas.microsoft.com/office/powerpoint/2010/main" val="19200993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69F134-038A-4178-8EFC-87724CD553FF}" type="slidenum">
              <a:rPr lang="en-US" smtClean="0"/>
              <a:t>14</a:t>
            </a:fld>
            <a:endParaRPr lang="en-US"/>
          </a:p>
        </p:txBody>
      </p:sp>
    </p:spTree>
    <p:extLst>
      <p:ext uri="{BB962C8B-B14F-4D97-AF65-F5344CB8AC3E}">
        <p14:creationId xmlns:p14="http://schemas.microsoft.com/office/powerpoint/2010/main" val="14045095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Dây</a:t>
            </a:r>
            <a:r>
              <a:rPr lang="en-US" dirty="0"/>
              <a:t> </a:t>
            </a:r>
            <a:r>
              <a:rPr lang="en-US" dirty="0" err="1"/>
              <a:t>chằng</a:t>
            </a:r>
            <a:r>
              <a:rPr lang="en-US" dirty="0"/>
              <a:t> </a:t>
            </a:r>
            <a:r>
              <a:rPr lang="en-US" dirty="0" err="1"/>
              <a:t>răng</a:t>
            </a:r>
            <a:r>
              <a:rPr lang="en-US" dirty="0"/>
              <a:t> </a:t>
            </a:r>
            <a:r>
              <a:rPr lang="en-US" dirty="0" err="1"/>
              <a:t>là</a:t>
            </a:r>
            <a:r>
              <a:rPr lang="en-US" dirty="0"/>
              <a:t> </a:t>
            </a:r>
            <a:r>
              <a:rPr lang="en-US" dirty="0" err="1"/>
              <a:t>phần</a:t>
            </a:r>
            <a:r>
              <a:rPr lang="en-US" dirty="0"/>
              <a:t> </a:t>
            </a:r>
            <a:r>
              <a:rPr lang="en-US" dirty="0" err="1"/>
              <a:t>mở</a:t>
            </a:r>
            <a:r>
              <a:rPr lang="en-US" dirty="0"/>
              <a:t> </a:t>
            </a:r>
            <a:r>
              <a:rPr lang="en-US" dirty="0" err="1"/>
              <a:t>rộng</a:t>
            </a:r>
            <a:r>
              <a:rPr lang="en-US" dirty="0"/>
              <a:t> </a:t>
            </a:r>
            <a:r>
              <a:rPr lang="en-US" dirty="0" err="1"/>
              <a:t>hình</a:t>
            </a:r>
            <a:r>
              <a:rPr lang="en-US" dirty="0"/>
              <a:t> tam </a:t>
            </a:r>
            <a:r>
              <a:rPr lang="en-US" dirty="0" err="1"/>
              <a:t>giác</a:t>
            </a:r>
            <a:r>
              <a:rPr lang="en-US" dirty="0"/>
              <a:t> sang </a:t>
            </a:r>
            <a:r>
              <a:rPr lang="en-US" dirty="0" err="1"/>
              <a:t>hai</a:t>
            </a:r>
            <a:r>
              <a:rPr lang="en-US" dirty="0"/>
              <a:t> </a:t>
            </a:r>
            <a:r>
              <a:rPr lang="en-US" dirty="0" err="1"/>
              <a:t>bên</a:t>
            </a:r>
            <a:r>
              <a:rPr lang="en-US" dirty="0"/>
              <a:t> </a:t>
            </a:r>
            <a:r>
              <a:rPr lang="en-US" dirty="0" err="1"/>
              <a:t>của</a:t>
            </a:r>
            <a:r>
              <a:rPr lang="en-US" dirty="0"/>
              <a:t> </a:t>
            </a:r>
            <a:r>
              <a:rPr lang="en-US" dirty="0" err="1"/>
              <a:t>màng</a:t>
            </a:r>
            <a:r>
              <a:rPr lang="en-US" dirty="0"/>
              <a:t> </a:t>
            </a:r>
            <a:r>
              <a:rPr lang="en-US" dirty="0" err="1"/>
              <a:t>mềm</a:t>
            </a:r>
            <a:r>
              <a:rPr lang="en-US" dirty="0"/>
              <a:t> </a:t>
            </a:r>
            <a:r>
              <a:rPr lang="en-US" dirty="0" err="1"/>
              <a:t>vào</a:t>
            </a:r>
            <a:r>
              <a:rPr lang="en-US" dirty="0"/>
              <a:t> </a:t>
            </a:r>
            <a:r>
              <a:rPr lang="en-US" dirty="0" err="1"/>
              <a:t>màng</a:t>
            </a:r>
            <a:r>
              <a:rPr lang="en-US" dirty="0"/>
              <a:t> </a:t>
            </a:r>
            <a:r>
              <a:rPr lang="en-US" dirty="0" err="1"/>
              <a:t>cứng</a:t>
            </a:r>
            <a:r>
              <a:rPr lang="en-US" dirty="0"/>
              <a:t> </a:t>
            </a:r>
            <a:r>
              <a:rPr lang="en-US" dirty="0" err="1"/>
              <a:t>để</a:t>
            </a:r>
            <a:r>
              <a:rPr lang="en-US" dirty="0"/>
              <a:t> </a:t>
            </a:r>
            <a:r>
              <a:rPr lang="en-US" dirty="0" err="1"/>
              <a:t>cố</a:t>
            </a:r>
            <a:r>
              <a:rPr lang="en-US" dirty="0"/>
              <a:t> </a:t>
            </a:r>
            <a:r>
              <a:rPr lang="en-US" dirty="0" err="1"/>
              <a:t>định</a:t>
            </a:r>
            <a:r>
              <a:rPr lang="en-US" dirty="0"/>
              <a:t> </a:t>
            </a:r>
            <a:r>
              <a:rPr lang="en-US" dirty="0" err="1"/>
              <a:t>tủy</a:t>
            </a:r>
            <a:r>
              <a:rPr lang="en-US" dirty="0"/>
              <a:t> </a:t>
            </a:r>
            <a:r>
              <a:rPr lang="en-US" dirty="0" err="1"/>
              <a:t>sống</a:t>
            </a:r>
            <a:r>
              <a:rPr lang="en-US" dirty="0"/>
              <a:t> </a:t>
            </a:r>
            <a:r>
              <a:rPr lang="en-US" dirty="0" err="1"/>
              <a:t>trong</a:t>
            </a:r>
            <a:r>
              <a:rPr lang="en-US" dirty="0"/>
              <a:t> </a:t>
            </a:r>
            <a:r>
              <a:rPr lang="en-US" dirty="0" err="1"/>
              <a:t>ống</a:t>
            </a:r>
            <a:r>
              <a:rPr lang="en-US" dirty="0"/>
              <a:t> </a:t>
            </a:r>
            <a:r>
              <a:rPr lang="en-US" dirty="0" err="1"/>
              <a:t>sống</a:t>
            </a:r>
            <a:r>
              <a:rPr lang="en-US" dirty="0"/>
              <a:t>. </a:t>
            </a:r>
          </a:p>
          <a:p>
            <a:r>
              <a:rPr lang="en-US" dirty="0" err="1"/>
              <a:t>Dấu</a:t>
            </a:r>
            <a:r>
              <a:rPr lang="en-US" dirty="0"/>
              <a:t> Mercedes –Benz </a:t>
            </a:r>
            <a:r>
              <a:rPr lang="en-US" dirty="0" err="1"/>
              <a:t>đảo</a:t>
            </a:r>
            <a:r>
              <a:rPr lang="en-US" dirty="0"/>
              <a:t> </a:t>
            </a:r>
            <a:r>
              <a:rPr lang="en-US" dirty="0" err="1"/>
              <a:t>ngược</a:t>
            </a:r>
            <a:r>
              <a:rPr lang="en-US" dirty="0"/>
              <a:t> </a:t>
            </a:r>
            <a:r>
              <a:rPr lang="en-US" dirty="0" err="1"/>
              <a:t>được</a:t>
            </a:r>
            <a:r>
              <a:rPr lang="en-US" dirty="0"/>
              <a:t> </a:t>
            </a:r>
            <a:r>
              <a:rPr lang="en-US" dirty="0" err="1"/>
              <a:t>tạo</a:t>
            </a:r>
            <a:r>
              <a:rPr lang="en-US" dirty="0"/>
              <a:t> </a:t>
            </a:r>
            <a:r>
              <a:rPr lang="en-US" dirty="0" err="1"/>
              <a:t>ra</a:t>
            </a:r>
            <a:r>
              <a:rPr lang="en-US" dirty="0"/>
              <a:t> </a:t>
            </a:r>
            <a:r>
              <a:rPr lang="en-US" dirty="0" err="1"/>
              <a:t>bở</a:t>
            </a:r>
            <a:r>
              <a:rPr lang="en-US" dirty="0"/>
              <a:t> </a:t>
            </a:r>
            <a:r>
              <a:rPr lang="en-US" dirty="0" err="1"/>
              <a:t>hai</a:t>
            </a:r>
            <a:r>
              <a:rPr lang="en-US" dirty="0"/>
              <a:t> </a:t>
            </a:r>
            <a:r>
              <a:rPr lang="en-US" dirty="0" err="1"/>
              <a:t>dây</a:t>
            </a:r>
            <a:r>
              <a:rPr lang="en-US" dirty="0"/>
              <a:t> </a:t>
            </a:r>
            <a:r>
              <a:rPr lang="en-US" dirty="0" err="1"/>
              <a:t>chằng</a:t>
            </a:r>
            <a:r>
              <a:rPr lang="en-US" dirty="0"/>
              <a:t> </a:t>
            </a:r>
            <a:r>
              <a:rPr lang="en-US" dirty="0" err="1"/>
              <a:t>răng</a:t>
            </a:r>
            <a:r>
              <a:rPr lang="en-US" dirty="0"/>
              <a:t> ở </a:t>
            </a:r>
            <a:r>
              <a:rPr lang="en-US" dirty="0" err="1"/>
              <a:t>hai</a:t>
            </a:r>
            <a:r>
              <a:rPr lang="en-US" dirty="0"/>
              <a:t> </a:t>
            </a:r>
            <a:r>
              <a:rPr lang="en-US" dirty="0" err="1"/>
              <a:t>bên</a:t>
            </a:r>
            <a:r>
              <a:rPr lang="en-US" dirty="0"/>
              <a:t> </a:t>
            </a:r>
            <a:r>
              <a:rPr lang="en-US" dirty="0" err="1"/>
              <a:t>và</a:t>
            </a:r>
            <a:r>
              <a:rPr lang="en-US" dirty="0"/>
              <a:t> </a:t>
            </a:r>
            <a:r>
              <a:rPr lang="en-US" dirty="0" err="1"/>
              <a:t>vách</a:t>
            </a:r>
            <a:r>
              <a:rPr lang="en-US" dirty="0"/>
              <a:t> </a:t>
            </a:r>
            <a:r>
              <a:rPr lang="en-US" dirty="0" err="1"/>
              <a:t>ngăn</a:t>
            </a:r>
            <a:r>
              <a:rPr lang="en-US" dirty="0"/>
              <a:t> </a:t>
            </a:r>
            <a:r>
              <a:rPr lang="en-US" dirty="0" err="1"/>
              <a:t>giữa</a:t>
            </a:r>
            <a:r>
              <a:rPr lang="en-US" dirty="0"/>
              <a:t> </a:t>
            </a:r>
            <a:r>
              <a:rPr lang="en-US" dirty="0" err="1"/>
              <a:t>tủy</a:t>
            </a:r>
            <a:r>
              <a:rPr lang="en-US" dirty="0"/>
              <a:t> ở </a:t>
            </a:r>
            <a:r>
              <a:rPr lang="en-US" dirty="0" err="1"/>
              <a:t>phần</a:t>
            </a:r>
            <a:r>
              <a:rPr lang="en-US" dirty="0"/>
              <a:t> </a:t>
            </a:r>
            <a:r>
              <a:rPr lang="en-US" dirty="0" err="1"/>
              <a:t>lưng</a:t>
            </a:r>
            <a:r>
              <a:rPr lang="en-US" dirty="0"/>
              <a:t>, chia </a:t>
            </a:r>
            <a:r>
              <a:rPr lang="en-US" dirty="0" err="1"/>
              <a:t>khoang</a:t>
            </a:r>
            <a:r>
              <a:rPr lang="en-US" dirty="0"/>
              <a:t> </a:t>
            </a:r>
            <a:r>
              <a:rPr lang="en-US" dirty="0" err="1"/>
              <a:t>dưới</a:t>
            </a:r>
            <a:r>
              <a:rPr lang="en-US" dirty="0"/>
              <a:t> </a:t>
            </a:r>
            <a:r>
              <a:rPr lang="en-US" dirty="0" err="1"/>
              <a:t>màng</a:t>
            </a:r>
            <a:r>
              <a:rPr lang="en-US" dirty="0"/>
              <a:t> </a:t>
            </a:r>
            <a:r>
              <a:rPr lang="en-US" dirty="0" err="1"/>
              <a:t>cứng</a:t>
            </a:r>
            <a:r>
              <a:rPr lang="en-US" dirty="0"/>
              <a:t> </a:t>
            </a:r>
            <a:r>
              <a:rPr lang="en-US" dirty="0" err="1"/>
              <a:t>thành</a:t>
            </a:r>
            <a:r>
              <a:rPr lang="en-US" dirty="0"/>
              <a:t> </a:t>
            </a:r>
            <a:r>
              <a:rPr lang="en-US" dirty="0" err="1"/>
              <a:t>ba</a:t>
            </a:r>
            <a:r>
              <a:rPr lang="en-US" dirty="0"/>
              <a:t> </a:t>
            </a:r>
            <a:r>
              <a:rPr lang="en-US" dirty="0" err="1"/>
              <a:t>ngăn</a:t>
            </a:r>
            <a:r>
              <a:rPr lang="en-US" dirty="0"/>
              <a:t>: 1 </a:t>
            </a:r>
            <a:r>
              <a:rPr lang="en-US" dirty="0" err="1"/>
              <a:t>ngăn</a:t>
            </a:r>
            <a:r>
              <a:rPr lang="en-US" dirty="0"/>
              <a:t> </a:t>
            </a:r>
            <a:r>
              <a:rPr lang="en-US" dirty="0" err="1"/>
              <a:t>trước</a:t>
            </a:r>
            <a:r>
              <a:rPr lang="en-US" dirty="0"/>
              <a:t> </a:t>
            </a:r>
            <a:r>
              <a:rPr lang="en-US" dirty="0" err="1"/>
              <a:t>và</a:t>
            </a:r>
            <a:r>
              <a:rPr lang="en-US" dirty="0"/>
              <a:t> 2 </a:t>
            </a:r>
            <a:r>
              <a:rPr lang="en-US" dirty="0" err="1"/>
              <a:t>ngăn</a:t>
            </a:r>
            <a:r>
              <a:rPr lang="en-US" dirty="0"/>
              <a:t> </a:t>
            </a:r>
            <a:r>
              <a:rPr lang="en-US" dirty="0" err="1"/>
              <a:t>sau</a:t>
            </a:r>
            <a:r>
              <a:rPr lang="en-US" dirty="0"/>
              <a:t>.</a:t>
            </a:r>
          </a:p>
        </p:txBody>
      </p:sp>
      <p:sp>
        <p:nvSpPr>
          <p:cNvPr id="4" name="Slide Number Placeholder 3"/>
          <p:cNvSpPr>
            <a:spLocks noGrp="1"/>
          </p:cNvSpPr>
          <p:nvPr>
            <p:ph type="sldNum" sz="quarter" idx="5"/>
          </p:nvPr>
        </p:nvSpPr>
        <p:spPr/>
        <p:txBody>
          <a:bodyPr/>
          <a:lstStyle/>
          <a:p>
            <a:fld id="{A569F134-038A-4178-8EFC-87724CD553FF}" type="slidenum">
              <a:rPr lang="en-US" smtClean="0"/>
              <a:t>15</a:t>
            </a:fld>
            <a:endParaRPr lang="en-US"/>
          </a:p>
        </p:txBody>
      </p:sp>
    </p:spTree>
    <p:extLst>
      <p:ext uri="{BB962C8B-B14F-4D97-AF65-F5344CB8AC3E}">
        <p14:creationId xmlns:p14="http://schemas.microsoft.com/office/powerpoint/2010/main" val="6009554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Máu</a:t>
            </a:r>
            <a:r>
              <a:rPr lang="en-US" dirty="0"/>
              <a:t> </a:t>
            </a:r>
            <a:r>
              <a:rPr lang="en-US" dirty="0" err="1"/>
              <a:t>tụ</a:t>
            </a:r>
            <a:r>
              <a:rPr lang="en-US" dirty="0"/>
              <a:t> DMC </a:t>
            </a:r>
            <a:r>
              <a:rPr lang="en-US" dirty="0" err="1"/>
              <a:t>từ</a:t>
            </a:r>
            <a:r>
              <a:rPr lang="en-US" dirty="0"/>
              <a:t> C7-T5, axial </a:t>
            </a:r>
            <a:r>
              <a:rPr lang="en-US" dirty="0" err="1"/>
              <a:t>ngang</a:t>
            </a:r>
            <a:r>
              <a:rPr lang="en-US" dirty="0"/>
              <a:t> </a:t>
            </a:r>
            <a:r>
              <a:rPr lang="en-US" dirty="0" err="1"/>
              <a:t>mức</a:t>
            </a:r>
            <a:r>
              <a:rPr lang="en-US" dirty="0"/>
              <a:t> T1. </a:t>
            </a:r>
            <a:r>
              <a:rPr lang="en-US" dirty="0" err="1"/>
              <a:t>Tổn</a:t>
            </a:r>
            <a:r>
              <a:rPr lang="en-US" dirty="0"/>
              <a:t> </a:t>
            </a:r>
            <a:r>
              <a:rPr lang="en-US" dirty="0" err="1"/>
              <a:t>thương</a:t>
            </a:r>
            <a:r>
              <a:rPr lang="en-US" dirty="0"/>
              <a:t> </a:t>
            </a:r>
            <a:r>
              <a:rPr lang="en-US" dirty="0" err="1"/>
              <a:t>tụ</a:t>
            </a:r>
            <a:r>
              <a:rPr lang="en-US" dirty="0"/>
              <a:t> </a:t>
            </a:r>
            <a:r>
              <a:rPr lang="en-US" dirty="0" err="1"/>
              <a:t>máu</a:t>
            </a:r>
            <a:r>
              <a:rPr lang="en-US" dirty="0"/>
              <a:t> </a:t>
            </a:r>
            <a:r>
              <a:rPr lang="en-US" dirty="0" err="1"/>
              <a:t>dưới</a:t>
            </a:r>
            <a:r>
              <a:rPr lang="en-US" dirty="0"/>
              <a:t> </a:t>
            </a:r>
            <a:r>
              <a:rPr lang="en-US" dirty="0" err="1"/>
              <a:t>màng</a:t>
            </a:r>
            <a:r>
              <a:rPr lang="en-US" dirty="0"/>
              <a:t> </a:t>
            </a:r>
            <a:r>
              <a:rPr lang="en-US" dirty="0" err="1"/>
              <a:t>cứng</a:t>
            </a:r>
            <a:r>
              <a:rPr lang="en-US" dirty="0"/>
              <a:t> </a:t>
            </a:r>
            <a:r>
              <a:rPr lang="en-US" dirty="0" err="1"/>
              <a:t>đè</a:t>
            </a:r>
            <a:r>
              <a:rPr lang="en-US" dirty="0"/>
              <a:t> </a:t>
            </a:r>
            <a:r>
              <a:rPr lang="en-US" dirty="0" err="1"/>
              <a:t>ép</a:t>
            </a:r>
            <a:r>
              <a:rPr lang="en-US" dirty="0"/>
              <a:t> </a:t>
            </a:r>
            <a:r>
              <a:rPr lang="en-US" dirty="0" err="1"/>
              <a:t>vào</a:t>
            </a:r>
            <a:r>
              <a:rPr lang="en-US" dirty="0"/>
              <a:t> </a:t>
            </a:r>
            <a:r>
              <a:rPr lang="en-US" dirty="0" err="1"/>
              <a:t>tủy</a:t>
            </a:r>
            <a:r>
              <a:rPr lang="en-US" dirty="0"/>
              <a:t>, </a:t>
            </a:r>
            <a:r>
              <a:rPr lang="en-US" dirty="0" err="1"/>
              <a:t>thấy</a:t>
            </a:r>
            <a:r>
              <a:rPr lang="en-US" dirty="0"/>
              <a:t> </a:t>
            </a:r>
            <a:r>
              <a:rPr lang="en-US" dirty="0" err="1"/>
              <a:t>được</a:t>
            </a:r>
            <a:r>
              <a:rPr lang="en-US" dirty="0"/>
              <a:t> </a:t>
            </a:r>
            <a:r>
              <a:rPr lang="en-US" dirty="0" err="1"/>
              <a:t>trên</a:t>
            </a:r>
            <a:r>
              <a:rPr lang="en-US" dirty="0"/>
              <a:t> </a:t>
            </a:r>
            <a:r>
              <a:rPr lang="en-US" dirty="0" err="1"/>
              <a:t>các</a:t>
            </a:r>
            <a:r>
              <a:rPr lang="en-US" dirty="0"/>
              <a:t> </a:t>
            </a:r>
            <a:r>
              <a:rPr lang="en-US" dirty="0" err="1"/>
              <a:t>choỗi</a:t>
            </a:r>
            <a:r>
              <a:rPr lang="en-US" dirty="0"/>
              <a:t> </a:t>
            </a:r>
            <a:r>
              <a:rPr lang="en-US" dirty="0" err="1"/>
              <a:t>xung</a:t>
            </a:r>
            <a:r>
              <a:rPr lang="en-US" dirty="0"/>
              <a:t> </a:t>
            </a:r>
            <a:r>
              <a:rPr lang="en-US" dirty="0">
                <a:sym typeface="Wingdings" panose="05000000000000000000" pitchFamily="2" charset="2"/>
              </a:rPr>
              <a:t> </a:t>
            </a:r>
            <a:r>
              <a:rPr lang="en-US" dirty="0" err="1">
                <a:sym typeface="Wingdings" panose="05000000000000000000" pitchFamily="2" charset="2"/>
              </a:rPr>
              <a:t>phân</a:t>
            </a:r>
            <a:r>
              <a:rPr lang="en-US" dirty="0">
                <a:sym typeface="Wingdings" panose="05000000000000000000" pitchFamily="2" charset="2"/>
              </a:rPr>
              <a:t> </a:t>
            </a:r>
            <a:r>
              <a:rPr lang="en-US" dirty="0" err="1">
                <a:sym typeface="Wingdings" panose="05000000000000000000" pitchFamily="2" charset="2"/>
              </a:rPr>
              <a:t>biệt</a:t>
            </a:r>
            <a:r>
              <a:rPr lang="en-US" dirty="0">
                <a:sym typeface="Wingdings" panose="05000000000000000000" pitchFamily="2" charset="2"/>
              </a:rPr>
              <a:t> </a:t>
            </a:r>
            <a:r>
              <a:rPr lang="en-US" dirty="0" err="1">
                <a:sym typeface="Wingdings" panose="05000000000000000000" pitchFamily="2" charset="2"/>
              </a:rPr>
              <a:t>với</a:t>
            </a:r>
            <a:r>
              <a:rPr lang="en-US" dirty="0">
                <a:sym typeface="Wingdings" panose="05000000000000000000" pitchFamily="2" charset="2"/>
              </a:rPr>
              <a:t> </a:t>
            </a:r>
            <a:r>
              <a:rPr lang="en-US" dirty="0" err="1">
                <a:sym typeface="Wingdings" panose="05000000000000000000" pitchFamily="2" charset="2"/>
              </a:rPr>
              <a:t>nhiễu</a:t>
            </a:r>
            <a:r>
              <a:rPr lang="en-US" dirty="0">
                <a:sym typeface="Wingdings" panose="05000000000000000000" pitchFamily="2" charset="2"/>
              </a:rPr>
              <a:t> </a:t>
            </a:r>
            <a:r>
              <a:rPr lang="en-US" dirty="0" err="1">
                <a:sym typeface="Wingdings" panose="05000000000000000000" pitchFamily="2" charset="2"/>
              </a:rPr>
              <a:t>ảnh</a:t>
            </a:r>
            <a:r>
              <a:rPr lang="en-US" dirty="0">
                <a:sym typeface="Wingdings" panose="05000000000000000000" pitchFamily="2" charset="2"/>
              </a:rPr>
              <a:t> </a:t>
            </a:r>
            <a:r>
              <a:rPr lang="en-US" dirty="0" err="1">
                <a:sym typeface="Wingdings" panose="05000000000000000000" pitchFamily="2" charset="2"/>
              </a:rPr>
              <a:t>dòng</a:t>
            </a:r>
            <a:r>
              <a:rPr lang="en-US" dirty="0">
                <a:sym typeface="Wingdings" panose="05000000000000000000" pitchFamily="2" charset="2"/>
              </a:rPr>
              <a:t> </a:t>
            </a:r>
            <a:r>
              <a:rPr lang="en-US" dirty="0" err="1">
                <a:sym typeface="Wingdings" panose="05000000000000000000" pitchFamily="2" charset="2"/>
              </a:rPr>
              <a:t>chảy</a:t>
            </a:r>
            <a:r>
              <a:rPr lang="en-US" dirty="0">
                <a:sym typeface="Wingdings" panose="05000000000000000000" pitchFamily="2" charset="2"/>
              </a:rPr>
              <a:t> CSF. </a:t>
            </a:r>
            <a:r>
              <a:rPr lang="en-US" dirty="0" err="1">
                <a:sym typeface="Wingdings" panose="05000000000000000000" pitchFamily="2" charset="2"/>
              </a:rPr>
              <a:t>Khối</a:t>
            </a:r>
            <a:r>
              <a:rPr lang="en-US" dirty="0">
                <a:sym typeface="Wingdings" panose="05000000000000000000" pitchFamily="2" charset="2"/>
              </a:rPr>
              <a:t> </a:t>
            </a:r>
            <a:r>
              <a:rPr lang="en-US" dirty="0" err="1">
                <a:sym typeface="Wingdings" panose="05000000000000000000" pitchFamily="2" charset="2"/>
              </a:rPr>
              <a:t>máu</a:t>
            </a:r>
            <a:r>
              <a:rPr lang="en-US" dirty="0">
                <a:sym typeface="Wingdings" panose="05000000000000000000" pitchFamily="2" charset="2"/>
              </a:rPr>
              <a:t> </a:t>
            </a:r>
            <a:r>
              <a:rPr lang="en-US" dirty="0" err="1">
                <a:sym typeface="Wingdings" panose="05000000000000000000" pitchFamily="2" charset="2"/>
              </a:rPr>
              <a:t>tụ</a:t>
            </a:r>
            <a:r>
              <a:rPr lang="en-US" dirty="0">
                <a:sym typeface="Wingdings" panose="05000000000000000000" pitchFamily="2" charset="2"/>
              </a:rPr>
              <a:t> DMC </a:t>
            </a:r>
            <a:r>
              <a:rPr lang="en-US" dirty="0" err="1">
                <a:sym typeface="Wingdings" panose="05000000000000000000" pitchFamily="2" charset="2"/>
              </a:rPr>
              <a:t>bờ</a:t>
            </a:r>
            <a:r>
              <a:rPr lang="en-US" dirty="0">
                <a:sym typeface="Wingdings" panose="05000000000000000000" pitchFamily="2" charset="2"/>
              </a:rPr>
              <a:t> </a:t>
            </a:r>
            <a:r>
              <a:rPr lang="en-US" dirty="0" err="1">
                <a:sym typeface="Wingdings" panose="05000000000000000000" pitchFamily="2" charset="2"/>
              </a:rPr>
              <a:t>có</a:t>
            </a:r>
            <a:r>
              <a:rPr lang="en-US" dirty="0">
                <a:sym typeface="Wingdings" panose="05000000000000000000" pitchFamily="2" charset="2"/>
              </a:rPr>
              <a:t> </a:t>
            </a:r>
            <a:r>
              <a:rPr lang="en-US" dirty="0" err="1">
                <a:sym typeface="Wingdings" panose="05000000000000000000" pitchFamily="2" charset="2"/>
              </a:rPr>
              <a:t>thể</a:t>
            </a:r>
            <a:r>
              <a:rPr lang="en-US" dirty="0">
                <a:sym typeface="Wingdings" panose="05000000000000000000" pitchFamily="2" charset="2"/>
              </a:rPr>
              <a:t> ko </a:t>
            </a:r>
            <a:r>
              <a:rPr lang="en-US" dirty="0" err="1">
                <a:sym typeface="Wingdings" panose="05000000000000000000" pitchFamily="2" charset="2"/>
              </a:rPr>
              <a:t>đều</a:t>
            </a:r>
            <a:r>
              <a:rPr lang="en-US" dirty="0">
                <a:sym typeface="Wingdings" panose="05000000000000000000" pitchFamily="2" charset="2"/>
              </a:rPr>
              <a:t> </a:t>
            </a:r>
            <a:r>
              <a:rPr lang="en-US" dirty="0" err="1">
                <a:sym typeface="Wingdings" panose="05000000000000000000" pitchFamily="2" charset="2"/>
              </a:rPr>
              <a:t>và</a:t>
            </a:r>
            <a:r>
              <a:rPr lang="en-US" dirty="0">
                <a:sym typeface="Wingdings" panose="05000000000000000000" pitchFamily="2" charset="2"/>
              </a:rPr>
              <a:t> </a:t>
            </a:r>
            <a:r>
              <a:rPr lang="en-US" dirty="0" err="1">
                <a:sym typeface="Wingdings" panose="05000000000000000000" pitchFamily="2" charset="2"/>
              </a:rPr>
              <a:t>thường</a:t>
            </a:r>
            <a:r>
              <a:rPr lang="en-US" dirty="0">
                <a:sym typeface="Wingdings" panose="05000000000000000000" pitchFamily="2" charset="2"/>
              </a:rPr>
              <a:t> </a:t>
            </a:r>
            <a:r>
              <a:rPr lang="en-US" dirty="0" err="1">
                <a:sym typeface="Wingdings" panose="05000000000000000000" pitchFamily="2" charset="2"/>
              </a:rPr>
              <a:t>lõm</a:t>
            </a:r>
            <a:r>
              <a:rPr lang="en-US" dirty="0">
                <a:sym typeface="Wingdings" panose="05000000000000000000" pitchFamily="2" charset="2"/>
              </a:rPr>
              <a:t>.</a:t>
            </a:r>
            <a:endParaRPr lang="en-US" dirty="0"/>
          </a:p>
        </p:txBody>
      </p:sp>
      <p:sp>
        <p:nvSpPr>
          <p:cNvPr id="4" name="Slide Number Placeholder 3"/>
          <p:cNvSpPr>
            <a:spLocks noGrp="1"/>
          </p:cNvSpPr>
          <p:nvPr>
            <p:ph type="sldNum" sz="quarter" idx="5"/>
          </p:nvPr>
        </p:nvSpPr>
        <p:spPr/>
        <p:txBody>
          <a:bodyPr/>
          <a:lstStyle/>
          <a:p>
            <a:fld id="{A569F134-038A-4178-8EFC-87724CD553FF}" type="slidenum">
              <a:rPr lang="en-US" smtClean="0"/>
              <a:t>16</a:t>
            </a:fld>
            <a:endParaRPr lang="en-US"/>
          </a:p>
        </p:txBody>
      </p:sp>
    </p:spTree>
    <p:extLst>
      <p:ext uri="{BB962C8B-B14F-4D97-AF65-F5344CB8AC3E}">
        <p14:creationId xmlns:p14="http://schemas.microsoft.com/office/powerpoint/2010/main" val="33853768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69F134-038A-4178-8EFC-87724CD553FF}" type="slidenum">
              <a:rPr lang="en-US" smtClean="0"/>
              <a:t>19</a:t>
            </a:fld>
            <a:endParaRPr lang="en-US"/>
          </a:p>
        </p:txBody>
      </p:sp>
    </p:spTree>
    <p:extLst>
      <p:ext uri="{BB962C8B-B14F-4D97-AF65-F5344CB8AC3E}">
        <p14:creationId xmlns:p14="http://schemas.microsoft.com/office/powerpoint/2010/main" val="32706014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035DB-2EC8-3A19-A6EE-49451578D09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0A2E6C4-5FE8-96BE-7488-4CC053DC68B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F7F5D5-EBB1-9FA4-C2E4-A0AA5A4D0172}"/>
              </a:ext>
            </a:extLst>
          </p:cNvPr>
          <p:cNvSpPr>
            <a:spLocks noGrp="1"/>
          </p:cNvSpPr>
          <p:nvPr>
            <p:ph type="dt" sz="half" idx="10"/>
          </p:nvPr>
        </p:nvSpPr>
        <p:spPr/>
        <p:txBody>
          <a:bodyPr/>
          <a:lstStyle/>
          <a:p>
            <a:fld id="{4DED175E-F6A2-4927-8BFF-2F36154E3F16}" type="datetimeFigureOut">
              <a:rPr lang="en-US" smtClean="0"/>
              <a:t>5/16/2024</a:t>
            </a:fld>
            <a:endParaRPr lang="en-US"/>
          </a:p>
        </p:txBody>
      </p:sp>
      <p:sp>
        <p:nvSpPr>
          <p:cNvPr id="5" name="Footer Placeholder 4">
            <a:extLst>
              <a:ext uri="{FF2B5EF4-FFF2-40B4-BE49-F238E27FC236}">
                <a16:creationId xmlns:a16="http://schemas.microsoft.com/office/drawing/2014/main" id="{6B9C9D13-ED3A-9228-4336-80B003540C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C80432-A161-5865-DC9B-BA6F7B5AC2AA}"/>
              </a:ext>
            </a:extLst>
          </p:cNvPr>
          <p:cNvSpPr>
            <a:spLocks noGrp="1"/>
          </p:cNvSpPr>
          <p:nvPr>
            <p:ph type="sldNum" sz="quarter" idx="12"/>
          </p:nvPr>
        </p:nvSpPr>
        <p:spPr/>
        <p:txBody>
          <a:bodyPr/>
          <a:lstStyle/>
          <a:p>
            <a:fld id="{31F08AF8-2137-473D-8D2A-5ED7B058FC18}" type="slidenum">
              <a:rPr lang="en-US" smtClean="0"/>
              <a:t>‹#›</a:t>
            </a:fld>
            <a:endParaRPr lang="en-US"/>
          </a:p>
        </p:txBody>
      </p:sp>
    </p:spTree>
    <p:extLst>
      <p:ext uri="{BB962C8B-B14F-4D97-AF65-F5344CB8AC3E}">
        <p14:creationId xmlns:p14="http://schemas.microsoft.com/office/powerpoint/2010/main" val="35213955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3C3C8-BD7D-9B50-B1B0-90A5672BC4D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C052E7B-EBC3-8C0A-03D5-83B5FCA77E7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17A17E-4AEA-CF38-A5AE-D6F1D195610F}"/>
              </a:ext>
            </a:extLst>
          </p:cNvPr>
          <p:cNvSpPr>
            <a:spLocks noGrp="1"/>
          </p:cNvSpPr>
          <p:nvPr>
            <p:ph type="dt" sz="half" idx="10"/>
          </p:nvPr>
        </p:nvSpPr>
        <p:spPr/>
        <p:txBody>
          <a:bodyPr/>
          <a:lstStyle/>
          <a:p>
            <a:fld id="{4DED175E-F6A2-4927-8BFF-2F36154E3F16}" type="datetimeFigureOut">
              <a:rPr lang="en-US" smtClean="0"/>
              <a:t>5/16/2024</a:t>
            </a:fld>
            <a:endParaRPr lang="en-US"/>
          </a:p>
        </p:txBody>
      </p:sp>
      <p:sp>
        <p:nvSpPr>
          <p:cNvPr id="5" name="Footer Placeholder 4">
            <a:extLst>
              <a:ext uri="{FF2B5EF4-FFF2-40B4-BE49-F238E27FC236}">
                <a16:creationId xmlns:a16="http://schemas.microsoft.com/office/drawing/2014/main" id="{8BF2A2A6-116A-747D-E0F2-27A0F5481B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D7318A-DA83-38E9-EE70-16F5C469BED8}"/>
              </a:ext>
            </a:extLst>
          </p:cNvPr>
          <p:cNvSpPr>
            <a:spLocks noGrp="1"/>
          </p:cNvSpPr>
          <p:nvPr>
            <p:ph type="sldNum" sz="quarter" idx="12"/>
          </p:nvPr>
        </p:nvSpPr>
        <p:spPr/>
        <p:txBody>
          <a:bodyPr/>
          <a:lstStyle/>
          <a:p>
            <a:fld id="{31F08AF8-2137-473D-8D2A-5ED7B058FC18}" type="slidenum">
              <a:rPr lang="en-US" smtClean="0"/>
              <a:t>‹#›</a:t>
            </a:fld>
            <a:endParaRPr lang="en-US"/>
          </a:p>
        </p:txBody>
      </p:sp>
    </p:spTree>
    <p:extLst>
      <p:ext uri="{BB962C8B-B14F-4D97-AF65-F5344CB8AC3E}">
        <p14:creationId xmlns:p14="http://schemas.microsoft.com/office/powerpoint/2010/main" val="25403680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AE0BB69-87BC-6D8E-6AD2-E039F341AA3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398E68E-76DF-17D7-8A53-C73E368E048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FED312-05DC-B308-577F-0A593737F9A2}"/>
              </a:ext>
            </a:extLst>
          </p:cNvPr>
          <p:cNvSpPr>
            <a:spLocks noGrp="1"/>
          </p:cNvSpPr>
          <p:nvPr>
            <p:ph type="dt" sz="half" idx="10"/>
          </p:nvPr>
        </p:nvSpPr>
        <p:spPr/>
        <p:txBody>
          <a:bodyPr/>
          <a:lstStyle/>
          <a:p>
            <a:fld id="{4DED175E-F6A2-4927-8BFF-2F36154E3F16}" type="datetimeFigureOut">
              <a:rPr lang="en-US" smtClean="0"/>
              <a:t>5/16/2024</a:t>
            </a:fld>
            <a:endParaRPr lang="en-US"/>
          </a:p>
        </p:txBody>
      </p:sp>
      <p:sp>
        <p:nvSpPr>
          <p:cNvPr id="5" name="Footer Placeholder 4">
            <a:extLst>
              <a:ext uri="{FF2B5EF4-FFF2-40B4-BE49-F238E27FC236}">
                <a16:creationId xmlns:a16="http://schemas.microsoft.com/office/drawing/2014/main" id="{57F7E3CA-0768-CE4D-A977-503E4B89F1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25CF44-7C5E-E70C-FF0A-D23EF225ABE2}"/>
              </a:ext>
            </a:extLst>
          </p:cNvPr>
          <p:cNvSpPr>
            <a:spLocks noGrp="1"/>
          </p:cNvSpPr>
          <p:nvPr>
            <p:ph type="sldNum" sz="quarter" idx="12"/>
          </p:nvPr>
        </p:nvSpPr>
        <p:spPr/>
        <p:txBody>
          <a:bodyPr/>
          <a:lstStyle/>
          <a:p>
            <a:fld id="{31F08AF8-2137-473D-8D2A-5ED7B058FC18}" type="slidenum">
              <a:rPr lang="en-US" smtClean="0"/>
              <a:t>‹#›</a:t>
            </a:fld>
            <a:endParaRPr lang="en-US"/>
          </a:p>
        </p:txBody>
      </p:sp>
    </p:spTree>
    <p:extLst>
      <p:ext uri="{BB962C8B-B14F-4D97-AF65-F5344CB8AC3E}">
        <p14:creationId xmlns:p14="http://schemas.microsoft.com/office/powerpoint/2010/main" val="4450899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1730D-170B-7751-5C7C-A03DDE9B33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0A1EFA-84D8-650E-F0D2-0E82A9DC06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F598CF-41DD-C793-2A00-9A1CDB9C7C76}"/>
              </a:ext>
            </a:extLst>
          </p:cNvPr>
          <p:cNvSpPr>
            <a:spLocks noGrp="1"/>
          </p:cNvSpPr>
          <p:nvPr>
            <p:ph type="dt" sz="half" idx="10"/>
          </p:nvPr>
        </p:nvSpPr>
        <p:spPr/>
        <p:txBody>
          <a:bodyPr/>
          <a:lstStyle/>
          <a:p>
            <a:fld id="{4DED175E-F6A2-4927-8BFF-2F36154E3F16}" type="datetimeFigureOut">
              <a:rPr lang="en-US" smtClean="0"/>
              <a:t>5/16/2024</a:t>
            </a:fld>
            <a:endParaRPr lang="en-US"/>
          </a:p>
        </p:txBody>
      </p:sp>
      <p:sp>
        <p:nvSpPr>
          <p:cNvPr id="5" name="Footer Placeholder 4">
            <a:extLst>
              <a:ext uri="{FF2B5EF4-FFF2-40B4-BE49-F238E27FC236}">
                <a16:creationId xmlns:a16="http://schemas.microsoft.com/office/drawing/2014/main" id="{5BA183AC-F7D0-F0C1-569B-742DD3A87E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7F5526-13F1-0DA9-2103-63A0FE1E83B2}"/>
              </a:ext>
            </a:extLst>
          </p:cNvPr>
          <p:cNvSpPr>
            <a:spLocks noGrp="1"/>
          </p:cNvSpPr>
          <p:nvPr>
            <p:ph type="sldNum" sz="quarter" idx="12"/>
          </p:nvPr>
        </p:nvSpPr>
        <p:spPr/>
        <p:txBody>
          <a:bodyPr/>
          <a:lstStyle/>
          <a:p>
            <a:fld id="{31F08AF8-2137-473D-8D2A-5ED7B058FC18}" type="slidenum">
              <a:rPr lang="en-US" smtClean="0"/>
              <a:t>‹#›</a:t>
            </a:fld>
            <a:endParaRPr lang="en-US"/>
          </a:p>
        </p:txBody>
      </p:sp>
    </p:spTree>
    <p:extLst>
      <p:ext uri="{BB962C8B-B14F-4D97-AF65-F5344CB8AC3E}">
        <p14:creationId xmlns:p14="http://schemas.microsoft.com/office/powerpoint/2010/main" val="42828848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3CB01-ACA0-3BED-0469-4863257416F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0A8461F-8F5B-2BBF-4FD7-74DFB9E2507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5253BEB-8CDA-46C7-A147-3F54001C77B4}"/>
              </a:ext>
            </a:extLst>
          </p:cNvPr>
          <p:cNvSpPr>
            <a:spLocks noGrp="1"/>
          </p:cNvSpPr>
          <p:nvPr>
            <p:ph type="dt" sz="half" idx="10"/>
          </p:nvPr>
        </p:nvSpPr>
        <p:spPr/>
        <p:txBody>
          <a:bodyPr/>
          <a:lstStyle/>
          <a:p>
            <a:fld id="{4DED175E-F6A2-4927-8BFF-2F36154E3F16}" type="datetimeFigureOut">
              <a:rPr lang="en-US" smtClean="0"/>
              <a:t>5/16/2024</a:t>
            </a:fld>
            <a:endParaRPr lang="en-US"/>
          </a:p>
        </p:txBody>
      </p:sp>
      <p:sp>
        <p:nvSpPr>
          <p:cNvPr id="5" name="Footer Placeholder 4">
            <a:extLst>
              <a:ext uri="{FF2B5EF4-FFF2-40B4-BE49-F238E27FC236}">
                <a16:creationId xmlns:a16="http://schemas.microsoft.com/office/drawing/2014/main" id="{5A42DE93-3055-D8E6-A6BF-6F9B69327A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B0738C-32F9-07D1-6D4C-B7B4ACAB11C9}"/>
              </a:ext>
            </a:extLst>
          </p:cNvPr>
          <p:cNvSpPr>
            <a:spLocks noGrp="1"/>
          </p:cNvSpPr>
          <p:nvPr>
            <p:ph type="sldNum" sz="quarter" idx="12"/>
          </p:nvPr>
        </p:nvSpPr>
        <p:spPr/>
        <p:txBody>
          <a:bodyPr/>
          <a:lstStyle/>
          <a:p>
            <a:fld id="{31F08AF8-2137-473D-8D2A-5ED7B058FC18}" type="slidenum">
              <a:rPr lang="en-US" smtClean="0"/>
              <a:t>‹#›</a:t>
            </a:fld>
            <a:endParaRPr lang="en-US"/>
          </a:p>
        </p:txBody>
      </p:sp>
    </p:spTree>
    <p:extLst>
      <p:ext uri="{BB962C8B-B14F-4D97-AF65-F5344CB8AC3E}">
        <p14:creationId xmlns:p14="http://schemas.microsoft.com/office/powerpoint/2010/main" val="21181078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9A50F-6C87-EF44-34BF-E33AC4B1D8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5FBC32-20A3-08CB-E91E-04C36D0FBC7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2C8D19F-9E53-BAE3-4FBB-84B0F1665A1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2EB63F7-588B-9F1A-448E-5B363C0F780F}"/>
              </a:ext>
            </a:extLst>
          </p:cNvPr>
          <p:cNvSpPr>
            <a:spLocks noGrp="1"/>
          </p:cNvSpPr>
          <p:nvPr>
            <p:ph type="dt" sz="half" idx="10"/>
          </p:nvPr>
        </p:nvSpPr>
        <p:spPr/>
        <p:txBody>
          <a:bodyPr/>
          <a:lstStyle/>
          <a:p>
            <a:fld id="{4DED175E-F6A2-4927-8BFF-2F36154E3F16}" type="datetimeFigureOut">
              <a:rPr lang="en-US" smtClean="0"/>
              <a:t>5/16/2024</a:t>
            </a:fld>
            <a:endParaRPr lang="en-US"/>
          </a:p>
        </p:txBody>
      </p:sp>
      <p:sp>
        <p:nvSpPr>
          <p:cNvPr id="6" name="Footer Placeholder 5">
            <a:extLst>
              <a:ext uri="{FF2B5EF4-FFF2-40B4-BE49-F238E27FC236}">
                <a16:creationId xmlns:a16="http://schemas.microsoft.com/office/drawing/2014/main" id="{27EE12C0-8A8D-0DB8-D6AC-A0933D1DDC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D03F2B-B5FB-A04D-E787-B3FD1B966DCC}"/>
              </a:ext>
            </a:extLst>
          </p:cNvPr>
          <p:cNvSpPr>
            <a:spLocks noGrp="1"/>
          </p:cNvSpPr>
          <p:nvPr>
            <p:ph type="sldNum" sz="quarter" idx="12"/>
          </p:nvPr>
        </p:nvSpPr>
        <p:spPr/>
        <p:txBody>
          <a:bodyPr/>
          <a:lstStyle/>
          <a:p>
            <a:fld id="{31F08AF8-2137-473D-8D2A-5ED7B058FC18}" type="slidenum">
              <a:rPr lang="en-US" smtClean="0"/>
              <a:t>‹#›</a:t>
            </a:fld>
            <a:endParaRPr lang="en-US"/>
          </a:p>
        </p:txBody>
      </p:sp>
    </p:spTree>
    <p:extLst>
      <p:ext uri="{BB962C8B-B14F-4D97-AF65-F5344CB8AC3E}">
        <p14:creationId xmlns:p14="http://schemas.microsoft.com/office/powerpoint/2010/main" val="13033155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40B36-2300-952B-368E-AB34278CDDE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3A4EBC5-A297-DDD4-DC46-A04B76CDEE8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ACAF30D-DEDD-3002-B243-F8BE807ABEC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17C9F81-3B0D-7ECD-C10F-DEF892C9940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FFFDA7C-5849-F0AC-BA9D-CA3C0877541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3712120-62A7-368C-68DB-BFCDA80949A9}"/>
              </a:ext>
            </a:extLst>
          </p:cNvPr>
          <p:cNvSpPr>
            <a:spLocks noGrp="1"/>
          </p:cNvSpPr>
          <p:nvPr>
            <p:ph type="dt" sz="half" idx="10"/>
          </p:nvPr>
        </p:nvSpPr>
        <p:spPr/>
        <p:txBody>
          <a:bodyPr/>
          <a:lstStyle/>
          <a:p>
            <a:fld id="{4DED175E-F6A2-4927-8BFF-2F36154E3F16}" type="datetimeFigureOut">
              <a:rPr lang="en-US" smtClean="0"/>
              <a:t>5/16/2024</a:t>
            </a:fld>
            <a:endParaRPr lang="en-US"/>
          </a:p>
        </p:txBody>
      </p:sp>
      <p:sp>
        <p:nvSpPr>
          <p:cNvPr id="8" name="Footer Placeholder 7">
            <a:extLst>
              <a:ext uri="{FF2B5EF4-FFF2-40B4-BE49-F238E27FC236}">
                <a16:creationId xmlns:a16="http://schemas.microsoft.com/office/drawing/2014/main" id="{88E7CA33-F974-DB64-A7BA-A8C32C0D796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86830F9-B70D-A70C-26EC-11E4BFFA869C}"/>
              </a:ext>
            </a:extLst>
          </p:cNvPr>
          <p:cNvSpPr>
            <a:spLocks noGrp="1"/>
          </p:cNvSpPr>
          <p:nvPr>
            <p:ph type="sldNum" sz="quarter" idx="12"/>
          </p:nvPr>
        </p:nvSpPr>
        <p:spPr/>
        <p:txBody>
          <a:bodyPr/>
          <a:lstStyle/>
          <a:p>
            <a:fld id="{31F08AF8-2137-473D-8D2A-5ED7B058FC18}" type="slidenum">
              <a:rPr lang="en-US" smtClean="0"/>
              <a:t>‹#›</a:t>
            </a:fld>
            <a:endParaRPr lang="en-US"/>
          </a:p>
        </p:txBody>
      </p:sp>
    </p:spTree>
    <p:extLst>
      <p:ext uri="{BB962C8B-B14F-4D97-AF65-F5344CB8AC3E}">
        <p14:creationId xmlns:p14="http://schemas.microsoft.com/office/powerpoint/2010/main" val="4492976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5FC99-5808-F4A8-B3CE-506FE5424C0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223F6E2-9049-3728-C802-AE570B709A6C}"/>
              </a:ext>
            </a:extLst>
          </p:cNvPr>
          <p:cNvSpPr>
            <a:spLocks noGrp="1"/>
          </p:cNvSpPr>
          <p:nvPr>
            <p:ph type="dt" sz="half" idx="10"/>
          </p:nvPr>
        </p:nvSpPr>
        <p:spPr/>
        <p:txBody>
          <a:bodyPr/>
          <a:lstStyle/>
          <a:p>
            <a:fld id="{4DED175E-F6A2-4927-8BFF-2F36154E3F16}" type="datetimeFigureOut">
              <a:rPr lang="en-US" smtClean="0"/>
              <a:t>5/16/2024</a:t>
            </a:fld>
            <a:endParaRPr lang="en-US"/>
          </a:p>
        </p:txBody>
      </p:sp>
      <p:sp>
        <p:nvSpPr>
          <p:cNvPr id="4" name="Footer Placeholder 3">
            <a:extLst>
              <a:ext uri="{FF2B5EF4-FFF2-40B4-BE49-F238E27FC236}">
                <a16:creationId xmlns:a16="http://schemas.microsoft.com/office/drawing/2014/main" id="{181BA67F-E653-FD47-49B1-D4FEC7A46FC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0DC743C-24A0-6130-B5F5-730EB326A0B1}"/>
              </a:ext>
            </a:extLst>
          </p:cNvPr>
          <p:cNvSpPr>
            <a:spLocks noGrp="1"/>
          </p:cNvSpPr>
          <p:nvPr>
            <p:ph type="sldNum" sz="quarter" idx="12"/>
          </p:nvPr>
        </p:nvSpPr>
        <p:spPr/>
        <p:txBody>
          <a:bodyPr/>
          <a:lstStyle/>
          <a:p>
            <a:fld id="{31F08AF8-2137-473D-8D2A-5ED7B058FC18}" type="slidenum">
              <a:rPr lang="en-US" smtClean="0"/>
              <a:t>‹#›</a:t>
            </a:fld>
            <a:endParaRPr lang="en-US"/>
          </a:p>
        </p:txBody>
      </p:sp>
    </p:spTree>
    <p:extLst>
      <p:ext uri="{BB962C8B-B14F-4D97-AF65-F5344CB8AC3E}">
        <p14:creationId xmlns:p14="http://schemas.microsoft.com/office/powerpoint/2010/main" val="14940759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B5F2E09-531F-401E-20D0-2472CF7528E2}"/>
              </a:ext>
            </a:extLst>
          </p:cNvPr>
          <p:cNvSpPr>
            <a:spLocks noGrp="1"/>
          </p:cNvSpPr>
          <p:nvPr>
            <p:ph type="dt" sz="half" idx="10"/>
          </p:nvPr>
        </p:nvSpPr>
        <p:spPr/>
        <p:txBody>
          <a:bodyPr/>
          <a:lstStyle/>
          <a:p>
            <a:fld id="{4DED175E-F6A2-4927-8BFF-2F36154E3F16}" type="datetimeFigureOut">
              <a:rPr lang="en-US" smtClean="0"/>
              <a:t>5/16/2024</a:t>
            </a:fld>
            <a:endParaRPr lang="en-US"/>
          </a:p>
        </p:txBody>
      </p:sp>
      <p:sp>
        <p:nvSpPr>
          <p:cNvPr id="3" name="Footer Placeholder 2">
            <a:extLst>
              <a:ext uri="{FF2B5EF4-FFF2-40B4-BE49-F238E27FC236}">
                <a16:creationId xmlns:a16="http://schemas.microsoft.com/office/drawing/2014/main" id="{33102121-2AD0-0B9A-16F4-36D12B544B8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38CC2C3-DD2E-B36F-7F11-0C8FD766F137}"/>
              </a:ext>
            </a:extLst>
          </p:cNvPr>
          <p:cNvSpPr>
            <a:spLocks noGrp="1"/>
          </p:cNvSpPr>
          <p:nvPr>
            <p:ph type="sldNum" sz="quarter" idx="12"/>
          </p:nvPr>
        </p:nvSpPr>
        <p:spPr/>
        <p:txBody>
          <a:bodyPr/>
          <a:lstStyle/>
          <a:p>
            <a:fld id="{31F08AF8-2137-473D-8D2A-5ED7B058FC18}" type="slidenum">
              <a:rPr lang="en-US" smtClean="0"/>
              <a:t>‹#›</a:t>
            </a:fld>
            <a:endParaRPr lang="en-US"/>
          </a:p>
        </p:txBody>
      </p:sp>
    </p:spTree>
    <p:extLst>
      <p:ext uri="{BB962C8B-B14F-4D97-AF65-F5344CB8AC3E}">
        <p14:creationId xmlns:p14="http://schemas.microsoft.com/office/powerpoint/2010/main" val="21288622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51D10-654F-A7E9-B7D7-502B415EC8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1ABCC60-8D92-2682-ADC2-00E1C8F39D6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5C5E75-6423-0F97-116E-BB269C1388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2A93BF-468C-3E4C-5309-09A2C67C2F9F}"/>
              </a:ext>
            </a:extLst>
          </p:cNvPr>
          <p:cNvSpPr>
            <a:spLocks noGrp="1"/>
          </p:cNvSpPr>
          <p:nvPr>
            <p:ph type="dt" sz="half" idx="10"/>
          </p:nvPr>
        </p:nvSpPr>
        <p:spPr/>
        <p:txBody>
          <a:bodyPr/>
          <a:lstStyle/>
          <a:p>
            <a:fld id="{4DED175E-F6A2-4927-8BFF-2F36154E3F16}" type="datetimeFigureOut">
              <a:rPr lang="en-US" smtClean="0"/>
              <a:t>5/16/2024</a:t>
            </a:fld>
            <a:endParaRPr lang="en-US"/>
          </a:p>
        </p:txBody>
      </p:sp>
      <p:sp>
        <p:nvSpPr>
          <p:cNvPr id="6" name="Footer Placeholder 5">
            <a:extLst>
              <a:ext uri="{FF2B5EF4-FFF2-40B4-BE49-F238E27FC236}">
                <a16:creationId xmlns:a16="http://schemas.microsoft.com/office/drawing/2014/main" id="{9EF0C054-0F90-14FE-F2C9-0A5CFBB84C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E3D9DB-53FB-118C-5A1C-E7B10B6AC82D}"/>
              </a:ext>
            </a:extLst>
          </p:cNvPr>
          <p:cNvSpPr>
            <a:spLocks noGrp="1"/>
          </p:cNvSpPr>
          <p:nvPr>
            <p:ph type="sldNum" sz="quarter" idx="12"/>
          </p:nvPr>
        </p:nvSpPr>
        <p:spPr/>
        <p:txBody>
          <a:bodyPr/>
          <a:lstStyle/>
          <a:p>
            <a:fld id="{31F08AF8-2137-473D-8D2A-5ED7B058FC18}" type="slidenum">
              <a:rPr lang="en-US" smtClean="0"/>
              <a:t>‹#›</a:t>
            </a:fld>
            <a:endParaRPr lang="en-US"/>
          </a:p>
        </p:txBody>
      </p:sp>
    </p:spTree>
    <p:extLst>
      <p:ext uri="{BB962C8B-B14F-4D97-AF65-F5344CB8AC3E}">
        <p14:creationId xmlns:p14="http://schemas.microsoft.com/office/powerpoint/2010/main" val="13476048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22CBC-209C-DA93-7B60-F49E89DDF5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A013E77-F59D-D5C8-DC7E-9349FECAF8A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3BBD19A-A889-D31B-3947-BB82321A85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B14F3AB-9E00-95D7-B19C-FBAF2A32C02F}"/>
              </a:ext>
            </a:extLst>
          </p:cNvPr>
          <p:cNvSpPr>
            <a:spLocks noGrp="1"/>
          </p:cNvSpPr>
          <p:nvPr>
            <p:ph type="dt" sz="half" idx="10"/>
          </p:nvPr>
        </p:nvSpPr>
        <p:spPr/>
        <p:txBody>
          <a:bodyPr/>
          <a:lstStyle/>
          <a:p>
            <a:fld id="{4DED175E-F6A2-4927-8BFF-2F36154E3F16}" type="datetimeFigureOut">
              <a:rPr lang="en-US" smtClean="0"/>
              <a:t>5/16/2024</a:t>
            </a:fld>
            <a:endParaRPr lang="en-US"/>
          </a:p>
        </p:txBody>
      </p:sp>
      <p:sp>
        <p:nvSpPr>
          <p:cNvPr id="6" name="Footer Placeholder 5">
            <a:extLst>
              <a:ext uri="{FF2B5EF4-FFF2-40B4-BE49-F238E27FC236}">
                <a16:creationId xmlns:a16="http://schemas.microsoft.com/office/drawing/2014/main" id="{24163B5C-70B9-8157-397F-165F71B02F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16E8F7-67EC-EA75-397B-A97906407069}"/>
              </a:ext>
            </a:extLst>
          </p:cNvPr>
          <p:cNvSpPr>
            <a:spLocks noGrp="1"/>
          </p:cNvSpPr>
          <p:nvPr>
            <p:ph type="sldNum" sz="quarter" idx="12"/>
          </p:nvPr>
        </p:nvSpPr>
        <p:spPr/>
        <p:txBody>
          <a:bodyPr/>
          <a:lstStyle/>
          <a:p>
            <a:fld id="{31F08AF8-2137-473D-8D2A-5ED7B058FC18}" type="slidenum">
              <a:rPr lang="en-US" smtClean="0"/>
              <a:t>‹#›</a:t>
            </a:fld>
            <a:endParaRPr lang="en-US"/>
          </a:p>
        </p:txBody>
      </p:sp>
    </p:spTree>
    <p:extLst>
      <p:ext uri="{BB962C8B-B14F-4D97-AF65-F5344CB8AC3E}">
        <p14:creationId xmlns:p14="http://schemas.microsoft.com/office/powerpoint/2010/main" val="10284837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916D5C9-C467-3806-1934-C49DA586A1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65ED2CA-BE3B-71C7-78C0-9FEBDA197F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1DA327-4F53-5460-EBFD-F3EC0E59F14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ED175E-F6A2-4927-8BFF-2F36154E3F16}" type="datetimeFigureOut">
              <a:rPr lang="en-US" smtClean="0"/>
              <a:t>5/16/2024</a:t>
            </a:fld>
            <a:endParaRPr lang="en-US"/>
          </a:p>
        </p:txBody>
      </p:sp>
      <p:sp>
        <p:nvSpPr>
          <p:cNvPr id="5" name="Footer Placeholder 4">
            <a:extLst>
              <a:ext uri="{FF2B5EF4-FFF2-40B4-BE49-F238E27FC236}">
                <a16:creationId xmlns:a16="http://schemas.microsoft.com/office/drawing/2014/main" id="{E7167C9A-84B8-B776-4AE5-1C39A9ADE7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243B1A3-6181-B41D-EC09-753512FCEF7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F08AF8-2137-473D-8D2A-5ED7B058FC18}" type="slidenum">
              <a:rPr lang="en-US" smtClean="0"/>
              <a:t>‹#›</a:t>
            </a:fld>
            <a:endParaRPr lang="en-US"/>
          </a:p>
        </p:txBody>
      </p:sp>
    </p:spTree>
    <p:extLst>
      <p:ext uri="{BB962C8B-B14F-4D97-AF65-F5344CB8AC3E}">
        <p14:creationId xmlns:p14="http://schemas.microsoft.com/office/powerpoint/2010/main" val="153208194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hyperlink" Target="https://www.ncbi.nlm.nih.gov/pmc/articles/PMC6541191/figure/f4/"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www.ncbi.nlm.nih.gov/pmc/articles/PMC6541191/figure/f5/" TargetMode="External"/><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ncbi.nlm.nih.gov/pmc/articles/PMC6541191/figure/f15/"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www.ncbi.nlm.nih.gov/pmc/articles/PMC6541191/figure/f6/"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www.ncbi.nlm.nih.gov/pmc/articles/PMC6541191/figure/f7/"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www.ncbi.nlm.nih.gov/pmc/articles/PMC6541191/figure/f8/"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www.ncbi.nlm.nih.gov/pmc/articles/PMC6541191/figure/f9/"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ncbi.nlm.nih.gov/pmc/articles/PMC6541191/figure/f10/"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www.ncbi.nlm.nih.gov/pmc/articles/PMC6541191/figure/f11/"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www.ncbi.nlm.nih.gov/pmc/articles/PMC6541191/figure/f12/"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www.ncbi.nlm.nih.gov/pmc/articles/PMC6541191/figure/f13/"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ncbi.nlm.nih.gov/pmc/articles/PMC6541191/figure/f2/" TargetMode="External"/><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6E2A1-F796-E235-C85B-ED080AB3980D}"/>
              </a:ext>
            </a:extLst>
          </p:cNvPr>
          <p:cNvSpPr>
            <a:spLocks noGrp="1"/>
          </p:cNvSpPr>
          <p:nvPr>
            <p:ph type="title"/>
          </p:nvPr>
        </p:nvSpPr>
        <p:spPr/>
        <p:txBody>
          <a:bodyPr/>
          <a:lstStyle/>
          <a:p>
            <a:r>
              <a:rPr lang="en-US" dirty="0"/>
              <a:t>CASE LÂM SÀNG</a:t>
            </a:r>
          </a:p>
        </p:txBody>
      </p:sp>
      <p:sp>
        <p:nvSpPr>
          <p:cNvPr id="3" name="Content Placeholder 2">
            <a:extLst>
              <a:ext uri="{FF2B5EF4-FFF2-40B4-BE49-F238E27FC236}">
                <a16:creationId xmlns:a16="http://schemas.microsoft.com/office/drawing/2014/main" id="{4FCB3AF5-54AF-7D06-6BC6-A9D2A579A089}"/>
              </a:ext>
            </a:extLst>
          </p:cNvPr>
          <p:cNvSpPr>
            <a:spLocks noGrp="1"/>
          </p:cNvSpPr>
          <p:nvPr>
            <p:ph idx="1"/>
          </p:nvPr>
        </p:nvSpPr>
        <p:spPr/>
        <p:txBody>
          <a:bodyPr>
            <a:normAutofit/>
          </a:bodyPr>
          <a:lstStyle/>
          <a:p>
            <a:r>
              <a:rPr lang="en-US" dirty="0"/>
              <a:t>Bn </a:t>
            </a:r>
            <a:r>
              <a:rPr lang="en-US" dirty="0" err="1"/>
              <a:t>nữ</a:t>
            </a:r>
            <a:r>
              <a:rPr lang="en-US" dirty="0"/>
              <a:t>, 39 </a:t>
            </a:r>
            <a:r>
              <a:rPr lang="en-US" dirty="0" err="1"/>
              <a:t>tuổi</a:t>
            </a:r>
            <a:r>
              <a:rPr lang="en-US" dirty="0"/>
              <a:t>, </a:t>
            </a:r>
            <a:r>
              <a:rPr lang="en-US" dirty="0" err="1"/>
              <a:t>tiền</a:t>
            </a:r>
            <a:r>
              <a:rPr lang="en-US" dirty="0"/>
              <a:t> </a:t>
            </a:r>
            <a:r>
              <a:rPr lang="en-US" dirty="0" err="1"/>
              <a:t>sử</a:t>
            </a:r>
            <a:r>
              <a:rPr lang="en-US" dirty="0"/>
              <a:t> </a:t>
            </a:r>
            <a:r>
              <a:rPr lang="en-US" dirty="0" err="1"/>
              <a:t>khỏe</a:t>
            </a:r>
            <a:r>
              <a:rPr lang="en-US" dirty="0"/>
              <a:t> </a:t>
            </a:r>
            <a:r>
              <a:rPr lang="en-US" dirty="0" err="1"/>
              <a:t>mạnh</a:t>
            </a:r>
            <a:endParaRPr lang="en-US" dirty="0"/>
          </a:p>
          <a:p>
            <a:r>
              <a:rPr lang="en-US" dirty="0" err="1"/>
              <a:t>Cách</a:t>
            </a:r>
            <a:r>
              <a:rPr lang="en-US" dirty="0"/>
              <a:t> </a:t>
            </a:r>
            <a:r>
              <a:rPr lang="en-US" dirty="0" err="1"/>
              <a:t>vào</a:t>
            </a:r>
            <a:r>
              <a:rPr lang="en-US" dirty="0"/>
              <a:t> </a:t>
            </a:r>
            <a:r>
              <a:rPr lang="en-US" dirty="0" err="1"/>
              <a:t>viện</a:t>
            </a:r>
            <a:r>
              <a:rPr lang="en-US" dirty="0"/>
              <a:t> 9h </a:t>
            </a:r>
            <a:r>
              <a:rPr lang="en-US" dirty="0" err="1"/>
              <a:t>đau</a:t>
            </a:r>
            <a:r>
              <a:rPr lang="en-US" dirty="0"/>
              <a:t> </a:t>
            </a:r>
            <a:r>
              <a:rPr lang="en-US" dirty="0" err="1"/>
              <a:t>dữ</a:t>
            </a:r>
            <a:r>
              <a:rPr lang="en-US" dirty="0"/>
              <a:t> </a:t>
            </a:r>
            <a:r>
              <a:rPr lang="en-US" dirty="0" err="1"/>
              <a:t>dội</a:t>
            </a:r>
            <a:r>
              <a:rPr lang="en-US" dirty="0"/>
              <a:t> </a:t>
            </a:r>
            <a:r>
              <a:rPr lang="en-US" dirty="0" err="1"/>
              <a:t>đột</a:t>
            </a:r>
            <a:r>
              <a:rPr lang="en-US" dirty="0"/>
              <a:t> </a:t>
            </a:r>
            <a:r>
              <a:rPr lang="en-US" dirty="0" err="1"/>
              <a:t>ngột</a:t>
            </a:r>
            <a:r>
              <a:rPr lang="en-US" dirty="0"/>
              <a:t> </a:t>
            </a:r>
            <a:r>
              <a:rPr lang="en-US" dirty="0" err="1"/>
              <a:t>vùng</a:t>
            </a:r>
            <a:r>
              <a:rPr lang="en-US" dirty="0"/>
              <a:t> </a:t>
            </a:r>
            <a:r>
              <a:rPr lang="en-US" dirty="0" err="1"/>
              <a:t>ngực</a:t>
            </a:r>
            <a:r>
              <a:rPr lang="en-US" dirty="0"/>
              <a:t> </a:t>
            </a:r>
            <a:r>
              <a:rPr lang="en-US" dirty="0" err="1"/>
              <a:t>lưng</a:t>
            </a:r>
            <a:r>
              <a:rPr lang="en-US" dirty="0"/>
              <a:t>, </a:t>
            </a:r>
            <a:r>
              <a:rPr lang="en-US" dirty="0" err="1"/>
              <a:t>sau</a:t>
            </a:r>
            <a:r>
              <a:rPr lang="en-US" dirty="0"/>
              <a:t> 1h </a:t>
            </a:r>
            <a:r>
              <a:rPr lang="en-US" dirty="0" err="1"/>
              <a:t>xuất</a:t>
            </a:r>
            <a:r>
              <a:rPr lang="en-US" dirty="0"/>
              <a:t> </a:t>
            </a:r>
            <a:r>
              <a:rPr lang="en-US" dirty="0" err="1"/>
              <a:t>hiện</a:t>
            </a:r>
            <a:r>
              <a:rPr lang="en-US" dirty="0"/>
              <a:t> </a:t>
            </a:r>
            <a:r>
              <a:rPr lang="en-US" dirty="0" err="1"/>
              <a:t>liệt</a:t>
            </a:r>
            <a:r>
              <a:rPr lang="en-US" dirty="0"/>
              <a:t> </a:t>
            </a:r>
            <a:r>
              <a:rPr lang="en-US" dirty="0" err="1"/>
              <a:t>hoàn</a:t>
            </a:r>
            <a:r>
              <a:rPr lang="en-US" dirty="0"/>
              <a:t> </a:t>
            </a:r>
            <a:r>
              <a:rPr lang="en-US" dirty="0" err="1"/>
              <a:t>toàn</a:t>
            </a:r>
            <a:r>
              <a:rPr lang="en-US" dirty="0"/>
              <a:t> </a:t>
            </a:r>
            <a:r>
              <a:rPr lang="en-US" dirty="0" err="1"/>
              <a:t>hai</a:t>
            </a:r>
            <a:r>
              <a:rPr lang="en-US" dirty="0"/>
              <a:t> chi </a:t>
            </a:r>
            <a:r>
              <a:rPr lang="en-US" dirty="0" err="1"/>
              <a:t>dưới</a:t>
            </a:r>
            <a:r>
              <a:rPr lang="en-US" dirty="0"/>
              <a:t> </a:t>
            </a:r>
            <a:r>
              <a:rPr lang="en-US" dirty="0" err="1"/>
              <a:t>và</a:t>
            </a:r>
            <a:r>
              <a:rPr lang="en-US" dirty="0"/>
              <a:t> </a:t>
            </a:r>
            <a:r>
              <a:rPr lang="en-US" dirty="0" err="1"/>
              <a:t>mất</a:t>
            </a:r>
            <a:r>
              <a:rPr lang="en-US" dirty="0"/>
              <a:t> </a:t>
            </a:r>
            <a:r>
              <a:rPr lang="en-US" dirty="0" err="1"/>
              <a:t>cảm</a:t>
            </a:r>
            <a:r>
              <a:rPr lang="en-US" dirty="0"/>
              <a:t> </a:t>
            </a:r>
            <a:r>
              <a:rPr lang="en-US" dirty="0" err="1"/>
              <a:t>giác</a:t>
            </a:r>
            <a:r>
              <a:rPr lang="en-US" dirty="0"/>
              <a:t> da </a:t>
            </a:r>
            <a:r>
              <a:rPr lang="en-US" dirty="0" err="1"/>
              <a:t>ngang</a:t>
            </a:r>
            <a:r>
              <a:rPr lang="en-US" dirty="0"/>
              <a:t> </a:t>
            </a:r>
            <a:r>
              <a:rPr lang="en-US" dirty="0" err="1"/>
              <a:t>mức</a:t>
            </a:r>
            <a:r>
              <a:rPr lang="en-US" dirty="0"/>
              <a:t> D6, BN </a:t>
            </a:r>
            <a:r>
              <a:rPr lang="en-US" dirty="0" err="1"/>
              <a:t>không</a:t>
            </a:r>
            <a:r>
              <a:rPr lang="en-US" dirty="0"/>
              <a:t> </a:t>
            </a:r>
            <a:r>
              <a:rPr lang="en-US" dirty="0" err="1"/>
              <a:t>sốt</a:t>
            </a:r>
            <a:r>
              <a:rPr lang="en-US" dirty="0"/>
              <a:t>, </a:t>
            </a:r>
            <a:r>
              <a:rPr lang="en-US" dirty="0" err="1"/>
              <a:t>không</a:t>
            </a:r>
            <a:r>
              <a:rPr lang="en-US" dirty="0"/>
              <a:t> ho</a:t>
            </a:r>
          </a:p>
          <a:p>
            <a:r>
              <a:rPr lang="en-US" dirty="0"/>
              <a:t>BS </a:t>
            </a:r>
            <a:r>
              <a:rPr lang="en-US" dirty="0" err="1"/>
              <a:t>lâm</a:t>
            </a:r>
            <a:r>
              <a:rPr lang="en-US" dirty="0"/>
              <a:t> </a:t>
            </a:r>
            <a:r>
              <a:rPr lang="en-US" dirty="0" err="1"/>
              <a:t>sàng</a:t>
            </a:r>
            <a:r>
              <a:rPr lang="en-US" dirty="0"/>
              <a:t>: </a:t>
            </a:r>
            <a:r>
              <a:rPr lang="en-US" dirty="0" err="1"/>
              <a:t>nghi</a:t>
            </a:r>
            <a:r>
              <a:rPr lang="en-US" dirty="0"/>
              <a:t> </a:t>
            </a:r>
            <a:r>
              <a:rPr lang="en-US" dirty="0" err="1"/>
              <a:t>ngờ</a:t>
            </a:r>
            <a:r>
              <a:rPr lang="en-US" dirty="0"/>
              <a:t> </a:t>
            </a:r>
            <a:r>
              <a:rPr lang="en-US" dirty="0" err="1"/>
              <a:t>hội</a:t>
            </a:r>
            <a:r>
              <a:rPr lang="en-US" dirty="0"/>
              <a:t> </a:t>
            </a:r>
            <a:r>
              <a:rPr lang="en-US" dirty="0" err="1"/>
              <a:t>chứng</a:t>
            </a:r>
            <a:r>
              <a:rPr lang="en-US" dirty="0"/>
              <a:t> </a:t>
            </a:r>
            <a:r>
              <a:rPr lang="en-US" dirty="0" err="1"/>
              <a:t>chèn</a:t>
            </a:r>
            <a:r>
              <a:rPr lang="en-US" dirty="0"/>
              <a:t> </a:t>
            </a:r>
            <a:r>
              <a:rPr lang="en-US" dirty="0" err="1"/>
              <a:t>ép</a:t>
            </a:r>
            <a:r>
              <a:rPr lang="en-US" dirty="0"/>
              <a:t> </a:t>
            </a:r>
            <a:r>
              <a:rPr lang="en-US" dirty="0" err="1"/>
              <a:t>tủy</a:t>
            </a:r>
            <a:r>
              <a:rPr lang="en-US" dirty="0"/>
              <a:t> </a:t>
            </a:r>
            <a:r>
              <a:rPr lang="en-US" dirty="0" err="1"/>
              <a:t>cấp</a:t>
            </a:r>
            <a:r>
              <a:rPr lang="en-US" dirty="0"/>
              <a:t>  </a:t>
            </a:r>
            <a:r>
              <a:rPr lang="en-US" dirty="0">
                <a:sym typeface="Wingdings" panose="05000000000000000000" pitchFamily="2" charset="2"/>
              </a:rPr>
              <a:t> MRI CS </a:t>
            </a:r>
            <a:r>
              <a:rPr lang="en-US" dirty="0" err="1">
                <a:sym typeface="Wingdings" panose="05000000000000000000" pitchFamily="2" charset="2"/>
              </a:rPr>
              <a:t>ngực</a:t>
            </a:r>
            <a:r>
              <a:rPr lang="en-US" dirty="0">
                <a:sym typeface="Wingdings" panose="05000000000000000000" pitchFamily="2" charset="2"/>
              </a:rPr>
              <a:t> </a:t>
            </a:r>
            <a:r>
              <a:rPr lang="en-US" dirty="0" err="1">
                <a:sym typeface="Wingdings" panose="05000000000000000000" pitchFamily="2" charset="2"/>
              </a:rPr>
              <a:t>cấp</a:t>
            </a:r>
            <a:r>
              <a:rPr lang="en-US" dirty="0">
                <a:sym typeface="Wingdings" panose="05000000000000000000" pitchFamily="2" charset="2"/>
              </a:rPr>
              <a:t> </a:t>
            </a:r>
            <a:r>
              <a:rPr lang="en-US" dirty="0" err="1">
                <a:sym typeface="Wingdings" panose="05000000000000000000" pitchFamily="2" charset="2"/>
              </a:rPr>
              <a:t>cứu</a:t>
            </a:r>
            <a:r>
              <a:rPr lang="en-US" dirty="0">
                <a:sym typeface="Wingdings" panose="05000000000000000000" pitchFamily="2" charset="2"/>
              </a:rPr>
              <a:t>.</a:t>
            </a:r>
          </a:p>
          <a:p>
            <a:r>
              <a:rPr lang="en-US" dirty="0" err="1">
                <a:sym typeface="Wingdings" panose="05000000000000000000" pitchFamily="2" charset="2"/>
              </a:rPr>
              <a:t>Hình</a:t>
            </a:r>
            <a:r>
              <a:rPr lang="en-US" dirty="0">
                <a:sym typeface="Wingdings" panose="05000000000000000000" pitchFamily="2" charset="2"/>
              </a:rPr>
              <a:t> </a:t>
            </a:r>
            <a:r>
              <a:rPr lang="en-US" dirty="0" err="1">
                <a:sym typeface="Wingdings" panose="05000000000000000000" pitchFamily="2" charset="2"/>
              </a:rPr>
              <a:t>ảnh</a:t>
            </a:r>
            <a:r>
              <a:rPr lang="en-US" dirty="0">
                <a:sym typeface="Wingdings" panose="05000000000000000000" pitchFamily="2" charset="2"/>
              </a:rPr>
              <a:t>: </a:t>
            </a:r>
            <a:r>
              <a:rPr lang="en-US" dirty="0" err="1">
                <a:sym typeface="Wingdings" panose="05000000000000000000" pitchFamily="2" charset="2"/>
              </a:rPr>
              <a:t>cấu</a:t>
            </a:r>
            <a:r>
              <a:rPr lang="en-US" dirty="0">
                <a:sym typeface="Wingdings" panose="05000000000000000000" pitchFamily="2" charset="2"/>
              </a:rPr>
              <a:t> </a:t>
            </a:r>
            <a:r>
              <a:rPr lang="en-US" dirty="0" err="1">
                <a:sym typeface="Wingdings" panose="05000000000000000000" pitchFamily="2" charset="2"/>
              </a:rPr>
              <a:t>trúc</a:t>
            </a:r>
            <a:r>
              <a:rPr lang="en-US" dirty="0">
                <a:sym typeface="Wingdings" panose="05000000000000000000" pitchFamily="2" charset="2"/>
              </a:rPr>
              <a:t> </a:t>
            </a:r>
            <a:r>
              <a:rPr lang="en-US" dirty="0" err="1">
                <a:sym typeface="Wingdings" panose="05000000000000000000" pitchFamily="2" charset="2"/>
              </a:rPr>
              <a:t>dạng</a:t>
            </a:r>
            <a:r>
              <a:rPr lang="en-US" dirty="0">
                <a:sym typeface="Wingdings" panose="05000000000000000000" pitchFamily="2" charset="2"/>
              </a:rPr>
              <a:t> </a:t>
            </a:r>
            <a:r>
              <a:rPr lang="en-US" dirty="0" err="1">
                <a:sym typeface="Wingdings" panose="05000000000000000000" pitchFamily="2" charset="2"/>
              </a:rPr>
              <a:t>dịch</a:t>
            </a:r>
            <a:r>
              <a:rPr lang="en-US" dirty="0">
                <a:sym typeface="Wingdings" panose="05000000000000000000" pitchFamily="2" charset="2"/>
              </a:rPr>
              <a:t> </a:t>
            </a:r>
            <a:r>
              <a:rPr lang="en-US" dirty="0" err="1">
                <a:sym typeface="Wingdings" panose="05000000000000000000" pitchFamily="2" charset="2"/>
              </a:rPr>
              <a:t>không</a:t>
            </a:r>
            <a:r>
              <a:rPr lang="en-US" dirty="0">
                <a:sym typeface="Wingdings" panose="05000000000000000000" pitchFamily="2" charset="2"/>
              </a:rPr>
              <a:t> </a:t>
            </a:r>
            <a:r>
              <a:rPr lang="en-US" dirty="0" err="1">
                <a:sym typeface="Wingdings" panose="05000000000000000000" pitchFamily="2" charset="2"/>
              </a:rPr>
              <a:t>đồng</a:t>
            </a:r>
            <a:r>
              <a:rPr lang="en-US" dirty="0">
                <a:sym typeface="Wingdings" panose="05000000000000000000" pitchFamily="2" charset="2"/>
              </a:rPr>
              <a:t> </a:t>
            </a:r>
            <a:r>
              <a:rPr lang="en-US" dirty="0" err="1">
                <a:sym typeface="Wingdings" panose="05000000000000000000" pitchFamily="2" charset="2"/>
              </a:rPr>
              <a:t>nhất</a:t>
            </a:r>
            <a:r>
              <a:rPr lang="en-US" dirty="0">
                <a:sym typeface="Wingdings" panose="05000000000000000000" pitchFamily="2" charset="2"/>
              </a:rPr>
              <a:t> </a:t>
            </a:r>
            <a:r>
              <a:rPr lang="en-US" dirty="0" err="1">
                <a:sym typeface="Wingdings" panose="05000000000000000000" pitchFamily="2" charset="2"/>
              </a:rPr>
              <a:t>dưới</a:t>
            </a:r>
            <a:r>
              <a:rPr lang="en-US" dirty="0">
                <a:sym typeface="Wingdings" panose="05000000000000000000" pitchFamily="2" charset="2"/>
              </a:rPr>
              <a:t> </a:t>
            </a:r>
            <a:r>
              <a:rPr lang="en-US" dirty="0" err="1">
                <a:sym typeface="Wingdings" panose="05000000000000000000" pitchFamily="2" charset="2"/>
              </a:rPr>
              <a:t>màng</a:t>
            </a:r>
            <a:r>
              <a:rPr lang="en-US" dirty="0">
                <a:sym typeface="Wingdings" panose="05000000000000000000" pitchFamily="2" charset="2"/>
              </a:rPr>
              <a:t> </a:t>
            </a:r>
            <a:r>
              <a:rPr lang="en-US" dirty="0" err="1">
                <a:sym typeface="Wingdings" panose="05000000000000000000" pitchFamily="2" charset="2"/>
              </a:rPr>
              <a:t>cứng</a:t>
            </a:r>
            <a:r>
              <a:rPr lang="en-US" dirty="0">
                <a:sym typeface="Wingdings" panose="05000000000000000000" pitchFamily="2" charset="2"/>
              </a:rPr>
              <a:t> </a:t>
            </a:r>
            <a:r>
              <a:rPr lang="en-US" dirty="0" err="1">
                <a:sym typeface="Wingdings" panose="05000000000000000000" pitchFamily="2" charset="2"/>
              </a:rPr>
              <a:t>vùng</a:t>
            </a:r>
            <a:r>
              <a:rPr lang="en-US" dirty="0">
                <a:sym typeface="Wingdings" panose="05000000000000000000" pitchFamily="2" charset="2"/>
              </a:rPr>
              <a:t> </a:t>
            </a:r>
            <a:r>
              <a:rPr lang="en-US" dirty="0" err="1">
                <a:sym typeface="Wingdings" panose="05000000000000000000" pitchFamily="2" charset="2"/>
              </a:rPr>
              <a:t>bụng</a:t>
            </a:r>
            <a:r>
              <a:rPr lang="en-US" dirty="0">
                <a:sym typeface="Wingdings" panose="05000000000000000000" pitchFamily="2" charset="2"/>
              </a:rPr>
              <a:t> </a:t>
            </a:r>
            <a:r>
              <a:rPr lang="en-US" dirty="0" err="1">
                <a:sym typeface="Wingdings" panose="05000000000000000000" pitchFamily="2" charset="2"/>
              </a:rPr>
              <a:t>tủy</a:t>
            </a:r>
            <a:r>
              <a:rPr lang="en-US" dirty="0">
                <a:sym typeface="Wingdings" panose="05000000000000000000" pitchFamily="2" charset="2"/>
              </a:rPr>
              <a:t> </a:t>
            </a:r>
            <a:r>
              <a:rPr lang="en-US" dirty="0" err="1">
                <a:sym typeface="Wingdings" panose="05000000000000000000" pitchFamily="2" charset="2"/>
              </a:rPr>
              <a:t>ngực</a:t>
            </a:r>
            <a:r>
              <a:rPr lang="en-US" dirty="0">
                <a:sym typeface="Wingdings" panose="05000000000000000000" pitchFamily="2" charset="2"/>
              </a:rPr>
              <a:t> </a:t>
            </a:r>
            <a:r>
              <a:rPr lang="en-US" dirty="0" err="1">
                <a:sym typeface="Wingdings" panose="05000000000000000000" pitchFamily="2" charset="2"/>
              </a:rPr>
              <a:t>lệch</a:t>
            </a:r>
            <a:r>
              <a:rPr lang="en-US" dirty="0">
                <a:sym typeface="Wingdings" panose="05000000000000000000" pitchFamily="2" charset="2"/>
              </a:rPr>
              <a:t> </a:t>
            </a:r>
            <a:r>
              <a:rPr lang="en-US" dirty="0" err="1">
                <a:sym typeface="Wingdings" panose="05000000000000000000" pitchFamily="2" charset="2"/>
              </a:rPr>
              <a:t>phải</a:t>
            </a:r>
            <a:r>
              <a:rPr lang="en-US" dirty="0">
                <a:sym typeface="Wingdings" panose="05000000000000000000" pitchFamily="2" charset="2"/>
              </a:rPr>
              <a:t> </a:t>
            </a:r>
            <a:r>
              <a:rPr lang="en-US" dirty="0" err="1">
                <a:sym typeface="Wingdings" panose="05000000000000000000" pitchFamily="2" charset="2"/>
              </a:rPr>
              <a:t>ngang</a:t>
            </a:r>
            <a:r>
              <a:rPr lang="en-US" dirty="0">
                <a:sym typeface="Wingdings" panose="05000000000000000000" pitchFamily="2" charset="2"/>
              </a:rPr>
              <a:t> </a:t>
            </a:r>
            <a:r>
              <a:rPr lang="en-US" dirty="0" err="1">
                <a:sym typeface="Wingdings" panose="05000000000000000000" pitchFamily="2" charset="2"/>
              </a:rPr>
              <a:t>mức</a:t>
            </a:r>
            <a:r>
              <a:rPr lang="en-US" dirty="0">
                <a:sym typeface="Wingdings" panose="05000000000000000000" pitchFamily="2" charset="2"/>
              </a:rPr>
              <a:t> D5-6.</a:t>
            </a:r>
          </a:p>
          <a:p>
            <a:r>
              <a:rPr lang="en-US" dirty="0" err="1">
                <a:sym typeface="Wingdings" panose="05000000000000000000" pitchFamily="2" charset="2"/>
              </a:rPr>
              <a:t>Phẫu</a:t>
            </a:r>
            <a:r>
              <a:rPr lang="en-US" dirty="0">
                <a:sym typeface="Wingdings" panose="05000000000000000000" pitchFamily="2" charset="2"/>
              </a:rPr>
              <a:t> </a:t>
            </a:r>
            <a:r>
              <a:rPr lang="en-US" dirty="0" err="1">
                <a:sym typeface="Wingdings" panose="05000000000000000000" pitchFamily="2" charset="2"/>
              </a:rPr>
              <a:t>thuật</a:t>
            </a:r>
            <a:r>
              <a:rPr lang="en-US" dirty="0">
                <a:sym typeface="Wingdings" panose="05000000000000000000" pitchFamily="2" charset="2"/>
              </a:rPr>
              <a:t>: </a:t>
            </a:r>
            <a:r>
              <a:rPr lang="en-US" dirty="0" err="1">
                <a:sym typeface="Wingdings" panose="05000000000000000000" pitchFamily="2" charset="2"/>
              </a:rPr>
              <a:t>tụ</a:t>
            </a:r>
            <a:r>
              <a:rPr lang="en-US" dirty="0">
                <a:sym typeface="Wingdings" panose="05000000000000000000" pitchFamily="2" charset="2"/>
              </a:rPr>
              <a:t> </a:t>
            </a:r>
            <a:r>
              <a:rPr lang="en-US" dirty="0" err="1">
                <a:sym typeface="Wingdings" panose="05000000000000000000" pitchFamily="2" charset="2"/>
              </a:rPr>
              <a:t>máu</a:t>
            </a:r>
            <a:r>
              <a:rPr lang="en-US" dirty="0">
                <a:sym typeface="Wingdings" panose="05000000000000000000" pitchFamily="2" charset="2"/>
              </a:rPr>
              <a:t> </a:t>
            </a:r>
            <a:r>
              <a:rPr lang="en-US" dirty="0" err="1">
                <a:sym typeface="Wingdings" panose="05000000000000000000" pitchFamily="2" charset="2"/>
              </a:rPr>
              <a:t>dưới</a:t>
            </a:r>
            <a:r>
              <a:rPr lang="en-US" dirty="0">
                <a:sym typeface="Wingdings" panose="05000000000000000000" pitchFamily="2" charset="2"/>
              </a:rPr>
              <a:t> </a:t>
            </a:r>
            <a:r>
              <a:rPr lang="en-US" dirty="0" err="1">
                <a:sym typeface="Wingdings" panose="05000000000000000000" pitchFamily="2" charset="2"/>
              </a:rPr>
              <a:t>màng</a:t>
            </a:r>
            <a:r>
              <a:rPr lang="en-US" dirty="0">
                <a:sym typeface="Wingdings" panose="05000000000000000000" pitchFamily="2" charset="2"/>
              </a:rPr>
              <a:t> </a:t>
            </a:r>
            <a:r>
              <a:rPr lang="en-US" dirty="0" err="1">
                <a:sym typeface="Wingdings" panose="05000000000000000000" pitchFamily="2" charset="2"/>
              </a:rPr>
              <a:t>cứng</a:t>
            </a:r>
            <a:r>
              <a:rPr lang="en-US" dirty="0">
                <a:sym typeface="Wingdings" panose="05000000000000000000" pitchFamily="2" charset="2"/>
              </a:rPr>
              <a:t> </a:t>
            </a:r>
            <a:r>
              <a:rPr lang="en-US" dirty="0" err="1">
                <a:sym typeface="Wingdings" panose="05000000000000000000" pitchFamily="2" charset="2"/>
              </a:rPr>
              <a:t>đè</a:t>
            </a:r>
            <a:r>
              <a:rPr lang="en-US" dirty="0">
                <a:sym typeface="Wingdings" panose="05000000000000000000" pitchFamily="2" charset="2"/>
              </a:rPr>
              <a:t> </a:t>
            </a:r>
            <a:r>
              <a:rPr lang="en-US" dirty="0" err="1">
                <a:sym typeface="Wingdings" panose="05000000000000000000" pitchFamily="2" charset="2"/>
              </a:rPr>
              <a:t>ép</a:t>
            </a:r>
            <a:r>
              <a:rPr lang="en-US" dirty="0">
                <a:sym typeface="Wingdings" panose="05000000000000000000" pitchFamily="2" charset="2"/>
              </a:rPr>
              <a:t> </a:t>
            </a:r>
            <a:r>
              <a:rPr lang="en-US" dirty="0" err="1">
                <a:sym typeface="Wingdings" panose="05000000000000000000" pitchFamily="2" charset="2"/>
              </a:rPr>
              <a:t>tủy</a:t>
            </a:r>
            <a:r>
              <a:rPr lang="en-US" dirty="0">
                <a:sym typeface="Wingdings" panose="05000000000000000000" pitchFamily="2" charset="2"/>
              </a:rPr>
              <a:t> </a:t>
            </a:r>
            <a:r>
              <a:rPr lang="en-US" dirty="0" err="1">
                <a:sym typeface="Wingdings" panose="05000000000000000000" pitchFamily="2" charset="2"/>
              </a:rPr>
              <a:t>ngực</a:t>
            </a:r>
            <a:endParaRPr lang="en-US" dirty="0">
              <a:sym typeface="Wingdings" panose="05000000000000000000" pitchFamily="2" charset="2"/>
            </a:endParaRPr>
          </a:p>
        </p:txBody>
      </p:sp>
    </p:spTree>
    <p:extLst>
      <p:ext uri="{BB962C8B-B14F-4D97-AF65-F5344CB8AC3E}">
        <p14:creationId xmlns:p14="http://schemas.microsoft.com/office/powerpoint/2010/main" val="6651383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1A848-C7F6-B013-BDAD-0AC031EBFB53}"/>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B2349CD7-8F4E-B5B3-EE05-104790580F21}"/>
              </a:ext>
            </a:extLst>
          </p:cNvPr>
          <p:cNvPicPr>
            <a:picLocks noGrp="1" noChangeAspect="1"/>
          </p:cNvPicPr>
          <p:nvPr>
            <p:ph idx="1"/>
          </p:nvPr>
        </p:nvPicPr>
        <p:blipFill>
          <a:blip r:embed="rId3"/>
          <a:stretch>
            <a:fillRect/>
          </a:stretch>
        </p:blipFill>
        <p:spPr>
          <a:xfrm>
            <a:off x="4926566" y="827120"/>
            <a:ext cx="6899365" cy="5203759"/>
          </a:xfrm>
          <a:prstGeom prst="rect">
            <a:avLst/>
          </a:prstGeom>
        </p:spPr>
      </p:pic>
      <p:sp>
        <p:nvSpPr>
          <p:cNvPr id="5" name="TextBox 4">
            <a:extLst>
              <a:ext uri="{FF2B5EF4-FFF2-40B4-BE49-F238E27FC236}">
                <a16:creationId xmlns:a16="http://schemas.microsoft.com/office/drawing/2014/main" id="{3B580A8C-8903-0212-46C7-4AC0D1D4E8C1}"/>
              </a:ext>
            </a:extLst>
          </p:cNvPr>
          <p:cNvSpPr txBox="1"/>
          <p:nvPr/>
        </p:nvSpPr>
        <p:spPr>
          <a:xfrm>
            <a:off x="293077" y="2450123"/>
            <a:ext cx="4759569" cy="2713563"/>
          </a:xfrm>
          <a:prstGeom prst="rect">
            <a:avLst/>
          </a:prstGeom>
          <a:noFill/>
        </p:spPr>
        <p:txBody>
          <a:bodyPr wrap="square" rtlCol="0">
            <a:spAutoFit/>
          </a:bodyPr>
          <a:lstStyle/>
          <a:p>
            <a:pPr algn="l"/>
            <a:r>
              <a:rPr lang="en-US" b="0" i="0" u="sng" dirty="0">
                <a:solidFill>
                  <a:srgbClr val="376FAA"/>
                </a:solidFill>
                <a:effectLst/>
                <a:highlight>
                  <a:srgbClr val="FFFCF0"/>
                </a:highlight>
                <a:latin typeface="Cambria" panose="02040503050406030204" pitchFamily="18" charset="0"/>
                <a:hlinkClick r:id="rId4"/>
              </a:rPr>
              <a:t>Figure 4.</a:t>
            </a:r>
            <a:endParaRPr lang="en-US" b="0" i="0" dirty="0">
              <a:solidFill>
                <a:srgbClr val="333333"/>
              </a:solidFill>
              <a:effectLst/>
              <a:highlight>
                <a:srgbClr val="FFFCF0"/>
              </a:highlight>
              <a:latin typeface="Cambria" panose="02040503050406030204" pitchFamily="18" charset="0"/>
            </a:endParaRPr>
          </a:p>
          <a:p>
            <a:pPr algn="l">
              <a:spcBef>
                <a:spcPts val="1000"/>
              </a:spcBef>
            </a:pPr>
            <a:r>
              <a:rPr lang="en-US" b="0" i="0" dirty="0">
                <a:solidFill>
                  <a:srgbClr val="333333"/>
                </a:solidFill>
                <a:effectLst/>
                <a:highlight>
                  <a:srgbClr val="FFFCF0"/>
                </a:highlight>
                <a:latin typeface="Cambria" panose="02040503050406030204" pitchFamily="18" charset="0"/>
              </a:rPr>
              <a:t>Sagittal GRE image (a) and axial </a:t>
            </a:r>
            <a:r>
              <a:rPr lang="en-US" b="0" i="1" dirty="0">
                <a:solidFill>
                  <a:srgbClr val="333333"/>
                </a:solidFill>
                <a:effectLst/>
                <a:highlight>
                  <a:srgbClr val="FFFCF0"/>
                </a:highlight>
                <a:latin typeface="Cambria" panose="02040503050406030204" pitchFamily="18" charset="0"/>
              </a:rPr>
              <a:t>T</a:t>
            </a:r>
            <a:r>
              <a:rPr lang="en-US" b="0" i="1" baseline="-25000" dirty="0">
                <a:solidFill>
                  <a:srgbClr val="333333"/>
                </a:solidFill>
                <a:effectLst/>
                <a:highlight>
                  <a:srgbClr val="FFFCF0"/>
                </a:highlight>
                <a:latin typeface="Cambria" panose="02040503050406030204" pitchFamily="18" charset="0"/>
              </a:rPr>
              <a:t>2</a:t>
            </a:r>
            <a:r>
              <a:rPr lang="en-US" b="0" i="0" dirty="0">
                <a:solidFill>
                  <a:srgbClr val="333333"/>
                </a:solidFill>
                <a:effectLst/>
                <a:highlight>
                  <a:srgbClr val="FFFCF0"/>
                </a:highlight>
                <a:latin typeface="Cambria" panose="02040503050406030204" pitchFamily="18" charset="0"/>
              </a:rPr>
              <a:t> weighted image (b) depicting a posterior epidural </a:t>
            </a:r>
            <a:r>
              <a:rPr lang="en-US" b="0" i="0" dirty="0" err="1">
                <a:solidFill>
                  <a:srgbClr val="333333"/>
                </a:solidFill>
                <a:effectLst/>
                <a:highlight>
                  <a:srgbClr val="FFFCF0"/>
                </a:highlight>
                <a:latin typeface="Cambria" panose="02040503050406030204" pitchFamily="18" charset="0"/>
              </a:rPr>
              <a:t>haematoma</a:t>
            </a:r>
            <a:r>
              <a:rPr lang="en-US" b="0" i="0" dirty="0">
                <a:solidFill>
                  <a:srgbClr val="333333"/>
                </a:solidFill>
                <a:effectLst/>
                <a:highlight>
                  <a:srgbClr val="FFFCF0"/>
                </a:highlight>
                <a:latin typeface="Cambria" panose="02040503050406030204" pitchFamily="18" charset="0"/>
              </a:rPr>
              <a:t> (broken white arrow) in the lumbar spine which obscures the normal epidural fat signal (solid white arrow). The dura is displaced anteriorly (black arrow). GRE, gradient echo.</a:t>
            </a:r>
          </a:p>
          <a:p>
            <a:endParaRPr lang="en-US" dirty="0"/>
          </a:p>
        </p:txBody>
      </p:sp>
      <p:pic>
        <p:nvPicPr>
          <p:cNvPr id="3" name="Picture 2">
            <a:extLst>
              <a:ext uri="{FF2B5EF4-FFF2-40B4-BE49-F238E27FC236}">
                <a16:creationId xmlns:a16="http://schemas.microsoft.com/office/drawing/2014/main" id="{86B12ED2-67FF-2820-195A-7F157EE574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1970" r="5303" b="18371"/>
          <a:stretch/>
        </p:blipFill>
        <p:spPr>
          <a:xfrm>
            <a:off x="10155220" y="231130"/>
            <a:ext cx="1499755" cy="944845"/>
          </a:xfrm>
          <a:prstGeom prst="rect">
            <a:avLst/>
          </a:prstGeom>
          <a:effectLst>
            <a:outerShdw blurRad="50800" dist="38100" dir="18900000" algn="bl" rotWithShape="0">
              <a:prstClr val="black">
                <a:alpha val="40000"/>
              </a:prstClr>
            </a:outerShdw>
          </a:effectLst>
        </p:spPr>
      </p:pic>
    </p:spTree>
    <p:extLst>
      <p:ext uri="{BB962C8B-B14F-4D97-AF65-F5344CB8AC3E}">
        <p14:creationId xmlns:p14="http://schemas.microsoft.com/office/powerpoint/2010/main" val="23948797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11668-8455-CDE5-03D8-F5BF942E8960}"/>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E651506A-E659-2172-92E2-3087E8072351}"/>
              </a:ext>
            </a:extLst>
          </p:cNvPr>
          <p:cNvPicPr>
            <a:picLocks noGrp="1" noChangeAspect="1"/>
          </p:cNvPicPr>
          <p:nvPr>
            <p:ph idx="1"/>
          </p:nvPr>
        </p:nvPicPr>
        <p:blipFill>
          <a:blip r:embed="rId2"/>
          <a:stretch>
            <a:fillRect/>
          </a:stretch>
        </p:blipFill>
        <p:spPr>
          <a:xfrm>
            <a:off x="5460513" y="1027906"/>
            <a:ext cx="6499466" cy="4351338"/>
          </a:xfrm>
          <a:prstGeom prst="rect">
            <a:avLst/>
          </a:prstGeom>
        </p:spPr>
      </p:pic>
      <p:sp>
        <p:nvSpPr>
          <p:cNvPr id="5" name="TextBox 4">
            <a:extLst>
              <a:ext uri="{FF2B5EF4-FFF2-40B4-BE49-F238E27FC236}">
                <a16:creationId xmlns:a16="http://schemas.microsoft.com/office/drawing/2014/main" id="{7A71DFB5-41E3-F30A-34BB-A9319F7EB2F5}"/>
              </a:ext>
            </a:extLst>
          </p:cNvPr>
          <p:cNvSpPr txBox="1"/>
          <p:nvPr/>
        </p:nvSpPr>
        <p:spPr>
          <a:xfrm>
            <a:off x="609600" y="3270738"/>
            <a:ext cx="4525108" cy="1605568"/>
          </a:xfrm>
          <a:prstGeom prst="rect">
            <a:avLst/>
          </a:prstGeom>
          <a:noFill/>
        </p:spPr>
        <p:txBody>
          <a:bodyPr wrap="square" rtlCol="0">
            <a:spAutoFit/>
          </a:bodyPr>
          <a:lstStyle/>
          <a:p>
            <a:pPr algn="l"/>
            <a:r>
              <a:rPr lang="en-US" b="0" i="0" u="sng" dirty="0">
                <a:solidFill>
                  <a:srgbClr val="376FAA"/>
                </a:solidFill>
                <a:effectLst/>
                <a:highlight>
                  <a:srgbClr val="FFFCF0"/>
                </a:highlight>
                <a:latin typeface="Cambria" panose="02040503050406030204" pitchFamily="18" charset="0"/>
                <a:hlinkClick r:id="rId3"/>
              </a:rPr>
              <a:t>Figure 5.</a:t>
            </a:r>
            <a:endParaRPr lang="en-US" b="0" i="0" dirty="0">
              <a:solidFill>
                <a:srgbClr val="333333"/>
              </a:solidFill>
              <a:effectLst/>
              <a:highlight>
                <a:srgbClr val="FFFCF0"/>
              </a:highlight>
              <a:latin typeface="Cambria" panose="02040503050406030204" pitchFamily="18" charset="0"/>
            </a:endParaRPr>
          </a:p>
          <a:p>
            <a:pPr algn="l">
              <a:spcBef>
                <a:spcPts val="1000"/>
              </a:spcBef>
            </a:pPr>
            <a:r>
              <a:rPr lang="en-US" b="0" i="0" dirty="0">
                <a:solidFill>
                  <a:srgbClr val="333333"/>
                </a:solidFill>
                <a:effectLst/>
                <a:highlight>
                  <a:srgbClr val="FFFCF0"/>
                </a:highlight>
                <a:latin typeface="Cambria" panose="02040503050406030204" pitchFamily="18" charset="0"/>
              </a:rPr>
              <a:t>Sagittal </a:t>
            </a:r>
            <a:r>
              <a:rPr lang="en-US" b="0" i="1" dirty="0">
                <a:solidFill>
                  <a:srgbClr val="333333"/>
                </a:solidFill>
                <a:effectLst/>
                <a:highlight>
                  <a:srgbClr val="FFFCF0"/>
                </a:highlight>
                <a:latin typeface="Cambria" panose="02040503050406030204" pitchFamily="18" charset="0"/>
              </a:rPr>
              <a:t>T</a:t>
            </a:r>
            <a:r>
              <a:rPr lang="en-US" b="0" i="0" baseline="-25000" dirty="0">
                <a:solidFill>
                  <a:srgbClr val="333333"/>
                </a:solidFill>
                <a:effectLst/>
                <a:highlight>
                  <a:srgbClr val="FFFCF0"/>
                </a:highlight>
                <a:latin typeface="Cambria" panose="02040503050406030204" pitchFamily="18" charset="0"/>
              </a:rPr>
              <a:t>2</a:t>
            </a:r>
            <a:r>
              <a:rPr lang="en-US" b="0" i="0" dirty="0">
                <a:solidFill>
                  <a:srgbClr val="333333"/>
                </a:solidFill>
                <a:effectLst/>
                <a:highlight>
                  <a:srgbClr val="FFFCF0"/>
                </a:highlight>
                <a:latin typeface="Cambria" panose="02040503050406030204" pitchFamily="18" charset="0"/>
              </a:rPr>
              <a:t> (a) demonstrates a small (3 mm) anterior epidural </a:t>
            </a:r>
            <a:r>
              <a:rPr lang="en-US" b="0" i="0" dirty="0" err="1">
                <a:solidFill>
                  <a:srgbClr val="333333"/>
                </a:solidFill>
                <a:effectLst/>
                <a:highlight>
                  <a:srgbClr val="FFFCF0"/>
                </a:highlight>
                <a:latin typeface="Cambria" panose="02040503050406030204" pitchFamily="18" charset="0"/>
              </a:rPr>
              <a:t>haematoma</a:t>
            </a:r>
            <a:r>
              <a:rPr lang="en-US" b="0" i="0" dirty="0">
                <a:solidFill>
                  <a:srgbClr val="333333"/>
                </a:solidFill>
                <a:effectLst/>
                <a:highlight>
                  <a:srgbClr val="FFFCF0"/>
                </a:highlight>
                <a:latin typeface="Cambria" panose="02040503050406030204" pitchFamily="18" charset="0"/>
              </a:rPr>
              <a:t> (white arrow), a thin rim of </a:t>
            </a:r>
            <a:r>
              <a:rPr lang="en-US" b="0" i="0" dirty="0" err="1">
                <a:solidFill>
                  <a:srgbClr val="333333"/>
                </a:solidFill>
                <a:effectLst/>
                <a:highlight>
                  <a:srgbClr val="FFFCF0"/>
                </a:highlight>
                <a:latin typeface="Cambria" panose="02040503050406030204" pitchFamily="18" charset="0"/>
              </a:rPr>
              <a:t>haematoma</a:t>
            </a:r>
            <a:r>
              <a:rPr lang="en-US" b="0" i="0" dirty="0">
                <a:solidFill>
                  <a:srgbClr val="333333"/>
                </a:solidFill>
                <a:effectLst/>
                <a:highlight>
                  <a:srgbClr val="FFFCF0"/>
                </a:highlight>
                <a:latin typeface="Cambria" panose="02040503050406030204" pitchFamily="18" charset="0"/>
              </a:rPr>
              <a:t> is evident on axial imaging (b). A </a:t>
            </a:r>
            <a:r>
              <a:rPr lang="en-US" b="0" i="1" dirty="0">
                <a:solidFill>
                  <a:srgbClr val="333333"/>
                </a:solidFill>
                <a:effectLst/>
                <a:highlight>
                  <a:srgbClr val="FFFCF0"/>
                </a:highlight>
                <a:latin typeface="Cambria" panose="02040503050406030204" pitchFamily="18" charset="0"/>
              </a:rPr>
              <a:t>T</a:t>
            </a:r>
            <a:r>
              <a:rPr lang="en-US" b="0" i="0" baseline="-25000" dirty="0">
                <a:solidFill>
                  <a:srgbClr val="333333"/>
                </a:solidFill>
                <a:effectLst/>
                <a:highlight>
                  <a:srgbClr val="FFFCF0"/>
                </a:highlight>
                <a:latin typeface="Cambria" panose="02040503050406030204" pitchFamily="18" charset="0"/>
              </a:rPr>
              <a:t>12</a:t>
            </a:r>
            <a:r>
              <a:rPr lang="en-US" b="0" i="0" dirty="0">
                <a:solidFill>
                  <a:srgbClr val="333333"/>
                </a:solidFill>
                <a:effectLst/>
                <a:highlight>
                  <a:srgbClr val="FFFCF0"/>
                </a:highlight>
                <a:latin typeface="Cambria" panose="02040503050406030204" pitchFamily="18" charset="0"/>
              </a:rPr>
              <a:t> burst fracture is present.</a:t>
            </a:r>
          </a:p>
        </p:txBody>
      </p:sp>
      <p:pic>
        <p:nvPicPr>
          <p:cNvPr id="3" name="Picture 2">
            <a:extLst>
              <a:ext uri="{FF2B5EF4-FFF2-40B4-BE49-F238E27FC236}">
                <a16:creationId xmlns:a16="http://schemas.microsoft.com/office/drawing/2014/main" id="{A455399F-0296-9361-3AF3-D8229A7B773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1970" r="5303" b="18371"/>
          <a:stretch/>
        </p:blipFill>
        <p:spPr>
          <a:xfrm>
            <a:off x="10343999" y="301922"/>
            <a:ext cx="1499755" cy="944845"/>
          </a:xfrm>
          <a:prstGeom prst="rect">
            <a:avLst/>
          </a:prstGeom>
          <a:effectLst>
            <a:outerShdw blurRad="50800" dist="38100" dir="18900000" algn="bl" rotWithShape="0">
              <a:prstClr val="black">
                <a:alpha val="40000"/>
              </a:prstClr>
            </a:outerShdw>
          </a:effectLst>
        </p:spPr>
      </p:pic>
    </p:spTree>
    <p:extLst>
      <p:ext uri="{BB962C8B-B14F-4D97-AF65-F5344CB8AC3E}">
        <p14:creationId xmlns:p14="http://schemas.microsoft.com/office/powerpoint/2010/main" val="8747989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2B87D548-DDA3-1F5A-7AEE-7A96F9CBEACF}"/>
              </a:ext>
            </a:extLst>
          </p:cNvPr>
          <p:cNvPicPr>
            <a:picLocks noGrp="1" noChangeAspect="1"/>
          </p:cNvPicPr>
          <p:nvPr>
            <p:ph idx="1"/>
          </p:nvPr>
        </p:nvPicPr>
        <p:blipFill>
          <a:blip r:embed="rId3"/>
          <a:stretch>
            <a:fillRect/>
          </a:stretch>
        </p:blipFill>
        <p:spPr>
          <a:xfrm>
            <a:off x="6514855" y="251245"/>
            <a:ext cx="5419597" cy="4351338"/>
          </a:xfrm>
        </p:spPr>
      </p:pic>
      <p:sp>
        <p:nvSpPr>
          <p:cNvPr id="11" name="TextBox 10">
            <a:extLst>
              <a:ext uri="{FF2B5EF4-FFF2-40B4-BE49-F238E27FC236}">
                <a16:creationId xmlns:a16="http://schemas.microsoft.com/office/drawing/2014/main" id="{606FDFFE-CF3D-4081-5781-BF21D065AEC5}"/>
              </a:ext>
            </a:extLst>
          </p:cNvPr>
          <p:cNvSpPr txBox="1"/>
          <p:nvPr/>
        </p:nvSpPr>
        <p:spPr>
          <a:xfrm>
            <a:off x="6271014" y="5156036"/>
            <a:ext cx="5419597" cy="369332"/>
          </a:xfrm>
          <a:prstGeom prst="rect">
            <a:avLst/>
          </a:prstGeom>
          <a:noFill/>
        </p:spPr>
        <p:txBody>
          <a:bodyPr wrap="square" rtlCol="0">
            <a:spAutoFit/>
          </a:bodyPr>
          <a:lstStyle/>
          <a:p>
            <a:r>
              <a:rPr lang="en-US" i="1">
                <a:solidFill>
                  <a:srgbClr val="00B0F0"/>
                </a:solidFill>
              </a:rPr>
              <a:t>Spinal Hematomas: What a Radiologist Needs to Know</a:t>
            </a:r>
            <a:endParaRPr lang="en-US" i="1" dirty="0">
              <a:solidFill>
                <a:srgbClr val="00B0F0"/>
              </a:solidFill>
            </a:endParaRPr>
          </a:p>
        </p:txBody>
      </p:sp>
      <p:pic>
        <p:nvPicPr>
          <p:cNvPr id="12" name="Picture 11">
            <a:extLst>
              <a:ext uri="{FF2B5EF4-FFF2-40B4-BE49-F238E27FC236}">
                <a16:creationId xmlns:a16="http://schemas.microsoft.com/office/drawing/2014/main" id="{09BD1D17-EA46-0574-6D63-5D7C35ED1EE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1970" r="5303" b="18371"/>
          <a:stretch/>
        </p:blipFill>
        <p:spPr>
          <a:xfrm>
            <a:off x="10367597" y="201633"/>
            <a:ext cx="1499755" cy="944845"/>
          </a:xfrm>
          <a:prstGeom prst="rect">
            <a:avLst/>
          </a:prstGeom>
          <a:effectLst>
            <a:outerShdw blurRad="50800" dist="38100" dir="18900000" algn="bl" rotWithShape="0">
              <a:prstClr val="black">
                <a:alpha val="40000"/>
              </a:prstClr>
            </a:outerShdw>
          </a:effectLst>
        </p:spPr>
      </p:pic>
      <p:sp>
        <p:nvSpPr>
          <p:cNvPr id="13" name="TextBox 12">
            <a:extLst>
              <a:ext uri="{FF2B5EF4-FFF2-40B4-BE49-F238E27FC236}">
                <a16:creationId xmlns:a16="http://schemas.microsoft.com/office/drawing/2014/main" id="{8925C1DB-15C3-C501-FD18-E2B999001BE0}"/>
              </a:ext>
            </a:extLst>
          </p:cNvPr>
          <p:cNvSpPr txBox="1"/>
          <p:nvPr/>
        </p:nvSpPr>
        <p:spPr>
          <a:xfrm>
            <a:off x="454250" y="3312569"/>
            <a:ext cx="5816764" cy="1446550"/>
          </a:xfrm>
          <a:prstGeom prst="rect">
            <a:avLst/>
          </a:prstGeom>
          <a:noFill/>
        </p:spPr>
        <p:txBody>
          <a:bodyPr wrap="square" rtlCol="0">
            <a:spAutoFit/>
          </a:bodyPr>
          <a:lstStyle/>
          <a:p>
            <a:r>
              <a:rPr lang="en-US" sz="2200" dirty="0" err="1"/>
              <a:t>Hình</a:t>
            </a:r>
            <a:r>
              <a:rPr lang="en-US" sz="2200" dirty="0"/>
              <a:t> </a:t>
            </a:r>
            <a:r>
              <a:rPr lang="en-US" sz="2200" dirty="0" err="1"/>
              <a:t>ảnh</a:t>
            </a:r>
            <a:r>
              <a:rPr lang="en-US" sz="2200" dirty="0"/>
              <a:t> </a:t>
            </a:r>
            <a:r>
              <a:rPr lang="en-US" sz="2200" dirty="0" err="1"/>
              <a:t>tụ</a:t>
            </a:r>
            <a:r>
              <a:rPr lang="en-US" sz="2200" dirty="0"/>
              <a:t> </a:t>
            </a:r>
            <a:r>
              <a:rPr lang="en-US" sz="2200" dirty="0" err="1"/>
              <a:t>máu</a:t>
            </a:r>
            <a:r>
              <a:rPr lang="en-US" sz="2200" dirty="0"/>
              <a:t> NMC </a:t>
            </a:r>
            <a:r>
              <a:rPr lang="en-US" sz="2200" dirty="0" err="1"/>
              <a:t>của</a:t>
            </a:r>
            <a:r>
              <a:rPr lang="en-US" sz="2200" dirty="0"/>
              <a:t> 1 BN </a:t>
            </a:r>
            <a:r>
              <a:rPr lang="en-US" sz="2200" dirty="0" err="1"/>
              <a:t>sau</a:t>
            </a:r>
            <a:r>
              <a:rPr lang="en-US" sz="2200" dirty="0"/>
              <a:t> </a:t>
            </a:r>
            <a:r>
              <a:rPr lang="en-US" sz="2200" dirty="0" err="1"/>
              <a:t>chấn</a:t>
            </a:r>
            <a:r>
              <a:rPr lang="en-US" sz="2200" dirty="0"/>
              <a:t> </a:t>
            </a:r>
            <a:r>
              <a:rPr lang="en-US" sz="2200" dirty="0" err="1"/>
              <a:t>thương</a:t>
            </a:r>
            <a:r>
              <a:rPr lang="en-US" sz="2200" dirty="0"/>
              <a:t> </a:t>
            </a:r>
            <a:r>
              <a:rPr lang="en-US" sz="2200" dirty="0" err="1"/>
              <a:t>tổn</a:t>
            </a:r>
            <a:r>
              <a:rPr lang="en-US" sz="2200" dirty="0"/>
              <a:t> </a:t>
            </a:r>
            <a:r>
              <a:rPr lang="en-US" sz="2200" dirty="0" err="1"/>
              <a:t>thương</a:t>
            </a:r>
            <a:r>
              <a:rPr lang="en-US" sz="2200" dirty="0"/>
              <a:t> </a:t>
            </a:r>
            <a:r>
              <a:rPr lang="en-US" sz="2200" dirty="0" err="1"/>
              <a:t>ngang</a:t>
            </a:r>
            <a:r>
              <a:rPr lang="en-US" sz="2200" dirty="0"/>
              <a:t> </a:t>
            </a:r>
            <a:r>
              <a:rPr lang="en-US" sz="2200" dirty="0" err="1"/>
              <a:t>mức</a:t>
            </a:r>
            <a:r>
              <a:rPr lang="en-US" sz="2200" dirty="0"/>
              <a:t> CS </a:t>
            </a:r>
            <a:r>
              <a:rPr lang="en-US" sz="2200" dirty="0" err="1"/>
              <a:t>ngực</a:t>
            </a:r>
            <a:r>
              <a:rPr lang="en-US" sz="2200" dirty="0"/>
              <a:t>, </a:t>
            </a:r>
            <a:r>
              <a:rPr lang="en-US" sz="2200" dirty="0" err="1"/>
              <a:t>đè</a:t>
            </a:r>
            <a:r>
              <a:rPr lang="en-US" sz="2200" dirty="0"/>
              <a:t> </a:t>
            </a:r>
            <a:r>
              <a:rPr lang="en-US" sz="2200" dirty="0" err="1"/>
              <a:t>ép</a:t>
            </a:r>
            <a:r>
              <a:rPr lang="en-US" sz="2200" dirty="0"/>
              <a:t> </a:t>
            </a:r>
            <a:r>
              <a:rPr lang="en-US" sz="2200" dirty="0" err="1"/>
              <a:t>đẩy</a:t>
            </a:r>
            <a:r>
              <a:rPr lang="en-US" sz="2200" dirty="0"/>
              <a:t> </a:t>
            </a:r>
            <a:r>
              <a:rPr lang="en-US" sz="2200" dirty="0" err="1"/>
              <a:t>màng</a:t>
            </a:r>
            <a:r>
              <a:rPr lang="en-US" sz="2200" dirty="0"/>
              <a:t> </a:t>
            </a:r>
            <a:r>
              <a:rPr lang="en-US" sz="2200" dirty="0" err="1"/>
              <a:t>cứng</a:t>
            </a:r>
            <a:r>
              <a:rPr lang="en-US" sz="2200" dirty="0"/>
              <a:t> </a:t>
            </a:r>
            <a:r>
              <a:rPr lang="en-US" sz="2200" dirty="0" err="1"/>
              <a:t>vào</a:t>
            </a:r>
            <a:r>
              <a:rPr lang="en-US" sz="2200" dirty="0"/>
              <a:t> </a:t>
            </a:r>
            <a:r>
              <a:rPr lang="en-US" sz="2200" dirty="0" err="1"/>
              <a:t>trong</a:t>
            </a:r>
            <a:r>
              <a:rPr lang="en-US" sz="2200" dirty="0"/>
              <a:t>, </a:t>
            </a:r>
            <a:r>
              <a:rPr lang="en-US" sz="2200" dirty="0" err="1"/>
              <a:t>máu</a:t>
            </a:r>
            <a:r>
              <a:rPr lang="en-US" sz="2200" dirty="0"/>
              <a:t> </a:t>
            </a:r>
            <a:r>
              <a:rPr lang="en-US" sz="2200" dirty="0" err="1"/>
              <a:t>tụ</a:t>
            </a:r>
            <a:r>
              <a:rPr lang="en-US" sz="2200" dirty="0"/>
              <a:t> </a:t>
            </a:r>
            <a:r>
              <a:rPr lang="en-US" sz="2200" dirty="0" err="1"/>
              <a:t>số</a:t>
            </a:r>
            <a:r>
              <a:rPr lang="en-US" sz="2200" dirty="0"/>
              <a:t> </a:t>
            </a:r>
            <a:r>
              <a:rPr lang="en-US" sz="2200" dirty="0" err="1"/>
              <a:t>lượng</a:t>
            </a:r>
            <a:r>
              <a:rPr lang="en-US" sz="2200" dirty="0"/>
              <a:t> </a:t>
            </a:r>
            <a:r>
              <a:rPr lang="en-US" sz="2200" dirty="0" err="1"/>
              <a:t>nhiều</a:t>
            </a:r>
            <a:r>
              <a:rPr lang="en-US" sz="2200" dirty="0"/>
              <a:t> </a:t>
            </a:r>
            <a:r>
              <a:rPr lang="en-US" sz="2200" dirty="0" err="1"/>
              <a:t>cả</a:t>
            </a:r>
            <a:r>
              <a:rPr lang="en-US" sz="2200" dirty="0"/>
              <a:t> ở </a:t>
            </a:r>
            <a:r>
              <a:rPr lang="en-US" sz="2200" dirty="0" err="1"/>
              <a:t>phần</a:t>
            </a:r>
            <a:r>
              <a:rPr lang="en-US" sz="2200" dirty="0"/>
              <a:t> </a:t>
            </a:r>
            <a:r>
              <a:rPr lang="en-US" sz="2200" dirty="0" err="1"/>
              <a:t>bụng</a:t>
            </a:r>
            <a:r>
              <a:rPr lang="en-US" sz="2200" dirty="0"/>
              <a:t> </a:t>
            </a:r>
            <a:r>
              <a:rPr lang="en-US" sz="2200" dirty="0" err="1"/>
              <a:t>và</a:t>
            </a:r>
            <a:r>
              <a:rPr lang="en-US" sz="2200" dirty="0"/>
              <a:t> </a:t>
            </a:r>
            <a:r>
              <a:rPr lang="en-US" sz="2200" dirty="0" err="1"/>
              <a:t>phần</a:t>
            </a:r>
            <a:r>
              <a:rPr lang="en-US" sz="2200" dirty="0"/>
              <a:t> </a:t>
            </a:r>
            <a:r>
              <a:rPr lang="en-US" sz="2200" dirty="0" err="1"/>
              <a:t>lưng</a:t>
            </a:r>
            <a:endParaRPr lang="en-US" sz="2200" dirty="0"/>
          </a:p>
        </p:txBody>
      </p:sp>
    </p:spTree>
    <p:extLst>
      <p:ext uri="{BB962C8B-B14F-4D97-AF65-F5344CB8AC3E}">
        <p14:creationId xmlns:p14="http://schemas.microsoft.com/office/powerpoint/2010/main" val="41865624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90A39-933D-9910-2F6A-A39A5AEA7394}"/>
              </a:ext>
            </a:extLst>
          </p:cNvPr>
          <p:cNvSpPr>
            <a:spLocks noGrp="1"/>
          </p:cNvSpPr>
          <p:nvPr>
            <p:ph type="title"/>
          </p:nvPr>
        </p:nvSpPr>
        <p:spPr>
          <a:xfrm>
            <a:off x="732692" y="4196861"/>
            <a:ext cx="11002108" cy="2215662"/>
          </a:xfrm>
        </p:spPr>
        <p:txBody>
          <a:bodyPr>
            <a:noAutofit/>
          </a:bodyPr>
          <a:lstStyle/>
          <a:p>
            <a:r>
              <a:rPr lang="en-US" sz="2200" b="0" i="0" u="sng" dirty="0">
                <a:solidFill>
                  <a:srgbClr val="376FAA"/>
                </a:solidFill>
                <a:effectLst/>
                <a:highlight>
                  <a:srgbClr val="FFFCF0"/>
                </a:highlight>
                <a:latin typeface="Cambria" panose="02040503050406030204" pitchFamily="18" charset="0"/>
                <a:hlinkClick r:id="rId2"/>
              </a:rPr>
              <a:t>Figure 15.</a:t>
            </a:r>
            <a:br>
              <a:rPr lang="en-US" sz="2200" b="0" i="0" dirty="0">
                <a:solidFill>
                  <a:srgbClr val="333333"/>
                </a:solidFill>
                <a:effectLst/>
                <a:highlight>
                  <a:srgbClr val="FFFCF0"/>
                </a:highlight>
                <a:latin typeface="Cambria" panose="02040503050406030204" pitchFamily="18" charset="0"/>
              </a:rPr>
            </a:br>
            <a:r>
              <a:rPr lang="en-US" sz="2200" b="0" i="0" dirty="0">
                <a:solidFill>
                  <a:srgbClr val="333333"/>
                </a:solidFill>
                <a:effectLst/>
                <a:highlight>
                  <a:srgbClr val="FFFCF0"/>
                </a:highlight>
                <a:latin typeface="Cambria" panose="02040503050406030204" pitchFamily="18" charset="0"/>
              </a:rPr>
              <a:t>Sagittal </a:t>
            </a:r>
            <a:r>
              <a:rPr lang="en-US" sz="2200" b="0" i="1" dirty="0">
                <a:solidFill>
                  <a:srgbClr val="333333"/>
                </a:solidFill>
                <a:effectLst/>
                <a:highlight>
                  <a:srgbClr val="FFFCF0"/>
                </a:highlight>
                <a:latin typeface="Cambria" panose="02040503050406030204" pitchFamily="18" charset="0"/>
              </a:rPr>
              <a:t>T</a:t>
            </a:r>
            <a:r>
              <a:rPr lang="en-US" sz="2200" b="0" i="0" baseline="-25000" dirty="0">
                <a:solidFill>
                  <a:srgbClr val="333333"/>
                </a:solidFill>
                <a:effectLst/>
                <a:highlight>
                  <a:srgbClr val="FFFCF0"/>
                </a:highlight>
                <a:latin typeface="Cambria" panose="02040503050406030204" pitchFamily="18" charset="0"/>
              </a:rPr>
              <a:t>1</a:t>
            </a:r>
            <a:r>
              <a:rPr lang="en-US" sz="2200" b="0" i="0" dirty="0">
                <a:solidFill>
                  <a:srgbClr val="333333"/>
                </a:solidFill>
                <a:effectLst/>
                <a:highlight>
                  <a:srgbClr val="FFFCF0"/>
                </a:highlight>
                <a:latin typeface="Cambria" panose="02040503050406030204" pitchFamily="18" charset="0"/>
              </a:rPr>
              <a:t> (a), STIR (b) and axial </a:t>
            </a:r>
            <a:r>
              <a:rPr lang="en-US" sz="2200" b="0" i="1" dirty="0">
                <a:solidFill>
                  <a:srgbClr val="333333"/>
                </a:solidFill>
                <a:effectLst/>
                <a:highlight>
                  <a:srgbClr val="FFFCF0"/>
                </a:highlight>
                <a:latin typeface="Cambria" panose="02040503050406030204" pitchFamily="18" charset="0"/>
              </a:rPr>
              <a:t>T</a:t>
            </a:r>
            <a:r>
              <a:rPr lang="en-US" sz="2200" b="0" i="0" baseline="-25000" dirty="0">
                <a:solidFill>
                  <a:srgbClr val="333333"/>
                </a:solidFill>
                <a:effectLst/>
                <a:highlight>
                  <a:srgbClr val="FFFCF0"/>
                </a:highlight>
                <a:latin typeface="Cambria" panose="02040503050406030204" pitchFamily="18" charset="0"/>
              </a:rPr>
              <a:t>2</a:t>
            </a:r>
            <a:r>
              <a:rPr lang="en-US" sz="2200" b="0" i="0" dirty="0">
                <a:solidFill>
                  <a:srgbClr val="333333"/>
                </a:solidFill>
                <a:effectLst/>
                <a:highlight>
                  <a:srgbClr val="FFFCF0"/>
                </a:highlight>
                <a:latin typeface="Cambria" panose="02040503050406030204" pitchFamily="18" charset="0"/>
              </a:rPr>
              <a:t> (c) demonstrate a posterior epidural abscess (black arrows) secondary to facet joint septic arthritis. The dura is displaced anteriorly (white arrows). Diffuse contrast enhancement and the clinical presentation (subacute presentation, pyrexia) helped to differentiate abscess from </a:t>
            </a:r>
            <a:r>
              <a:rPr lang="en-US" sz="2200" b="0" i="0" dirty="0" err="1">
                <a:solidFill>
                  <a:srgbClr val="333333"/>
                </a:solidFill>
                <a:effectLst/>
                <a:highlight>
                  <a:srgbClr val="FFFCF0"/>
                </a:highlight>
                <a:latin typeface="Cambria" panose="02040503050406030204" pitchFamily="18" charset="0"/>
              </a:rPr>
              <a:t>haematoma</a:t>
            </a:r>
            <a:r>
              <a:rPr lang="en-US" sz="2200" b="0" i="0" dirty="0">
                <a:solidFill>
                  <a:srgbClr val="333333"/>
                </a:solidFill>
                <a:effectLst/>
                <a:highlight>
                  <a:srgbClr val="FFFCF0"/>
                </a:highlight>
                <a:latin typeface="Cambria" panose="02040503050406030204" pitchFamily="18" charset="0"/>
              </a:rPr>
              <a:t> in this case. STIR, short </a:t>
            </a:r>
            <a:r>
              <a:rPr lang="en-US" sz="2200" b="0" i="0" dirty="0" err="1">
                <a:solidFill>
                  <a:srgbClr val="333333"/>
                </a:solidFill>
                <a:effectLst/>
                <a:highlight>
                  <a:srgbClr val="FFFCF0"/>
                </a:highlight>
                <a:latin typeface="Cambria" panose="02040503050406030204" pitchFamily="18" charset="0"/>
              </a:rPr>
              <a:t>tauinversion</a:t>
            </a:r>
            <a:r>
              <a:rPr lang="en-US" sz="2200" b="0" i="0" dirty="0">
                <a:solidFill>
                  <a:srgbClr val="333333"/>
                </a:solidFill>
                <a:effectLst/>
                <a:highlight>
                  <a:srgbClr val="FFFCF0"/>
                </a:highlight>
                <a:latin typeface="Cambria" panose="02040503050406030204" pitchFamily="18" charset="0"/>
              </a:rPr>
              <a:t>-recovery.</a:t>
            </a:r>
            <a:br>
              <a:rPr lang="en-US" sz="2200" b="0" i="0" dirty="0">
                <a:solidFill>
                  <a:srgbClr val="333333"/>
                </a:solidFill>
                <a:effectLst/>
                <a:highlight>
                  <a:srgbClr val="FFFCF0"/>
                </a:highlight>
                <a:latin typeface="Cambria" panose="02040503050406030204" pitchFamily="18" charset="0"/>
              </a:rPr>
            </a:br>
            <a:endParaRPr lang="en-US" sz="2200" dirty="0"/>
          </a:p>
        </p:txBody>
      </p:sp>
      <p:pic>
        <p:nvPicPr>
          <p:cNvPr id="5" name="Content Placeholder 4">
            <a:extLst>
              <a:ext uri="{FF2B5EF4-FFF2-40B4-BE49-F238E27FC236}">
                <a16:creationId xmlns:a16="http://schemas.microsoft.com/office/drawing/2014/main" id="{9114E171-BDC5-344D-3256-A3348EB40509}"/>
              </a:ext>
            </a:extLst>
          </p:cNvPr>
          <p:cNvPicPr>
            <a:picLocks noGrp="1" noChangeAspect="1"/>
          </p:cNvPicPr>
          <p:nvPr>
            <p:ph idx="1"/>
          </p:nvPr>
        </p:nvPicPr>
        <p:blipFill>
          <a:blip r:embed="rId3"/>
          <a:stretch>
            <a:fillRect/>
          </a:stretch>
        </p:blipFill>
        <p:spPr>
          <a:xfrm>
            <a:off x="3030049" y="297930"/>
            <a:ext cx="7251278" cy="3411721"/>
          </a:xfrm>
          <a:prstGeom prst="rect">
            <a:avLst/>
          </a:prstGeom>
        </p:spPr>
      </p:pic>
    </p:spTree>
    <p:extLst>
      <p:ext uri="{BB962C8B-B14F-4D97-AF65-F5344CB8AC3E}">
        <p14:creationId xmlns:p14="http://schemas.microsoft.com/office/powerpoint/2010/main" val="15903121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54679-DAC7-A7E8-AE83-BF7AB42C86F1}"/>
              </a:ext>
            </a:extLst>
          </p:cNvPr>
          <p:cNvSpPr>
            <a:spLocks noGrp="1"/>
          </p:cNvSpPr>
          <p:nvPr>
            <p:ph type="title"/>
          </p:nvPr>
        </p:nvSpPr>
        <p:spPr/>
        <p:txBody>
          <a:bodyPr/>
          <a:lstStyle/>
          <a:p>
            <a:r>
              <a:rPr lang="en-US" dirty="0"/>
              <a:t>TỤ MÁU DƯỚI MÀNG CỨNG</a:t>
            </a:r>
          </a:p>
        </p:txBody>
      </p:sp>
      <p:sp>
        <p:nvSpPr>
          <p:cNvPr id="3" name="Content Placeholder 2">
            <a:extLst>
              <a:ext uri="{FF2B5EF4-FFF2-40B4-BE49-F238E27FC236}">
                <a16:creationId xmlns:a16="http://schemas.microsoft.com/office/drawing/2014/main" id="{2CB178BD-C314-92C3-CBB7-1EB1B8218F66}"/>
              </a:ext>
            </a:extLst>
          </p:cNvPr>
          <p:cNvSpPr>
            <a:spLocks noGrp="1"/>
          </p:cNvSpPr>
          <p:nvPr>
            <p:ph idx="1"/>
          </p:nvPr>
        </p:nvSpPr>
        <p:spPr/>
        <p:txBody>
          <a:bodyPr>
            <a:normAutofit/>
          </a:bodyPr>
          <a:lstStyle/>
          <a:p>
            <a:r>
              <a:rPr lang="en-US" dirty="0" err="1"/>
              <a:t>Rất</a:t>
            </a:r>
            <a:r>
              <a:rPr lang="en-US" dirty="0"/>
              <a:t> </a:t>
            </a:r>
            <a:r>
              <a:rPr lang="en-US" dirty="0" err="1"/>
              <a:t>hiếm</a:t>
            </a:r>
            <a:r>
              <a:rPr lang="en-US" dirty="0"/>
              <a:t>, </a:t>
            </a:r>
            <a:r>
              <a:rPr lang="en-US" dirty="0" err="1"/>
              <a:t>chỉ</a:t>
            </a:r>
            <a:r>
              <a:rPr lang="en-US" dirty="0"/>
              <a:t> </a:t>
            </a:r>
            <a:r>
              <a:rPr lang="en-US" dirty="0" err="1"/>
              <a:t>chiếm</a:t>
            </a:r>
            <a:r>
              <a:rPr lang="en-US" dirty="0"/>
              <a:t> 4% </a:t>
            </a:r>
            <a:r>
              <a:rPr lang="en-US" dirty="0" err="1"/>
              <a:t>số</a:t>
            </a:r>
            <a:r>
              <a:rPr lang="en-US" dirty="0"/>
              <a:t> BN </a:t>
            </a:r>
            <a:r>
              <a:rPr lang="en-US" dirty="0" err="1"/>
              <a:t>tụ</a:t>
            </a:r>
            <a:r>
              <a:rPr lang="en-US" dirty="0"/>
              <a:t> </a:t>
            </a:r>
            <a:r>
              <a:rPr lang="en-US" dirty="0" err="1"/>
              <a:t>máu</a:t>
            </a:r>
            <a:r>
              <a:rPr lang="en-US" dirty="0"/>
              <a:t> </a:t>
            </a:r>
            <a:r>
              <a:rPr lang="en-US" dirty="0" err="1"/>
              <a:t>trong</a:t>
            </a:r>
            <a:r>
              <a:rPr lang="en-US" dirty="0"/>
              <a:t> </a:t>
            </a:r>
            <a:r>
              <a:rPr lang="en-US" dirty="0" err="1"/>
              <a:t>ống</a:t>
            </a:r>
            <a:r>
              <a:rPr lang="en-US" dirty="0"/>
              <a:t> </a:t>
            </a:r>
            <a:r>
              <a:rPr lang="en-US" dirty="0" err="1"/>
              <a:t>sống</a:t>
            </a:r>
            <a:r>
              <a:rPr lang="en-US" dirty="0"/>
              <a:t>.</a:t>
            </a:r>
          </a:p>
          <a:p>
            <a:r>
              <a:rPr lang="en-US" dirty="0" err="1"/>
              <a:t>Khoang</a:t>
            </a:r>
            <a:r>
              <a:rPr lang="en-US" dirty="0"/>
              <a:t> DMC </a:t>
            </a:r>
            <a:r>
              <a:rPr lang="en-US" dirty="0" err="1"/>
              <a:t>giữa</a:t>
            </a:r>
            <a:r>
              <a:rPr lang="en-US" dirty="0"/>
              <a:t> </a:t>
            </a:r>
            <a:r>
              <a:rPr lang="en-US" dirty="0" err="1"/>
              <a:t>màng</a:t>
            </a:r>
            <a:r>
              <a:rPr lang="en-US" dirty="0"/>
              <a:t> </a:t>
            </a:r>
            <a:r>
              <a:rPr lang="en-US" dirty="0" err="1"/>
              <a:t>cứng</a:t>
            </a:r>
            <a:r>
              <a:rPr lang="en-US" dirty="0"/>
              <a:t> </a:t>
            </a:r>
            <a:r>
              <a:rPr lang="en-US" dirty="0" err="1"/>
              <a:t>và</a:t>
            </a:r>
            <a:r>
              <a:rPr lang="en-US" dirty="0"/>
              <a:t> </a:t>
            </a:r>
            <a:r>
              <a:rPr lang="en-US" dirty="0" err="1"/>
              <a:t>màng</a:t>
            </a:r>
            <a:r>
              <a:rPr lang="en-US" dirty="0"/>
              <a:t> </a:t>
            </a:r>
            <a:r>
              <a:rPr lang="en-US" dirty="0" err="1"/>
              <a:t>nhện</a:t>
            </a:r>
            <a:r>
              <a:rPr lang="en-US" dirty="0"/>
              <a:t>, </a:t>
            </a:r>
            <a:r>
              <a:rPr lang="en-US" dirty="0" err="1"/>
              <a:t>dựa</a:t>
            </a:r>
            <a:r>
              <a:rPr lang="en-US" dirty="0"/>
              <a:t> </a:t>
            </a:r>
            <a:r>
              <a:rPr lang="en-US" dirty="0" err="1"/>
              <a:t>vào</a:t>
            </a:r>
            <a:r>
              <a:rPr lang="en-US" dirty="0"/>
              <a:t> </a:t>
            </a:r>
            <a:r>
              <a:rPr lang="en-US" dirty="0" err="1"/>
              <a:t>vị</a:t>
            </a:r>
            <a:r>
              <a:rPr lang="en-US" dirty="0"/>
              <a:t> </a:t>
            </a:r>
            <a:r>
              <a:rPr lang="en-US" dirty="0" err="1"/>
              <a:t>trí</a:t>
            </a:r>
            <a:r>
              <a:rPr lang="en-US" dirty="0"/>
              <a:t> </a:t>
            </a:r>
            <a:r>
              <a:rPr lang="en-US" dirty="0" err="1"/>
              <a:t>của</a:t>
            </a:r>
            <a:r>
              <a:rPr lang="en-US" dirty="0"/>
              <a:t> </a:t>
            </a:r>
            <a:r>
              <a:rPr lang="en-US" dirty="0" err="1"/>
              <a:t>màng</a:t>
            </a:r>
            <a:r>
              <a:rPr lang="en-US" dirty="0"/>
              <a:t> </a:t>
            </a:r>
            <a:r>
              <a:rPr lang="en-US" dirty="0" err="1"/>
              <a:t>cứng</a:t>
            </a:r>
            <a:r>
              <a:rPr lang="en-US" dirty="0"/>
              <a:t> </a:t>
            </a:r>
            <a:r>
              <a:rPr lang="en-US" dirty="0" err="1"/>
              <a:t>để</a:t>
            </a:r>
            <a:r>
              <a:rPr lang="en-US" dirty="0"/>
              <a:t> </a:t>
            </a:r>
            <a:r>
              <a:rPr lang="en-US" dirty="0" err="1"/>
              <a:t>xác</a:t>
            </a:r>
            <a:r>
              <a:rPr lang="en-US" dirty="0"/>
              <a:t> </a:t>
            </a:r>
            <a:r>
              <a:rPr lang="en-US" dirty="0" err="1"/>
              <a:t>định</a:t>
            </a:r>
            <a:r>
              <a:rPr lang="en-US" dirty="0"/>
              <a:t> </a:t>
            </a:r>
            <a:r>
              <a:rPr lang="en-US" dirty="0" err="1"/>
              <a:t>máu</a:t>
            </a:r>
            <a:r>
              <a:rPr lang="en-US" dirty="0"/>
              <a:t> </a:t>
            </a:r>
            <a:r>
              <a:rPr lang="en-US" dirty="0" err="1"/>
              <a:t>tụ</a:t>
            </a:r>
            <a:r>
              <a:rPr lang="en-US" dirty="0"/>
              <a:t> </a:t>
            </a:r>
            <a:r>
              <a:rPr lang="en-US" dirty="0" err="1"/>
              <a:t>ngoài</a:t>
            </a:r>
            <a:r>
              <a:rPr lang="en-US" dirty="0"/>
              <a:t> hay </a:t>
            </a:r>
            <a:r>
              <a:rPr lang="en-US" dirty="0" err="1"/>
              <a:t>dưới</a:t>
            </a:r>
            <a:r>
              <a:rPr lang="en-US" dirty="0"/>
              <a:t> </a:t>
            </a:r>
            <a:r>
              <a:rPr lang="en-US" dirty="0" err="1"/>
              <a:t>màng</a:t>
            </a:r>
            <a:r>
              <a:rPr lang="en-US" dirty="0"/>
              <a:t> </a:t>
            </a:r>
            <a:r>
              <a:rPr lang="en-US" dirty="0" err="1"/>
              <a:t>cứng</a:t>
            </a:r>
            <a:r>
              <a:rPr lang="en-US" dirty="0"/>
              <a:t>.</a:t>
            </a:r>
          </a:p>
          <a:p>
            <a:r>
              <a:rPr lang="en-US" dirty="0" err="1"/>
              <a:t>Khối</a:t>
            </a:r>
            <a:r>
              <a:rPr lang="en-US" dirty="0"/>
              <a:t> </a:t>
            </a:r>
            <a:r>
              <a:rPr lang="en-US" dirty="0" err="1"/>
              <a:t>máu</a:t>
            </a:r>
            <a:r>
              <a:rPr lang="en-US" dirty="0"/>
              <a:t> </a:t>
            </a:r>
            <a:r>
              <a:rPr lang="en-US" dirty="0" err="1"/>
              <a:t>tụ</a:t>
            </a:r>
            <a:r>
              <a:rPr lang="en-US" dirty="0"/>
              <a:t> DMC </a:t>
            </a:r>
            <a:r>
              <a:rPr lang="en-US" dirty="0" err="1"/>
              <a:t>lõm</a:t>
            </a:r>
            <a:r>
              <a:rPr lang="en-US" dirty="0"/>
              <a:t> </a:t>
            </a:r>
            <a:r>
              <a:rPr lang="en-US" dirty="0" err="1"/>
              <a:t>xuống</a:t>
            </a:r>
            <a:r>
              <a:rPr lang="en-US" dirty="0"/>
              <a:t> </a:t>
            </a:r>
            <a:r>
              <a:rPr lang="en-US" dirty="0" err="1"/>
              <a:t>đè</a:t>
            </a:r>
            <a:r>
              <a:rPr lang="en-US" dirty="0"/>
              <a:t> </a:t>
            </a:r>
            <a:r>
              <a:rPr lang="en-US" dirty="0" err="1"/>
              <a:t>vào</a:t>
            </a:r>
            <a:r>
              <a:rPr lang="en-US" dirty="0"/>
              <a:t> </a:t>
            </a:r>
            <a:r>
              <a:rPr lang="en-US" dirty="0" err="1"/>
              <a:t>khoang</a:t>
            </a:r>
            <a:r>
              <a:rPr lang="en-US" dirty="0"/>
              <a:t> DNT, </a:t>
            </a:r>
            <a:r>
              <a:rPr lang="en-US" dirty="0" err="1"/>
              <a:t>đường</a:t>
            </a:r>
            <a:r>
              <a:rPr lang="en-US" dirty="0"/>
              <a:t> </a:t>
            </a:r>
            <a:r>
              <a:rPr lang="en-US" dirty="0" err="1"/>
              <a:t>viền</a:t>
            </a:r>
            <a:r>
              <a:rPr lang="en-US" dirty="0"/>
              <a:t> </a:t>
            </a:r>
            <a:r>
              <a:rPr lang="en-US" dirty="0" err="1"/>
              <a:t>bên</a:t>
            </a:r>
            <a:r>
              <a:rPr lang="en-US" dirty="0"/>
              <a:t> </a:t>
            </a:r>
            <a:r>
              <a:rPr lang="en-US" dirty="0" err="1"/>
              <a:t>trong</a:t>
            </a:r>
            <a:r>
              <a:rPr lang="en-US" dirty="0"/>
              <a:t> </a:t>
            </a:r>
            <a:r>
              <a:rPr lang="en-US" dirty="0" err="1"/>
              <a:t>khối</a:t>
            </a:r>
            <a:r>
              <a:rPr lang="en-US" dirty="0"/>
              <a:t> </a:t>
            </a:r>
            <a:r>
              <a:rPr lang="en-US" dirty="0" err="1"/>
              <a:t>máu</a:t>
            </a:r>
            <a:r>
              <a:rPr lang="en-US" dirty="0"/>
              <a:t> </a:t>
            </a:r>
            <a:r>
              <a:rPr lang="en-US" dirty="0" err="1"/>
              <a:t>tụ</a:t>
            </a:r>
            <a:r>
              <a:rPr lang="en-US" dirty="0"/>
              <a:t> </a:t>
            </a:r>
            <a:r>
              <a:rPr lang="en-US" dirty="0" err="1"/>
              <a:t>có</a:t>
            </a:r>
            <a:r>
              <a:rPr lang="en-US" dirty="0"/>
              <a:t> </a:t>
            </a:r>
            <a:r>
              <a:rPr lang="en-US" dirty="0" err="1"/>
              <a:t>thể</a:t>
            </a:r>
            <a:r>
              <a:rPr lang="en-US" dirty="0"/>
              <a:t> </a:t>
            </a:r>
            <a:r>
              <a:rPr lang="en-US" dirty="0" err="1"/>
              <a:t>không</a:t>
            </a:r>
            <a:r>
              <a:rPr lang="en-US" dirty="0"/>
              <a:t> </a:t>
            </a:r>
            <a:r>
              <a:rPr lang="en-US" dirty="0" err="1"/>
              <a:t>đều</a:t>
            </a:r>
            <a:endParaRPr lang="en-US" dirty="0"/>
          </a:p>
          <a:p>
            <a:r>
              <a:rPr lang="en-US" dirty="0" err="1"/>
              <a:t>Khối</a:t>
            </a:r>
            <a:r>
              <a:rPr lang="en-US" dirty="0"/>
              <a:t> MT DMC </a:t>
            </a:r>
            <a:r>
              <a:rPr lang="en-US" dirty="0" err="1"/>
              <a:t>nhiều</a:t>
            </a:r>
            <a:r>
              <a:rPr lang="en-US" dirty="0"/>
              <a:t> </a:t>
            </a:r>
            <a:r>
              <a:rPr lang="en-US" dirty="0" err="1"/>
              <a:t>có</a:t>
            </a:r>
            <a:r>
              <a:rPr lang="en-US" dirty="0"/>
              <a:t> </a:t>
            </a:r>
            <a:r>
              <a:rPr lang="en-US" dirty="0" err="1"/>
              <a:t>thể</a:t>
            </a:r>
            <a:r>
              <a:rPr lang="en-US" dirty="0"/>
              <a:t> </a:t>
            </a:r>
            <a:r>
              <a:rPr lang="en-US" dirty="0" err="1"/>
              <a:t>nhầm</a:t>
            </a:r>
            <a:r>
              <a:rPr lang="en-US" dirty="0"/>
              <a:t> </a:t>
            </a:r>
            <a:r>
              <a:rPr lang="en-US" dirty="0" err="1"/>
              <a:t>lẫn</a:t>
            </a:r>
            <a:r>
              <a:rPr lang="en-US" dirty="0"/>
              <a:t> </a:t>
            </a:r>
            <a:r>
              <a:rPr lang="en-US" dirty="0" err="1"/>
              <a:t>với</a:t>
            </a:r>
            <a:r>
              <a:rPr lang="en-US" dirty="0"/>
              <a:t> XH </a:t>
            </a:r>
            <a:r>
              <a:rPr lang="en-US" dirty="0" err="1"/>
              <a:t>dưới</a:t>
            </a:r>
            <a:r>
              <a:rPr lang="en-US" dirty="0"/>
              <a:t> </a:t>
            </a:r>
            <a:r>
              <a:rPr lang="en-US" dirty="0" err="1"/>
              <a:t>nhện</a:t>
            </a:r>
            <a:r>
              <a:rPr lang="en-US" dirty="0"/>
              <a:t> </a:t>
            </a:r>
            <a:r>
              <a:rPr lang="en-US" dirty="0" err="1"/>
              <a:t>hoặc</a:t>
            </a:r>
            <a:r>
              <a:rPr lang="en-US" dirty="0"/>
              <a:t> </a:t>
            </a:r>
            <a:r>
              <a:rPr lang="en-US" dirty="0" err="1"/>
              <a:t>nhiều</a:t>
            </a:r>
            <a:r>
              <a:rPr lang="en-US" dirty="0"/>
              <a:t> </a:t>
            </a:r>
            <a:r>
              <a:rPr lang="en-US" dirty="0" err="1"/>
              <a:t>hình</a:t>
            </a:r>
            <a:r>
              <a:rPr lang="en-US" dirty="0"/>
              <a:t> </a:t>
            </a:r>
            <a:r>
              <a:rPr lang="en-US" dirty="0" err="1"/>
              <a:t>thái</a:t>
            </a:r>
            <a:r>
              <a:rPr lang="en-US" dirty="0"/>
              <a:t> </a:t>
            </a:r>
            <a:r>
              <a:rPr lang="en-US" dirty="0" err="1"/>
              <a:t>tụ</a:t>
            </a:r>
            <a:r>
              <a:rPr lang="en-US" dirty="0"/>
              <a:t> </a:t>
            </a:r>
            <a:r>
              <a:rPr lang="en-US" dirty="0" err="1"/>
              <a:t>máu</a:t>
            </a:r>
            <a:r>
              <a:rPr lang="en-US" dirty="0"/>
              <a:t> </a:t>
            </a:r>
            <a:r>
              <a:rPr lang="en-US" dirty="0" err="1"/>
              <a:t>trên</a:t>
            </a:r>
            <a:r>
              <a:rPr lang="en-US" dirty="0"/>
              <a:t> </a:t>
            </a:r>
            <a:r>
              <a:rPr lang="en-US" dirty="0" err="1"/>
              <a:t>cùng</a:t>
            </a:r>
            <a:r>
              <a:rPr lang="en-US" dirty="0"/>
              <a:t> 1 BN.</a:t>
            </a:r>
          </a:p>
          <a:p>
            <a:r>
              <a:rPr lang="en-US" dirty="0" err="1">
                <a:solidFill>
                  <a:srgbClr val="FF0000"/>
                </a:solidFill>
              </a:rPr>
              <a:t>Dấu</a:t>
            </a:r>
            <a:r>
              <a:rPr lang="en-US" dirty="0">
                <a:solidFill>
                  <a:srgbClr val="FF0000"/>
                </a:solidFill>
              </a:rPr>
              <a:t> Mercedes – Benz </a:t>
            </a:r>
            <a:r>
              <a:rPr lang="en-US" dirty="0" err="1">
                <a:solidFill>
                  <a:srgbClr val="FF0000"/>
                </a:solidFill>
              </a:rPr>
              <a:t>đảo</a:t>
            </a:r>
            <a:r>
              <a:rPr lang="en-US" dirty="0">
                <a:solidFill>
                  <a:srgbClr val="FF0000"/>
                </a:solidFill>
              </a:rPr>
              <a:t> </a:t>
            </a:r>
            <a:r>
              <a:rPr lang="en-US" dirty="0" err="1">
                <a:solidFill>
                  <a:srgbClr val="FF0000"/>
                </a:solidFill>
              </a:rPr>
              <a:t>ngược</a:t>
            </a:r>
            <a:endParaRPr lang="en-US" dirty="0">
              <a:solidFill>
                <a:srgbClr val="FF0000"/>
              </a:solidFill>
            </a:endParaRPr>
          </a:p>
        </p:txBody>
      </p:sp>
      <p:pic>
        <p:nvPicPr>
          <p:cNvPr id="4" name="Picture 3">
            <a:extLst>
              <a:ext uri="{FF2B5EF4-FFF2-40B4-BE49-F238E27FC236}">
                <a16:creationId xmlns:a16="http://schemas.microsoft.com/office/drawing/2014/main" id="{4C706B36-06F2-D2B1-AED2-BEB915E9D74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1970" r="5303" b="18371"/>
          <a:stretch/>
        </p:blipFill>
        <p:spPr>
          <a:xfrm>
            <a:off x="10391195" y="208614"/>
            <a:ext cx="1499755" cy="944845"/>
          </a:xfrm>
          <a:prstGeom prst="rect">
            <a:avLst/>
          </a:prstGeom>
          <a:effectLst>
            <a:outerShdw blurRad="50800" dist="38100" dir="18900000" algn="bl" rotWithShape="0">
              <a:prstClr val="black">
                <a:alpha val="40000"/>
              </a:prstClr>
            </a:outerShdw>
          </a:effectLst>
        </p:spPr>
      </p:pic>
    </p:spTree>
    <p:extLst>
      <p:ext uri="{BB962C8B-B14F-4D97-AF65-F5344CB8AC3E}">
        <p14:creationId xmlns:p14="http://schemas.microsoft.com/office/powerpoint/2010/main" val="27954050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F754B-7912-F37D-BDF7-B2FAFC1A5FA3}"/>
              </a:ext>
            </a:extLst>
          </p:cNvPr>
          <p:cNvSpPr>
            <a:spLocks noGrp="1"/>
          </p:cNvSpPr>
          <p:nvPr>
            <p:ph type="title"/>
          </p:nvPr>
        </p:nvSpPr>
        <p:spPr>
          <a:xfrm>
            <a:off x="415126" y="214146"/>
            <a:ext cx="7315160" cy="740009"/>
          </a:xfrm>
        </p:spPr>
        <p:txBody>
          <a:bodyPr>
            <a:normAutofit fontScale="90000"/>
          </a:bodyPr>
          <a:lstStyle/>
          <a:p>
            <a:r>
              <a:rPr lang="en-US" dirty="0"/>
              <a:t> </a:t>
            </a:r>
            <a:r>
              <a:rPr lang="en-US" dirty="0" err="1"/>
              <a:t>Dấu</a:t>
            </a:r>
            <a:r>
              <a:rPr lang="en-US" dirty="0"/>
              <a:t> Mercedes –Benz </a:t>
            </a:r>
            <a:r>
              <a:rPr lang="en-US" dirty="0" err="1"/>
              <a:t>đảo</a:t>
            </a:r>
            <a:r>
              <a:rPr lang="en-US" dirty="0"/>
              <a:t> </a:t>
            </a:r>
            <a:r>
              <a:rPr lang="en-US" dirty="0" err="1"/>
              <a:t>ngược</a:t>
            </a:r>
            <a:endParaRPr lang="en-US" dirty="0"/>
          </a:p>
        </p:txBody>
      </p:sp>
      <p:pic>
        <p:nvPicPr>
          <p:cNvPr id="6" name="Picture 5">
            <a:extLst>
              <a:ext uri="{FF2B5EF4-FFF2-40B4-BE49-F238E27FC236}">
                <a16:creationId xmlns:a16="http://schemas.microsoft.com/office/drawing/2014/main" id="{1645AAF6-CE67-227A-D71A-FF2993DBFF94}"/>
              </a:ext>
            </a:extLst>
          </p:cNvPr>
          <p:cNvPicPr>
            <a:picLocks noChangeAspect="1"/>
          </p:cNvPicPr>
          <p:nvPr/>
        </p:nvPicPr>
        <p:blipFill>
          <a:blip r:embed="rId3"/>
          <a:stretch>
            <a:fillRect/>
          </a:stretch>
        </p:blipFill>
        <p:spPr>
          <a:xfrm>
            <a:off x="7838751" y="3781205"/>
            <a:ext cx="3770790" cy="2932837"/>
          </a:xfrm>
          <a:prstGeom prst="rect">
            <a:avLst/>
          </a:prstGeom>
        </p:spPr>
      </p:pic>
      <p:pic>
        <p:nvPicPr>
          <p:cNvPr id="7" name="Picture 6">
            <a:extLst>
              <a:ext uri="{FF2B5EF4-FFF2-40B4-BE49-F238E27FC236}">
                <a16:creationId xmlns:a16="http://schemas.microsoft.com/office/drawing/2014/main" id="{32C696CB-35D2-AF54-3828-074B4AD1BA6B}"/>
              </a:ext>
            </a:extLst>
          </p:cNvPr>
          <p:cNvPicPr>
            <a:picLocks noChangeAspect="1"/>
          </p:cNvPicPr>
          <p:nvPr/>
        </p:nvPicPr>
        <p:blipFill>
          <a:blip r:embed="rId4"/>
          <a:stretch>
            <a:fillRect/>
          </a:stretch>
        </p:blipFill>
        <p:spPr>
          <a:xfrm>
            <a:off x="7730286" y="690338"/>
            <a:ext cx="4225185" cy="3259428"/>
          </a:xfrm>
          <a:prstGeom prst="rect">
            <a:avLst/>
          </a:prstGeom>
        </p:spPr>
      </p:pic>
      <p:pic>
        <p:nvPicPr>
          <p:cNvPr id="8" name="Picture 7">
            <a:extLst>
              <a:ext uri="{FF2B5EF4-FFF2-40B4-BE49-F238E27FC236}">
                <a16:creationId xmlns:a16="http://schemas.microsoft.com/office/drawing/2014/main" id="{78005C8B-DC2F-E83F-1342-640FAF5D1204}"/>
              </a:ext>
            </a:extLst>
          </p:cNvPr>
          <p:cNvPicPr>
            <a:picLocks noChangeAspect="1"/>
          </p:cNvPicPr>
          <p:nvPr/>
        </p:nvPicPr>
        <p:blipFill>
          <a:blip r:embed="rId5"/>
          <a:stretch>
            <a:fillRect/>
          </a:stretch>
        </p:blipFill>
        <p:spPr>
          <a:xfrm>
            <a:off x="4254985" y="3781205"/>
            <a:ext cx="3108796" cy="2860784"/>
          </a:xfrm>
          <a:prstGeom prst="rect">
            <a:avLst/>
          </a:prstGeom>
        </p:spPr>
      </p:pic>
      <p:sp>
        <p:nvSpPr>
          <p:cNvPr id="10" name="TextBox 9">
            <a:extLst>
              <a:ext uri="{FF2B5EF4-FFF2-40B4-BE49-F238E27FC236}">
                <a16:creationId xmlns:a16="http://schemas.microsoft.com/office/drawing/2014/main" id="{5CEF739C-C3E9-10CA-12A7-591FD84B7056}"/>
              </a:ext>
            </a:extLst>
          </p:cNvPr>
          <p:cNvSpPr txBox="1"/>
          <p:nvPr/>
        </p:nvSpPr>
        <p:spPr>
          <a:xfrm>
            <a:off x="829647" y="5734172"/>
            <a:ext cx="3371105" cy="369332"/>
          </a:xfrm>
          <a:prstGeom prst="rect">
            <a:avLst/>
          </a:prstGeom>
          <a:noFill/>
        </p:spPr>
        <p:txBody>
          <a:bodyPr wrap="square" rtlCol="0">
            <a:spAutoFit/>
          </a:bodyPr>
          <a:lstStyle/>
          <a:p>
            <a:r>
              <a:rPr lang="en-US" dirty="0">
                <a:solidFill>
                  <a:srgbClr val="FF0000"/>
                </a:solidFill>
              </a:rPr>
              <a:t>Inverted Mercedes-Benz sign</a:t>
            </a:r>
          </a:p>
        </p:txBody>
      </p:sp>
      <p:pic>
        <p:nvPicPr>
          <p:cNvPr id="9" name="Content Placeholder 8">
            <a:extLst>
              <a:ext uri="{FF2B5EF4-FFF2-40B4-BE49-F238E27FC236}">
                <a16:creationId xmlns:a16="http://schemas.microsoft.com/office/drawing/2014/main" id="{8FB4EB26-5098-9183-1763-0AEB3ABC01FB}"/>
              </a:ext>
            </a:extLst>
          </p:cNvPr>
          <p:cNvPicPr>
            <a:picLocks noGrp="1" noChangeAspect="1"/>
          </p:cNvPicPr>
          <p:nvPr>
            <p:ph idx="1"/>
          </p:nvPr>
        </p:nvPicPr>
        <p:blipFill>
          <a:blip r:embed="rId6"/>
          <a:stretch>
            <a:fillRect/>
          </a:stretch>
        </p:blipFill>
        <p:spPr>
          <a:xfrm>
            <a:off x="669645" y="1363491"/>
            <a:ext cx="4270663" cy="2938216"/>
          </a:xfrm>
          <a:prstGeom prst="rect">
            <a:avLst/>
          </a:prstGeom>
        </p:spPr>
      </p:pic>
    </p:spTree>
    <p:extLst>
      <p:ext uri="{BB962C8B-B14F-4D97-AF65-F5344CB8AC3E}">
        <p14:creationId xmlns:p14="http://schemas.microsoft.com/office/powerpoint/2010/main" val="12830326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F3808-B42D-D756-8EF1-565321C6C363}"/>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4006C11A-8EB6-F5D6-930D-223F6A5B5820}"/>
              </a:ext>
            </a:extLst>
          </p:cNvPr>
          <p:cNvPicPr>
            <a:picLocks noGrp="1" noChangeAspect="1"/>
          </p:cNvPicPr>
          <p:nvPr>
            <p:ph idx="1"/>
          </p:nvPr>
        </p:nvPicPr>
        <p:blipFill>
          <a:blip r:embed="rId3"/>
          <a:stretch>
            <a:fillRect/>
          </a:stretch>
        </p:blipFill>
        <p:spPr>
          <a:xfrm>
            <a:off x="6377554" y="365125"/>
            <a:ext cx="5673567" cy="4351338"/>
          </a:xfrm>
          <a:prstGeom prst="rect">
            <a:avLst/>
          </a:prstGeom>
        </p:spPr>
      </p:pic>
      <p:sp>
        <p:nvSpPr>
          <p:cNvPr id="5" name="TextBox 4">
            <a:extLst>
              <a:ext uri="{FF2B5EF4-FFF2-40B4-BE49-F238E27FC236}">
                <a16:creationId xmlns:a16="http://schemas.microsoft.com/office/drawing/2014/main" id="{64C46050-F17F-2ACB-704D-EE42C5E0B2D1}"/>
              </a:ext>
            </a:extLst>
          </p:cNvPr>
          <p:cNvSpPr txBox="1"/>
          <p:nvPr/>
        </p:nvSpPr>
        <p:spPr>
          <a:xfrm>
            <a:off x="445477" y="2731477"/>
            <a:ext cx="5650523" cy="3267561"/>
          </a:xfrm>
          <a:prstGeom prst="rect">
            <a:avLst/>
          </a:prstGeom>
          <a:noFill/>
        </p:spPr>
        <p:txBody>
          <a:bodyPr wrap="square" rtlCol="0">
            <a:spAutoFit/>
          </a:bodyPr>
          <a:lstStyle/>
          <a:p>
            <a:pPr algn="l"/>
            <a:r>
              <a:rPr lang="en-US" b="0" i="0" u="sng" dirty="0">
                <a:solidFill>
                  <a:srgbClr val="376FAA"/>
                </a:solidFill>
                <a:effectLst/>
                <a:highlight>
                  <a:srgbClr val="FFFCF0"/>
                </a:highlight>
                <a:latin typeface="Cambria" panose="02040503050406030204" pitchFamily="18" charset="0"/>
                <a:hlinkClick r:id="rId4"/>
              </a:rPr>
              <a:t>Figure 6.</a:t>
            </a:r>
            <a:endParaRPr lang="en-US" b="0" i="0" dirty="0">
              <a:solidFill>
                <a:srgbClr val="333333"/>
              </a:solidFill>
              <a:effectLst/>
              <a:highlight>
                <a:srgbClr val="FFFCF0"/>
              </a:highlight>
              <a:latin typeface="Cambria" panose="02040503050406030204" pitchFamily="18" charset="0"/>
            </a:endParaRPr>
          </a:p>
          <a:p>
            <a:pPr algn="l">
              <a:spcBef>
                <a:spcPts val="1000"/>
              </a:spcBef>
            </a:pPr>
            <a:r>
              <a:rPr lang="en-US" b="0" i="0" dirty="0">
                <a:solidFill>
                  <a:srgbClr val="333333"/>
                </a:solidFill>
                <a:effectLst/>
                <a:highlight>
                  <a:srgbClr val="FFFCF0"/>
                </a:highlight>
                <a:latin typeface="Cambria" panose="02040503050406030204" pitchFamily="18" charset="0"/>
              </a:rPr>
              <a:t>Axial (a, b) and sagittal (c) </a:t>
            </a:r>
            <a:r>
              <a:rPr lang="en-US" b="0" i="1" dirty="0">
                <a:solidFill>
                  <a:srgbClr val="333333"/>
                </a:solidFill>
                <a:effectLst/>
                <a:highlight>
                  <a:srgbClr val="FFFCF0"/>
                </a:highlight>
                <a:latin typeface="Cambria" panose="02040503050406030204" pitchFamily="18" charset="0"/>
              </a:rPr>
              <a:t>T</a:t>
            </a:r>
            <a:r>
              <a:rPr lang="en-US" b="0" i="0" baseline="-25000" dirty="0">
                <a:solidFill>
                  <a:srgbClr val="333333"/>
                </a:solidFill>
                <a:effectLst/>
                <a:highlight>
                  <a:srgbClr val="FFFCF0"/>
                </a:highlight>
                <a:latin typeface="Cambria" panose="02040503050406030204" pitchFamily="18" charset="0"/>
              </a:rPr>
              <a:t>2</a:t>
            </a:r>
            <a:r>
              <a:rPr lang="en-US" b="0" i="0" dirty="0">
                <a:solidFill>
                  <a:srgbClr val="333333"/>
                </a:solidFill>
                <a:effectLst/>
                <a:highlight>
                  <a:srgbClr val="FFFCF0"/>
                </a:highlight>
                <a:latin typeface="Cambria" panose="02040503050406030204" pitchFamily="18" charset="0"/>
              </a:rPr>
              <a:t> imaging demonstrates subdural </a:t>
            </a:r>
            <a:r>
              <a:rPr lang="en-US" b="0" i="0" dirty="0" err="1">
                <a:solidFill>
                  <a:srgbClr val="333333"/>
                </a:solidFill>
                <a:effectLst/>
                <a:highlight>
                  <a:srgbClr val="FFFCF0"/>
                </a:highlight>
                <a:latin typeface="Cambria" panose="02040503050406030204" pitchFamily="18" charset="0"/>
              </a:rPr>
              <a:t>haematoma</a:t>
            </a:r>
            <a:r>
              <a:rPr lang="en-US" b="0" i="0" dirty="0">
                <a:solidFill>
                  <a:srgbClr val="333333"/>
                </a:solidFill>
                <a:effectLst/>
                <a:highlight>
                  <a:srgbClr val="FFFCF0"/>
                </a:highlight>
                <a:latin typeface="Cambria" panose="02040503050406030204" pitchFamily="18" charset="0"/>
              </a:rPr>
              <a:t> extending from C7 -T5 posteriorly, surrounding the cord at the </a:t>
            </a:r>
            <a:r>
              <a:rPr lang="en-US" b="0" i="1" dirty="0">
                <a:solidFill>
                  <a:srgbClr val="333333"/>
                </a:solidFill>
                <a:effectLst/>
                <a:highlight>
                  <a:srgbClr val="FFFCF0"/>
                </a:highlight>
                <a:latin typeface="Cambria" panose="02040503050406030204" pitchFamily="18" charset="0"/>
              </a:rPr>
              <a:t>T</a:t>
            </a:r>
            <a:r>
              <a:rPr lang="en-US" b="0" i="0" baseline="-25000" dirty="0">
                <a:solidFill>
                  <a:srgbClr val="333333"/>
                </a:solidFill>
                <a:effectLst/>
                <a:highlight>
                  <a:srgbClr val="FFFCF0"/>
                </a:highlight>
                <a:latin typeface="Cambria" panose="02040503050406030204" pitchFamily="18" charset="0"/>
              </a:rPr>
              <a:t>1</a:t>
            </a:r>
            <a:r>
              <a:rPr lang="en-US" b="0" i="0" dirty="0">
                <a:solidFill>
                  <a:srgbClr val="333333"/>
                </a:solidFill>
                <a:effectLst/>
                <a:highlight>
                  <a:srgbClr val="FFFCF0"/>
                </a:highlight>
                <a:latin typeface="Cambria" panose="02040503050406030204" pitchFamily="18" charset="0"/>
              </a:rPr>
              <a:t> level (a). The </a:t>
            </a:r>
            <a:r>
              <a:rPr lang="en-US" b="0" i="0" dirty="0" err="1">
                <a:solidFill>
                  <a:srgbClr val="333333"/>
                </a:solidFill>
                <a:effectLst/>
                <a:highlight>
                  <a:srgbClr val="FFFCF0"/>
                </a:highlight>
                <a:latin typeface="Cambria" panose="02040503050406030204" pitchFamily="18" charset="0"/>
              </a:rPr>
              <a:t>haematoma</a:t>
            </a:r>
            <a:r>
              <a:rPr lang="en-US" b="0" i="0" dirty="0">
                <a:solidFill>
                  <a:srgbClr val="333333"/>
                </a:solidFill>
                <a:effectLst/>
                <a:highlight>
                  <a:srgbClr val="FFFCF0"/>
                </a:highlight>
                <a:latin typeface="Cambria" panose="02040503050406030204" pitchFamily="18" charset="0"/>
              </a:rPr>
              <a:t> is persistent on multiple sequences, including GRE, and causes mass effect on the cord (b), differentiating it from CSF flow artefact. Normal epidural fat is helpful to establish the presence of subdural </a:t>
            </a:r>
            <a:r>
              <a:rPr lang="en-US" b="0" i="0" dirty="0" err="1">
                <a:solidFill>
                  <a:srgbClr val="333333"/>
                </a:solidFill>
                <a:effectLst/>
                <a:highlight>
                  <a:srgbClr val="FFFCF0"/>
                </a:highlight>
                <a:latin typeface="Cambria" panose="02040503050406030204" pitchFamily="18" charset="0"/>
              </a:rPr>
              <a:t>haematoma</a:t>
            </a:r>
            <a:r>
              <a:rPr lang="en-US" b="0" i="0" dirty="0">
                <a:solidFill>
                  <a:srgbClr val="333333"/>
                </a:solidFill>
                <a:effectLst/>
                <a:highlight>
                  <a:srgbClr val="FFFCF0"/>
                </a:highlight>
                <a:latin typeface="Cambria" panose="02040503050406030204" pitchFamily="18" charset="0"/>
              </a:rPr>
              <a:t>. The inner contour of a subdural hematoma may be irregular, and is often concave.</a:t>
            </a:r>
          </a:p>
          <a:p>
            <a:endParaRPr lang="en-US" dirty="0"/>
          </a:p>
        </p:txBody>
      </p:sp>
    </p:spTree>
    <p:extLst>
      <p:ext uri="{BB962C8B-B14F-4D97-AF65-F5344CB8AC3E}">
        <p14:creationId xmlns:p14="http://schemas.microsoft.com/office/powerpoint/2010/main" val="24835719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95C9F-9B4A-4D76-709E-E07615D6C9E1}"/>
              </a:ext>
            </a:extLst>
          </p:cNvPr>
          <p:cNvSpPr>
            <a:spLocks noGrp="1"/>
          </p:cNvSpPr>
          <p:nvPr>
            <p:ph type="title"/>
          </p:nvPr>
        </p:nvSpPr>
        <p:spPr>
          <a:xfrm>
            <a:off x="1260231" y="5180745"/>
            <a:ext cx="10515600" cy="1325563"/>
          </a:xfrm>
        </p:spPr>
        <p:txBody>
          <a:bodyPr>
            <a:noAutofit/>
          </a:bodyPr>
          <a:lstStyle/>
          <a:p>
            <a:r>
              <a:rPr lang="en-US" sz="2200" b="0" i="0" u="sng" dirty="0">
                <a:solidFill>
                  <a:srgbClr val="205493"/>
                </a:solidFill>
                <a:effectLst/>
                <a:highlight>
                  <a:srgbClr val="FFFCF0"/>
                </a:highlight>
                <a:latin typeface="Cambria" panose="02040503050406030204" pitchFamily="18" charset="0"/>
                <a:hlinkClick r:id="rId2"/>
              </a:rPr>
              <a:t>Figure 7.</a:t>
            </a:r>
            <a:br>
              <a:rPr lang="en-US" sz="2200" b="0" i="0" dirty="0">
                <a:solidFill>
                  <a:srgbClr val="333333"/>
                </a:solidFill>
                <a:effectLst/>
                <a:highlight>
                  <a:srgbClr val="FFFCF0"/>
                </a:highlight>
                <a:latin typeface="Cambria" panose="02040503050406030204" pitchFamily="18" charset="0"/>
              </a:rPr>
            </a:br>
            <a:r>
              <a:rPr lang="en-US" sz="2200" b="0" i="0" dirty="0">
                <a:solidFill>
                  <a:srgbClr val="333333"/>
                </a:solidFill>
                <a:effectLst/>
                <a:highlight>
                  <a:srgbClr val="FFFCF0"/>
                </a:highlight>
                <a:latin typeface="Cambria" panose="02040503050406030204" pitchFamily="18" charset="0"/>
              </a:rPr>
              <a:t>Sagittal </a:t>
            </a:r>
            <a:r>
              <a:rPr lang="en-US" sz="2200" b="0" i="1" dirty="0">
                <a:solidFill>
                  <a:srgbClr val="333333"/>
                </a:solidFill>
                <a:effectLst/>
                <a:highlight>
                  <a:srgbClr val="FFFCF0"/>
                </a:highlight>
                <a:latin typeface="Cambria" panose="02040503050406030204" pitchFamily="18" charset="0"/>
              </a:rPr>
              <a:t>T</a:t>
            </a:r>
            <a:r>
              <a:rPr lang="en-US" sz="2200" b="0" i="0" baseline="-25000" dirty="0">
                <a:solidFill>
                  <a:srgbClr val="333333"/>
                </a:solidFill>
                <a:effectLst/>
                <a:highlight>
                  <a:srgbClr val="FFFCF0"/>
                </a:highlight>
                <a:latin typeface="Cambria" panose="02040503050406030204" pitchFamily="18" charset="0"/>
              </a:rPr>
              <a:t>1</a:t>
            </a:r>
            <a:r>
              <a:rPr lang="en-US" sz="2200" b="0" i="0" dirty="0">
                <a:solidFill>
                  <a:srgbClr val="333333"/>
                </a:solidFill>
                <a:effectLst/>
                <a:highlight>
                  <a:srgbClr val="FFFCF0"/>
                </a:highlight>
                <a:latin typeface="Cambria" panose="02040503050406030204" pitchFamily="18" charset="0"/>
              </a:rPr>
              <a:t> (a) and </a:t>
            </a:r>
            <a:r>
              <a:rPr lang="en-US" sz="2200" b="0" i="1" dirty="0">
                <a:solidFill>
                  <a:srgbClr val="333333"/>
                </a:solidFill>
                <a:effectLst/>
                <a:highlight>
                  <a:srgbClr val="FFFCF0"/>
                </a:highlight>
                <a:latin typeface="Cambria" panose="02040503050406030204" pitchFamily="18" charset="0"/>
              </a:rPr>
              <a:t>T</a:t>
            </a:r>
            <a:r>
              <a:rPr lang="en-US" sz="2200" b="0" i="0" baseline="-25000" dirty="0">
                <a:solidFill>
                  <a:srgbClr val="333333"/>
                </a:solidFill>
                <a:effectLst/>
                <a:highlight>
                  <a:srgbClr val="FFFCF0"/>
                </a:highlight>
                <a:latin typeface="Cambria" panose="02040503050406030204" pitchFamily="18" charset="0"/>
              </a:rPr>
              <a:t>2</a:t>
            </a:r>
            <a:r>
              <a:rPr lang="en-US" sz="2200" b="0" i="0" dirty="0">
                <a:solidFill>
                  <a:srgbClr val="333333"/>
                </a:solidFill>
                <a:effectLst/>
                <a:highlight>
                  <a:srgbClr val="FFFCF0"/>
                </a:highlight>
                <a:latin typeface="Cambria" panose="02040503050406030204" pitchFamily="18" charset="0"/>
              </a:rPr>
              <a:t> (b) weighted images of the thoracolumbar spine, and axial </a:t>
            </a:r>
            <a:r>
              <a:rPr lang="en-US" sz="2200" b="0" i="1" dirty="0">
                <a:solidFill>
                  <a:srgbClr val="333333"/>
                </a:solidFill>
                <a:effectLst/>
                <a:highlight>
                  <a:srgbClr val="FFFCF0"/>
                </a:highlight>
                <a:latin typeface="Cambria" panose="02040503050406030204" pitchFamily="18" charset="0"/>
              </a:rPr>
              <a:t>T</a:t>
            </a:r>
            <a:r>
              <a:rPr lang="en-US" sz="2200" b="0" i="0" baseline="-25000" dirty="0">
                <a:solidFill>
                  <a:srgbClr val="333333"/>
                </a:solidFill>
                <a:effectLst/>
                <a:highlight>
                  <a:srgbClr val="FFFCF0"/>
                </a:highlight>
                <a:latin typeface="Cambria" panose="02040503050406030204" pitchFamily="18" charset="0"/>
              </a:rPr>
              <a:t>2</a:t>
            </a:r>
            <a:r>
              <a:rPr lang="en-US" sz="2200" b="0" i="0" dirty="0">
                <a:solidFill>
                  <a:srgbClr val="333333"/>
                </a:solidFill>
                <a:effectLst/>
                <a:highlight>
                  <a:srgbClr val="FFFCF0"/>
                </a:highlight>
                <a:latin typeface="Cambria" panose="02040503050406030204" pitchFamily="18" charset="0"/>
              </a:rPr>
              <a:t> (c) and </a:t>
            </a:r>
            <a:r>
              <a:rPr lang="en-US" sz="2200" b="0" i="1" dirty="0">
                <a:solidFill>
                  <a:srgbClr val="333333"/>
                </a:solidFill>
                <a:effectLst/>
                <a:highlight>
                  <a:srgbClr val="FFFCF0"/>
                </a:highlight>
                <a:latin typeface="Cambria" panose="02040503050406030204" pitchFamily="18" charset="0"/>
              </a:rPr>
              <a:t>T</a:t>
            </a:r>
            <a:r>
              <a:rPr lang="en-US" sz="2200" b="0" i="0" baseline="-25000" dirty="0">
                <a:solidFill>
                  <a:srgbClr val="333333"/>
                </a:solidFill>
                <a:effectLst/>
                <a:highlight>
                  <a:srgbClr val="FFFCF0"/>
                </a:highlight>
                <a:latin typeface="Cambria" panose="02040503050406030204" pitchFamily="18" charset="0"/>
              </a:rPr>
              <a:t>1</a:t>
            </a:r>
            <a:r>
              <a:rPr lang="en-US" sz="2200" b="0" i="0" dirty="0">
                <a:solidFill>
                  <a:srgbClr val="333333"/>
                </a:solidFill>
                <a:effectLst/>
                <a:highlight>
                  <a:srgbClr val="FFFCF0"/>
                </a:highlight>
                <a:latin typeface="Cambria" panose="02040503050406030204" pitchFamily="18" charset="0"/>
              </a:rPr>
              <a:t> (d) weighted images of the thoracolumbar spine depicting a </a:t>
            </a:r>
            <a:r>
              <a:rPr lang="en-US" sz="2200" b="0" i="0" dirty="0" err="1">
                <a:solidFill>
                  <a:srgbClr val="333333"/>
                </a:solidFill>
                <a:effectLst/>
                <a:highlight>
                  <a:srgbClr val="FFFCF0"/>
                </a:highlight>
                <a:latin typeface="Cambria" panose="02040503050406030204" pitchFamily="18" charset="0"/>
              </a:rPr>
              <a:t>a</a:t>
            </a:r>
            <a:r>
              <a:rPr lang="en-US" sz="2200" b="0" i="0" dirty="0">
                <a:solidFill>
                  <a:srgbClr val="333333"/>
                </a:solidFill>
                <a:effectLst/>
                <a:highlight>
                  <a:srgbClr val="FFFCF0"/>
                </a:highlight>
                <a:latin typeface="Cambria" panose="02040503050406030204" pitchFamily="18" charset="0"/>
              </a:rPr>
              <a:t> large posterolateral subdural </a:t>
            </a:r>
            <a:r>
              <a:rPr lang="en-US" sz="2200" b="0" i="0" dirty="0" err="1">
                <a:solidFill>
                  <a:srgbClr val="333333"/>
                </a:solidFill>
                <a:effectLst/>
                <a:highlight>
                  <a:srgbClr val="FFFCF0"/>
                </a:highlight>
                <a:latin typeface="Cambria" panose="02040503050406030204" pitchFamily="18" charset="0"/>
              </a:rPr>
              <a:t>haematoma</a:t>
            </a:r>
            <a:r>
              <a:rPr lang="en-US" sz="2200" b="0" i="0" dirty="0">
                <a:solidFill>
                  <a:srgbClr val="333333"/>
                </a:solidFill>
                <a:effectLst/>
                <a:highlight>
                  <a:srgbClr val="FFFCF0"/>
                </a:highlight>
                <a:latin typeface="Cambria" panose="02040503050406030204" pitchFamily="18" charset="0"/>
              </a:rPr>
              <a:t> causing spinal cord compression.</a:t>
            </a:r>
            <a:br>
              <a:rPr lang="en-US" sz="2200" b="0" i="0" dirty="0">
                <a:solidFill>
                  <a:srgbClr val="333333"/>
                </a:solidFill>
                <a:effectLst/>
                <a:highlight>
                  <a:srgbClr val="FFFCF0"/>
                </a:highlight>
                <a:latin typeface="Cambria" panose="02040503050406030204" pitchFamily="18" charset="0"/>
              </a:rPr>
            </a:br>
            <a:endParaRPr lang="en-US" sz="2200" dirty="0"/>
          </a:p>
        </p:txBody>
      </p:sp>
      <p:pic>
        <p:nvPicPr>
          <p:cNvPr id="4" name="Content Placeholder 3">
            <a:extLst>
              <a:ext uri="{FF2B5EF4-FFF2-40B4-BE49-F238E27FC236}">
                <a16:creationId xmlns:a16="http://schemas.microsoft.com/office/drawing/2014/main" id="{D86401F6-5D5D-8CAE-9819-4338A149C34F}"/>
              </a:ext>
            </a:extLst>
          </p:cNvPr>
          <p:cNvPicPr>
            <a:picLocks noGrp="1" noChangeAspect="1"/>
          </p:cNvPicPr>
          <p:nvPr>
            <p:ph idx="1"/>
          </p:nvPr>
        </p:nvPicPr>
        <p:blipFill>
          <a:blip r:embed="rId3"/>
          <a:stretch>
            <a:fillRect/>
          </a:stretch>
        </p:blipFill>
        <p:spPr>
          <a:xfrm>
            <a:off x="2685316" y="365125"/>
            <a:ext cx="7128871" cy="3898229"/>
          </a:xfrm>
          <a:prstGeom prst="rect">
            <a:avLst/>
          </a:prstGeom>
        </p:spPr>
      </p:pic>
    </p:spTree>
    <p:extLst>
      <p:ext uri="{BB962C8B-B14F-4D97-AF65-F5344CB8AC3E}">
        <p14:creationId xmlns:p14="http://schemas.microsoft.com/office/powerpoint/2010/main" val="19414468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DE4CF-ACC8-36A5-292F-B53705AEF553}"/>
              </a:ext>
            </a:extLst>
          </p:cNvPr>
          <p:cNvSpPr>
            <a:spLocks noGrp="1"/>
          </p:cNvSpPr>
          <p:nvPr>
            <p:ph type="title"/>
          </p:nvPr>
        </p:nvSpPr>
        <p:spPr/>
        <p:txBody>
          <a:bodyPr/>
          <a:lstStyle/>
          <a:p>
            <a:r>
              <a:rPr lang="en-US" dirty="0"/>
              <a:t>XUẤT HUYẾT DƯỚI NHỆN</a:t>
            </a:r>
          </a:p>
        </p:txBody>
      </p:sp>
      <p:sp>
        <p:nvSpPr>
          <p:cNvPr id="3" name="Content Placeholder 2">
            <a:extLst>
              <a:ext uri="{FF2B5EF4-FFF2-40B4-BE49-F238E27FC236}">
                <a16:creationId xmlns:a16="http://schemas.microsoft.com/office/drawing/2014/main" id="{199F1FE0-ACEC-7090-5B2D-CC3880E88DED}"/>
              </a:ext>
            </a:extLst>
          </p:cNvPr>
          <p:cNvSpPr>
            <a:spLocks noGrp="1"/>
          </p:cNvSpPr>
          <p:nvPr>
            <p:ph idx="1"/>
          </p:nvPr>
        </p:nvSpPr>
        <p:spPr/>
        <p:txBody>
          <a:bodyPr/>
          <a:lstStyle/>
          <a:p>
            <a:r>
              <a:rPr lang="en-US" dirty="0"/>
              <a:t>Do </a:t>
            </a:r>
            <a:r>
              <a:rPr lang="en-US" dirty="0" err="1"/>
              <a:t>sự</a:t>
            </a:r>
            <a:r>
              <a:rPr lang="en-US" dirty="0"/>
              <a:t> </a:t>
            </a:r>
            <a:r>
              <a:rPr lang="en-US" dirty="0" err="1"/>
              <a:t>dịch</a:t>
            </a:r>
            <a:r>
              <a:rPr lang="en-US" dirty="0"/>
              <a:t> </a:t>
            </a:r>
            <a:r>
              <a:rPr lang="en-US" dirty="0" err="1"/>
              <a:t>chuyển</a:t>
            </a:r>
            <a:r>
              <a:rPr lang="en-US" dirty="0"/>
              <a:t> </a:t>
            </a:r>
            <a:r>
              <a:rPr lang="en-US" dirty="0" err="1"/>
              <a:t>dịch</a:t>
            </a:r>
            <a:r>
              <a:rPr lang="en-US" dirty="0"/>
              <a:t> </a:t>
            </a:r>
            <a:r>
              <a:rPr lang="en-US" dirty="0" err="1"/>
              <a:t>não</a:t>
            </a:r>
            <a:r>
              <a:rPr lang="en-US" dirty="0"/>
              <a:t> </a:t>
            </a:r>
            <a:r>
              <a:rPr lang="en-US" dirty="0" err="1"/>
              <a:t>tủy</a:t>
            </a:r>
            <a:r>
              <a:rPr lang="en-US" dirty="0"/>
              <a:t> </a:t>
            </a:r>
            <a:r>
              <a:rPr lang="en-US" dirty="0" err="1"/>
              <a:t>nên</a:t>
            </a:r>
            <a:r>
              <a:rPr lang="en-US" dirty="0"/>
              <a:t> XHDN </a:t>
            </a:r>
            <a:r>
              <a:rPr lang="en-US" dirty="0" err="1"/>
              <a:t>thường</a:t>
            </a:r>
            <a:r>
              <a:rPr lang="en-US" dirty="0"/>
              <a:t> </a:t>
            </a:r>
            <a:r>
              <a:rPr lang="en-US" dirty="0" err="1"/>
              <a:t>lan</a:t>
            </a:r>
            <a:r>
              <a:rPr lang="en-US" dirty="0"/>
              <a:t> </a:t>
            </a:r>
            <a:r>
              <a:rPr lang="en-US" dirty="0" err="1"/>
              <a:t>dọc</a:t>
            </a:r>
            <a:r>
              <a:rPr lang="en-US" dirty="0"/>
              <a:t> </a:t>
            </a:r>
            <a:r>
              <a:rPr lang="en-US" dirty="0" err="1"/>
              <a:t>theo</a:t>
            </a:r>
            <a:r>
              <a:rPr lang="en-US" dirty="0"/>
              <a:t> </a:t>
            </a:r>
            <a:r>
              <a:rPr lang="en-US" dirty="0" err="1"/>
              <a:t>ống</a:t>
            </a:r>
            <a:r>
              <a:rPr lang="en-US" dirty="0"/>
              <a:t> </a:t>
            </a:r>
            <a:r>
              <a:rPr lang="en-US" dirty="0" err="1"/>
              <a:t>sống</a:t>
            </a:r>
            <a:r>
              <a:rPr lang="en-US" dirty="0"/>
              <a:t>.</a:t>
            </a:r>
          </a:p>
          <a:p>
            <a:r>
              <a:rPr lang="en-US" dirty="0" err="1"/>
              <a:t>Dấu</a:t>
            </a:r>
            <a:r>
              <a:rPr lang="en-US" dirty="0"/>
              <a:t> </a:t>
            </a:r>
            <a:r>
              <a:rPr lang="en-US" dirty="0" err="1"/>
              <a:t>hiệu</a:t>
            </a:r>
            <a:r>
              <a:rPr lang="en-US" dirty="0"/>
              <a:t> </a:t>
            </a:r>
            <a:r>
              <a:rPr lang="en-US" dirty="0" err="1"/>
              <a:t>mức</a:t>
            </a:r>
            <a:r>
              <a:rPr lang="en-US" dirty="0"/>
              <a:t> </a:t>
            </a:r>
            <a:r>
              <a:rPr lang="en-US" dirty="0" err="1"/>
              <a:t>dịch</a:t>
            </a:r>
            <a:r>
              <a:rPr lang="en-US" dirty="0"/>
              <a:t> </a:t>
            </a:r>
            <a:r>
              <a:rPr lang="en-US" dirty="0" err="1"/>
              <a:t>máu</a:t>
            </a:r>
            <a:r>
              <a:rPr lang="en-US" dirty="0"/>
              <a:t>. </a:t>
            </a:r>
            <a:r>
              <a:rPr lang="en-US" dirty="0" err="1"/>
              <a:t>Hiếm</a:t>
            </a:r>
            <a:r>
              <a:rPr lang="en-US" dirty="0"/>
              <a:t> </a:t>
            </a:r>
            <a:r>
              <a:rPr lang="en-US" dirty="0" err="1"/>
              <a:t>hơn</a:t>
            </a:r>
            <a:r>
              <a:rPr lang="en-US" dirty="0"/>
              <a:t> </a:t>
            </a:r>
            <a:r>
              <a:rPr lang="en-US" dirty="0" err="1"/>
              <a:t>có</a:t>
            </a:r>
            <a:r>
              <a:rPr lang="en-US" dirty="0"/>
              <a:t> </a:t>
            </a:r>
            <a:r>
              <a:rPr lang="en-US" dirty="0" err="1"/>
              <a:t>thể</a:t>
            </a:r>
            <a:r>
              <a:rPr lang="en-US" dirty="0"/>
              <a:t> </a:t>
            </a:r>
            <a:r>
              <a:rPr lang="en-US" dirty="0" err="1"/>
              <a:t>thấy</a:t>
            </a:r>
            <a:r>
              <a:rPr lang="en-US" dirty="0"/>
              <a:t> </a:t>
            </a:r>
            <a:r>
              <a:rPr lang="en-US" dirty="0" err="1"/>
              <a:t>máu</a:t>
            </a:r>
            <a:r>
              <a:rPr lang="en-US" dirty="0"/>
              <a:t> </a:t>
            </a:r>
            <a:r>
              <a:rPr lang="en-US" dirty="0" err="1"/>
              <a:t>cục</a:t>
            </a:r>
            <a:r>
              <a:rPr lang="en-US" dirty="0"/>
              <a:t> </a:t>
            </a:r>
            <a:r>
              <a:rPr lang="en-US" dirty="0" err="1"/>
              <a:t>trong</a:t>
            </a:r>
            <a:r>
              <a:rPr lang="en-US" dirty="0"/>
              <a:t> </a:t>
            </a:r>
            <a:r>
              <a:rPr lang="en-US" dirty="0" err="1"/>
              <a:t>khoang</a:t>
            </a:r>
            <a:r>
              <a:rPr lang="en-US" dirty="0"/>
              <a:t> DNT.</a:t>
            </a:r>
          </a:p>
          <a:p>
            <a:r>
              <a:rPr lang="en-US" dirty="0" err="1"/>
              <a:t>Màng</a:t>
            </a:r>
            <a:r>
              <a:rPr lang="en-US" dirty="0"/>
              <a:t> </a:t>
            </a:r>
            <a:r>
              <a:rPr lang="en-US" dirty="0" err="1"/>
              <a:t>cứng</a:t>
            </a:r>
            <a:r>
              <a:rPr lang="en-US" dirty="0"/>
              <a:t> </a:t>
            </a:r>
            <a:r>
              <a:rPr lang="en-US" dirty="0" err="1"/>
              <a:t>và</a:t>
            </a:r>
            <a:r>
              <a:rPr lang="en-US" dirty="0"/>
              <a:t> </a:t>
            </a:r>
            <a:r>
              <a:rPr lang="en-US" dirty="0" err="1"/>
              <a:t>khoang</a:t>
            </a:r>
            <a:r>
              <a:rPr lang="en-US" dirty="0"/>
              <a:t> </a:t>
            </a:r>
            <a:r>
              <a:rPr lang="en-US" dirty="0" err="1"/>
              <a:t>mỡ</a:t>
            </a:r>
            <a:r>
              <a:rPr lang="en-US" dirty="0"/>
              <a:t> </a:t>
            </a:r>
            <a:r>
              <a:rPr lang="en-US" dirty="0" err="1"/>
              <a:t>ngoài</a:t>
            </a:r>
            <a:r>
              <a:rPr lang="en-US" dirty="0"/>
              <a:t> </a:t>
            </a:r>
            <a:r>
              <a:rPr lang="en-US" dirty="0" err="1"/>
              <a:t>màng</a:t>
            </a:r>
            <a:r>
              <a:rPr lang="en-US" dirty="0"/>
              <a:t> </a:t>
            </a:r>
            <a:r>
              <a:rPr lang="en-US" dirty="0" err="1"/>
              <a:t>cứng</a:t>
            </a:r>
            <a:r>
              <a:rPr lang="en-US" dirty="0"/>
              <a:t> ở </a:t>
            </a:r>
            <a:r>
              <a:rPr lang="en-US" dirty="0" err="1"/>
              <a:t>vị</a:t>
            </a:r>
            <a:r>
              <a:rPr lang="en-US" dirty="0"/>
              <a:t> </a:t>
            </a:r>
            <a:r>
              <a:rPr lang="en-US" dirty="0" err="1"/>
              <a:t>trí</a:t>
            </a:r>
            <a:r>
              <a:rPr lang="en-US" dirty="0"/>
              <a:t> </a:t>
            </a:r>
            <a:r>
              <a:rPr lang="en-US" dirty="0" err="1"/>
              <a:t>bình</a:t>
            </a:r>
            <a:r>
              <a:rPr lang="en-US" dirty="0"/>
              <a:t> </a:t>
            </a:r>
            <a:r>
              <a:rPr lang="en-US" dirty="0" err="1"/>
              <a:t>thường</a:t>
            </a:r>
            <a:r>
              <a:rPr lang="en-US" dirty="0"/>
              <a:t>.</a:t>
            </a:r>
          </a:p>
        </p:txBody>
      </p:sp>
      <p:pic>
        <p:nvPicPr>
          <p:cNvPr id="4" name="Picture 3">
            <a:extLst>
              <a:ext uri="{FF2B5EF4-FFF2-40B4-BE49-F238E27FC236}">
                <a16:creationId xmlns:a16="http://schemas.microsoft.com/office/drawing/2014/main" id="{9DE3A8FA-C633-10F0-3CF0-9A9CD0F6560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1970" r="5303" b="18371"/>
          <a:stretch/>
        </p:blipFill>
        <p:spPr>
          <a:xfrm>
            <a:off x="10420692" y="208614"/>
            <a:ext cx="1499755" cy="944845"/>
          </a:xfrm>
          <a:prstGeom prst="rect">
            <a:avLst/>
          </a:prstGeom>
          <a:effectLst>
            <a:outerShdw blurRad="50800" dist="38100" dir="18900000" algn="bl" rotWithShape="0">
              <a:prstClr val="black">
                <a:alpha val="40000"/>
              </a:prstClr>
            </a:outerShdw>
          </a:effectLst>
        </p:spPr>
      </p:pic>
    </p:spTree>
    <p:extLst>
      <p:ext uri="{BB962C8B-B14F-4D97-AF65-F5344CB8AC3E}">
        <p14:creationId xmlns:p14="http://schemas.microsoft.com/office/powerpoint/2010/main" val="24126684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FB590-E236-EB5A-6C7A-3460857F8587}"/>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2A3E848C-AFAB-69F6-23F8-15EFE6016D62}"/>
              </a:ext>
            </a:extLst>
          </p:cNvPr>
          <p:cNvPicPr>
            <a:picLocks noGrp="1" noChangeAspect="1"/>
          </p:cNvPicPr>
          <p:nvPr>
            <p:ph idx="1"/>
          </p:nvPr>
        </p:nvPicPr>
        <p:blipFill>
          <a:blip r:embed="rId3"/>
          <a:stretch>
            <a:fillRect/>
          </a:stretch>
        </p:blipFill>
        <p:spPr>
          <a:xfrm>
            <a:off x="1475289" y="805036"/>
            <a:ext cx="9878511" cy="4351338"/>
          </a:xfrm>
        </p:spPr>
      </p:pic>
      <p:sp>
        <p:nvSpPr>
          <p:cNvPr id="6" name="TextBox 5">
            <a:extLst>
              <a:ext uri="{FF2B5EF4-FFF2-40B4-BE49-F238E27FC236}">
                <a16:creationId xmlns:a16="http://schemas.microsoft.com/office/drawing/2014/main" id="{58FD9A2F-380C-799F-B375-B651F020ED44}"/>
              </a:ext>
            </a:extLst>
          </p:cNvPr>
          <p:cNvSpPr txBox="1"/>
          <p:nvPr/>
        </p:nvSpPr>
        <p:spPr>
          <a:xfrm>
            <a:off x="1475289" y="5433306"/>
            <a:ext cx="9680391" cy="646331"/>
          </a:xfrm>
          <a:prstGeom prst="rect">
            <a:avLst/>
          </a:prstGeom>
          <a:noFill/>
        </p:spPr>
        <p:txBody>
          <a:bodyPr wrap="square" rtlCol="0">
            <a:spAutoFit/>
          </a:bodyPr>
          <a:lstStyle/>
          <a:p>
            <a:r>
              <a:rPr lang="en-US" dirty="0"/>
              <a:t>BN </a:t>
            </a:r>
            <a:r>
              <a:rPr lang="en-US" dirty="0" err="1"/>
              <a:t>điều</a:t>
            </a:r>
            <a:r>
              <a:rPr lang="en-US" dirty="0"/>
              <a:t> </a:t>
            </a:r>
            <a:r>
              <a:rPr lang="en-US" dirty="0" err="1"/>
              <a:t>trị</a:t>
            </a:r>
            <a:r>
              <a:rPr lang="en-US" dirty="0"/>
              <a:t> </a:t>
            </a:r>
            <a:r>
              <a:rPr lang="en-US" dirty="0" err="1"/>
              <a:t>chống</a:t>
            </a:r>
            <a:r>
              <a:rPr lang="en-US" dirty="0"/>
              <a:t> </a:t>
            </a:r>
            <a:r>
              <a:rPr lang="en-US" dirty="0" err="1"/>
              <a:t>đông</a:t>
            </a:r>
            <a:r>
              <a:rPr lang="en-US" dirty="0"/>
              <a:t> </a:t>
            </a:r>
            <a:r>
              <a:rPr lang="en-US" dirty="0" err="1"/>
              <a:t>máu</a:t>
            </a:r>
            <a:r>
              <a:rPr lang="en-US" dirty="0"/>
              <a:t> </a:t>
            </a:r>
            <a:r>
              <a:rPr lang="en-US" dirty="0" err="1"/>
              <a:t>sau</a:t>
            </a:r>
            <a:r>
              <a:rPr lang="en-US" dirty="0"/>
              <a:t> </a:t>
            </a:r>
            <a:r>
              <a:rPr lang="en-US" dirty="0" err="1"/>
              <a:t>chấn</a:t>
            </a:r>
            <a:r>
              <a:rPr lang="en-US" dirty="0"/>
              <a:t> </a:t>
            </a:r>
            <a:r>
              <a:rPr lang="en-US" dirty="0" err="1"/>
              <a:t>thương</a:t>
            </a:r>
            <a:r>
              <a:rPr lang="en-US" dirty="0"/>
              <a:t> </a:t>
            </a:r>
            <a:r>
              <a:rPr lang="en-US" dirty="0" err="1"/>
              <a:t>gây</a:t>
            </a:r>
            <a:r>
              <a:rPr lang="en-US" dirty="0"/>
              <a:t> XHDN </a:t>
            </a:r>
            <a:r>
              <a:rPr lang="en-US" dirty="0" err="1"/>
              <a:t>nội</a:t>
            </a:r>
            <a:r>
              <a:rPr lang="en-US" dirty="0"/>
              <a:t> </a:t>
            </a:r>
            <a:r>
              <a:rPr lang="en-US" dirty="0" err="1"/>
              <a:t>sọ</a:t>
            </a:r>
            <a:r>
              <a:rPr lang="en-US" dirty="0"/>
              <a:t>, </a:t>
            </a:r>
            <a:r>
              <a:rPr lang="en-US" dirty="0" err="1"/>
              <a:t>thấy</a:t>
            </a:r>
            <a:r>
              <a:rPr lang="en-US" dirty="0"/>
              <a:t> </a:t>
            </a:r>
            <a:r>
              <a:rPr lang="en-US" dirty="0" err="1"/>
              <a:t>hình</a:t>
            </a:r>
            <a:r>
              <a:rPr lang="en-US" dirty="0"/>
              <a:t> </a:t>
            </a:r>
            <a:r>
              <a:rPr lang="en-US" dirty="0" err="1"/>
              <a:t>ảnh</a:t>
            </a:r>
            <a:r>
              <a:rPr lang="en-US" dirty="0"/>
              <a:t> </a:t>
            </a:r>
            <a:r>
              <a:rPr lang="en-US" dirty="0" err="1"/>
              <a:t>tụ</a:t>
            </a:r>
            <a:r>
              <a:rPr lang="en-US" dirty="0"/>
              <a:t> </a:t>
            </a:r>
            <a:r>
              <a:rPr lang="en-US" dirty="0" err="1"/>
              <a:t>máu</a:t>
            </a:r>
            <a:r>
              <a:rPr lang="en-US" dirty="0"/>
              <a:t> </a:t>
            </a:r>
            <a:r>
              <a:rPr lang="en-US" dirty="0" err="1"/>
              <a:t>dưới</a:t>
            </a:r>
            <a:r>
              <a:rPr lang="en-US" dirty="0"/>
              <a:t> </a:t>
            </a:r>
            <a:r>
              <a:rPr lang="en-US" dirty="0" err="1"/>
              <a:t>nhện</a:t>
            </a:r>
            <a:r>
              <a:rPr lang="en-US" dirty="0"/>
              <a:t> </a:t>
            </a:r>
            <a:r>
              <a:rPr lang="en-US" dirty="0" err="1"/>
              <a:t>và</a:t>
            </a:r>
            <a:r>
              <a:rPr lang="en-US" dirty="0"/>
              <a:t> </a:t>
            </a:r>
            <a:r>
              <a:rPr lang="en-US" dirty="0" err="1"/>
              <a:t>tạo</a:t>
            </a:r>
            <a:r>
              <a:rPr lang="en-US" dirty="0"/>
              <a:t> </a:t>
            </a:r>
            <a:r>
              <a:rPr lang="en-US" dirty="0" err="1"/>
              <a:t>thành</a:t>
            </a:r>
            <a:r>
              <a:rPr lang="en-US" dirty="0"/>
              <a:t> </a:t>
            </a:r>
            <a:r>
              <a:rPr lang="en-US" dirty="0" err="1"/>
              <a:t>mức</a:t>
            </a:r>
            <a:r>
              <a:rPr lang="en-US" dirty="0"/>
              <a:t> </a:t>
            </a:r>
            <a:r>
              <a:rPr lang="en-US" dirty="0" err="1"/>
              <a:t>dịch</a:t>
            </a:r>
            <a:r>
              <a:rPr lang="en-US" dirty="0"/>
              <a:t> </a:t>
            </a:r>
            <a:r>
              <a:rPr lang="en-US" dirty="0" err="1"/>
              <a:t>máu</a:t>
            </a:r>
            <a:r>
              <a:rPr lang="en-US" dirty="0"/>
              <a:t> </a:t>
            </a:r>
            <a:r>
              <a:rPr lang="en-US" dirty="0" err="1"/>
              <a:t>trên</a:t>
            </a:r>
            <a:r>
              <a:rPr lang="en-US" dirty="0"/>
              <a:t> STIR</a:t>
            </a:r>
          </a:p>
        </p:txBody>
      </p:sp>
    </p:spTree>
    <p:extLst>
      <p:ext uri="{BB962C8B-B14F-4D97-AF65-F5344CB8AC3E}">
        <p14:creationId xmlns:p14="http://schemas.microsoft.com/office/powerpoint/2010/main" val="32621848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5C769-67F8-CC07-895C-5DD568B40B51}"/>
              </a:ext>
            </a:extLst>
          </p:cNvPr>
          <p:cNvSpPr>
            <a:spLocks noGrp="1"/>
          </p:cNvSpPr>
          <p:nvPr>
            <p:ph type="ctrTitle"/>
          </p:nvPr>
        </p:nvSpPr>
        <p:spPr/>
        <p:txBody>
          <a:bodyPr/>
          <a:lstStyle/>
          <a:p>
            <a:r>
              <a:rPr lang="en-US" b="1" dirty="0"/>
              <a:t>TỤ MÁU TRONG ỐNG SỐNG</a:t>
            </a:r>
          </a:p>
        </p:txBody>
      </p:sp>
      <p:sp>
        <p:nvSpPr>
          <p:cNvPr id="3" name="Subtitle 2">
            <a:extLst>
              <a:ext uri="{FF2B5EF4-FFF2-40B4-BE49-F238E27FC236}">
                <a16:creationId xmlns:a16="http://schemas.microsoft.com/office/drawing/2014/main" id="{C845486F-7E48-27A4-9964-02C0B5906CEE}"/>
              </a:ext>
            </a:extLst>
          </p:cNvPr>
          <p:cNvSpPr>
            <a:spLocks noGrp="1"/>
          </p:cNvSpPr>
          <p:nvPr>
            <p:ph type="subTitle" idx="1"/>
          </p:nvPr>
        </p:nvSpPr>
        <p:spPr>
          <a:xfrm>
            <a:off x="1625312" y="3737723"/>
            <a:ext cx="9144000" cy="1655762"/>
          </a:xfrm>
        </p:spPr>
        <p:txBody>
          <a:bodyPr/>
          <a:lstStyle/>
          <a:p>
            <a:pPr algn="r"/>
            <a:r>
              <a:rPr lang="en-US" dirty="0"/>
              <a:t>THS.BSNT. LÊ VĂN TUYỀN</a:t>
            </a:r>
          </a:p>
          <a:p>
            <a:pPr algn="r"/>
            <a:r>
              <a:rPr lang="en-US" dirty="0"/>
              <a:t>TT CĐHA &amp; CTĐQ – BV ĐHYHN</a:t>
            </a:r>
          </a:p>
        </p:txBody>
      </p:sp>
      <p:pic>
        <p:nvPicPr>
          <p:cNvPr id="4" name="Picture 3">
            <a:extLst>
              <a:ext uri="{FF2B5EF4-FFF2-40B4-BE49-F238E27FC236}">
                <a16:creationId xmlns:a16="http://schemas.microsoft.com/office/drawing/2014/main" id="{FF24CD7C-28EE-25C6-BC4D-71A03392BEA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1970" r="5303" b="18371"/>
          <a:stretch/>
        </p:blipFill>
        <p:spPr>
          <a:xfrm>
            <a:off x="9903793" y="614588"/>
            <a:ext cx="1674492" cy="1054929"/>
          </a:xfrm>
          <a:prstGeom prst="rect">
            <a:avLst/>
          </a:prstGeom>
          <a:effectLst>
            <a:outerShdw blurRad="50800" dist="38100" dir="18900000" algn="bl" rotWithShape="0">
              <a:prstClr val="black">
                <a:alpha val="40000"/>
              </a:prstClr>
            </a:outerShdw>
          </a:effectLst>
        </p:spPr>
      </p:pic>
    </p:spTree>
    <p:extLst>
      <p:ext uri="{BB962C8B-B14F-4D97-AF65-F5344CB8AC3E}">
        <p14:creationId xmlns:p14="http://schemas.microsoft.com/office/powerpoint/2010/main" val="10959935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9234F-244B-7FA0-653F-E1C47A0B706E}"/>
              </a:ext>
            </a:extLst>
          </p:cNvPr>
          <p:cNvSpPr>
            <a:spLocks noGrp="1"/>
          </p:cNvSpPr>
          <p:nvPr>
            <p:ph type="title"/>
          </p:nvPr>
        </p:nvSpPr>
        <p:spPr>
          <a:xfrm>
            <a:off x="580292" y="5465713"/>
            <a:ext cx="11260016" cy="1325563"/>
          </a:xfrm>
        </p:spPr>
        <p:txBody>
          <a:bodyPr>
            <a:normAutofit fontScale="90000"/>
          </a:bodyPr>
          <a:lstStyle/>
          <a:p>
            <a:r>
              <a:rPr lang="en-US" sz="2200" b="0" i="0" u="sng" dirty="0">
                <a:solidFill>
                  <a:srgbClr val="376FAA"/>
                </a:solidFill>
                <a:effectLst/>
                <a:highlight>
                  <a:srgbClr val="FFFCF0"/>
                </a:highlight>
                <a:latin typeface="Cambria" panose="02040503050406030204" pitchFamily="18" charset="0"/>
                <a:hlinkClick r:id="rId2"/>
              </a:rPr>
              <a:t>Figure 8.</a:t>
            </a:r>
            <a:br>
              <a:rPr lang="en-US" sz="2200" b="0" i="0" dirty="0">
                <a:solidFill>
                  <a:srgbClr val="333333"/>
                </a:solidFill>
                <a:effectLst/>
                <a:highlight>
                  <a:srgbClr val="FFFCF0"/>
                </a:highlight>
                <a:latin typeface="Cambria" panose="02040503050406030204" pitchFamily="18" charset="0"/>
              </a:rPr>
            </a:br>
            <a:r>
              <a:rPr lang="en-US" sz="2200" b="0" i="0" dirty="0">
                <a:solidFill>
                  <a:srgbClr val="333333"/>
                </a:solidFill>
                <a:effectLst/>
                <a:highlight>
                  <a:srgbClr val="FFFCF0"/>
                </a:highlight>
                <a:latin typeface="Cambria" panose="02040503050406030204" pitchFamily="18" charset="0"/>
              </a:rPr>
              <a:t>Sagittal </a:t>
            </a:r>
            <a:r>
              <a:rPr lang="en-US" sz="2200" b="0" i="1" dirty="0">
                <a:solidFill>
                  <a:srgbClr val="333333"/>
                </a:solidFill>
                <a:effectLst/>
                <a:highlight>
                  <a:srgbClr val="FFFCF0"/>
                </a:highlight>
                <a:latin typeface="Cambria" panose="02040503050406030204" pitchFamily="18" charset="0"/>
              </a:rPr>
              <a:t>T</a:t>
            </a:r>
            <a:r>
              <a:rPr lang="en-US" sz="2200" b="0" i="0" baseline="-25000" dirty="0">
                <a:solidFill>
                  <a:srgbClr val="333333"/>
                </a:solidFill>
                <a:effectLst/>
                <a:highlight>
                  <a:srgbClr val="FFFCF0"/>
                </a:highlight>
                <a:latin typeface="Cambria" panose="02040503050406030204" pitchFamily="18" charset="0"/>
              </a:rPr>
              <a:t>1</a:t>
            </a:r>
            <a:r>
              <a:rPr lang="en-US" sz="2200" b="0" i="0" dirty="0">
                <a:solidFill>
                  <a:srgbClr val="333333"/>
                </a:solidFill>
                <a:effectLst/>
                <a:highlight>
                  <a:srgbClr val="FFFCF0"/>
                </a:highlight>
                <a:latin typeface="Cambria" panose="02040503050406030204" pitchFamily="18" charset="0"/>
              </a:rPr>
              <a:t> (a) and </a:t>
            </a:r>
            <a:r>
              <a:rPr lang="en-US" sz="2200" b="0" i="1" dirty="0">
                <a:solidFill>
                  <a:srgbClr val="333333"/>
                </a:solidFill>
                <a:effectLst/>
                <a:highlight>
                  <a:srgbClr val="FFFCF0"/>
                </a:highlight>
                <a:latin typeface="Cambria" panose="02040503050406030204" pitchFamily="18" charset="0"/>
              </a:rPr>
              <a:t>T</a:t>
            </a:r>
            <a:r>
              <a:rPr lang="en-US" sz="2200" b="0" i="0" baseline="-25000" dirty="0">
                <a:solidFill>
                  <a:srgbClr val="333333"/>
                </a:solidFill>
                <a:effectLst/>
                <a:highlight>
                  <a:srgbClr val="FFFCF0"/>
                </a:highlight>
                <a:latin typeface="Cambria" panose="02040503050406030204" pitchFamily="18" charset="0"/>
              </a:rPr>
              <a:t>2 </a:t>
            </a:r>
            <a:r>
              <a:rPr lang="en-US" sz="2200" b="0" i="0" dirty="0">
                <a:solidFill>
                  <a:srgbClr val="333333"/>
                </a:solidFill>
                <a:effectLst/>
                <a:highlight>
                  <a:srgbClr val="FFFCF0"/>
                </a:highlight>
                <a:latin typeface="Cambria" panose="02040503050406030204" pitchFamily="18" charset="0"/>
              </a:rPr>
              <a:t>(b) weighted images of the thoracolumbar spine, and axial </a:t>
            </a:r>
            <a:r>
              <a:rPr lang="en-US" sz="2200" b="0" i="1" dirty="0">
                <a:solidFill>
                  <a:srgbClr val="333333"/>
                </a:solidFill>
                <a:effectLst/>
                <a:highlight>
                  <a:srgbClr val="FFFCF0"/>
                </a:highlight>
                <a:latin typeface="Cambria" panose="02040503050406030204" pitchFamily="18" charset="0"/>
              </a:rPr>
              <a:t>T</a:t>
            </a:r>
            <a:r>
              <a:rPr lang="en-US" sz="2200" b="0" i="0" baseline="-25000" dirty="0">
                <a:solidFill>
                  <a:srgbClr val="333333"/>
                </a:solidFill>
                <a:effectLst/>
                <a:highlight>
                  <a:srgbClr val="FFFCF0"/>
                </a:highlight>
                <a:latin typeface="Cambria" panose="02040503050406030204" pitchFamily="18" charset="0"/>
              </a:rPr>
              <a:t>2</a:t>
            </a:r>
            <a:r>
              <a:rPr lang="en-US" sz="2200" b="0" i="0" dirty="0">
                <a:solidFill>
                  <a:srgbClr val="333333"/>
                </a:solidFill>
                <a:effectLst/>
                <a:highlight>
                  <a:srgbClr val="FFFCF0"/>
                </a:highlight>
                <a:latin typeface="Cambria" panose="02040503050406030204" pitchFamily="18" charset="0"/>
              </a:rPr>
              <a:t> (c) weighted image of the lumbar spine depicting an extensive subarachnoid </a:t>
            </a:r>
            <a:r>
              <a:rPr lang="en-US" sz="2200" b="0" i="0" dirty="0" err="1">
                <a:solidFill>
                  <a:srgbClr val="333333"/>
                </a:solidFill>
                <a:effectLst/>
                <a:highlight>
                  <a:srgbClr val="FFFCF0"/>
                </a:highlight>
                <a:latin typeface="Cambria" panose="02040503050406030204" pitchFamily="18" charset="0"/>
              </a:rPr>
              <a:t>haematoma</a:t>
            </a:r>
            <a:r>
              <a:rPr lang="en-US" sz="2200" b="0" i="0" dirty="0">
                <a:solidFill>
                  <a:srgbClr val="333333"/>
                </a:solidFill>
                <a:effectLst/>
                <a:highlight>
                  <a:srgbClr val="FFFCF0"/>
                </a:highlight>
                <a:latin typeface="Cambria" panose="02040503050406030204" pitchFamily="18" charset="0"/>
              </a:rPr>
              <a:t>, fluid–fluid levels are a distinguishing feature of SAH. SAH usually spreads rather than becoming contained focally and may layer within the distal thecal sac. </a:t>
            </a:r>
            <a:r>
              <a:rPr lang="en-US" sz="2200" b="0" i="0" dirty="0" err="1">
                <a:solidFill>
                  <a:srgbClr val="333333"/>
                </a:solidFill>
                <a:effectLst/>
                <a:highlight>
                  <a:srgbClr val="FFFCF0"/>
                </a:highlight>
                <a:latin typeface="Cambria" panose="02040503050406030204" pitchFamily="18" charset="0"/>
              </a:rPr>
              <a:t>SAH,subarachnoid</a:t>
            </a:r>
            <a:r>
              <a:rPr lang="en-US" sz="2200" b="0" i="0" dirty="0">
                <a:solidFill>
                  <a:srgbClr val="333333"/>
                </a:solidFill>
                <a:effectLst/>
                <a:highlight>
                  <a:srgbClr val="FFFCF0"/>
                </a:highlight>
                <a:latin typeface="Cambria" panose="02040503050406030204" pitchFamily="18" charset="0"/>
              </a:rPr>
              <a:t> </a:t>
            </a:r>
            <a:r>
              <a:rPr lang="en-US" sz="2200" b="0" i="0" dirty="0" err="1">
                <a:solidFill>
                  <a:srgbClr val="333333"/>
                </a:solidFill>
                <a:effectLst/>
                <a:highlight>
                  <a:srgbClr val="FFFCF0"/>
                </a:highlight>
                <a:latin typeface="Cambria" panose="02040503050406030204" pitchFamily="18" charset="0"/>
              </a:rPr>
              <a:t>haemorrhage</a:t>
            </a:r>
            <a:r>
              <a:rPr lang="en-US" sz="2200" b="0" i="0" dirty="0">
                <a:solidFill>
                  <a:srgbClr val="333333"/>
                </a:solidFill>
                <a:effectLst/>
                <a:highlight>
                  <a:srgbClr val="FFFCF0"/>
                </a:highlight>
                <a:latin typeface="Cambria" panose="02040503050406030204" pitchFamily="18" charset="0"/>
              </a:rPr>
              <a:t>.</a:t>
            </a:r>
            <a:br>
              <a:rPr lang="en-US" sz="1050" b="0" i="0" dirty="0">
                <a:solidFill>
                  <a:srgbClr val="333333"/>
                </a:solidFill>
                <a:effectLst/>
                <a:highlight>
                  <a:srgbClr val="FFFCF0"/>
                </a:highlight>
                <a:latin typeface="Cambria" panose="02040503050406030204" pitchFamily="18" charset="0"/>
              </a:rPr>
            </a:br>
            <a:endParaRPr lang="en-US" sz="2200" dirty="0"/>
          </a:p>
        </p:txBody>
      </p:sp>
      <p:pic>
        <p:nvPicPr>
          <p:cNvPr id="4" name="Content Placeholder 3">
            <a:extLst>
              <a:ext uri="{FF2B5EF4-FFF2-40B4-BE49-F238E27FC236}">
                <a16:creationId xmlns:a16="http://schemas.microsoft.com/office/drawing/2014/main" id="{B785A1D2-52D9-0259-9B80-5360035A61DC}"/>
              </a:ext>
            </a:extLst>
          </p:cNvPr>
          <p:cNvPicPr>
            <a:picLocks noGrp="1" noChangeAspect="1"/>
          </p:cNvPicPr>
          <p:nvPr>
            <p:ph idx="1"/>
          </p:nvPr>
        </p:nvPicPr>
        <p:blipFill>
          <a:blip r:embed="rId3"/>
          <a:stretch>
            <a:fillRect/>
          </a:stretch>
        </p:blipFill>
        <p:spPr>
          <a:xfrm>
            <a:off x="3012830" y="66724"/>
            <a:ext cx="6635262" cy="5081857"/>
          </a:xfrm>
          <a:prstGeom prst="rect">
            <a:avLst/>
          </a:prstGeom>
        </p:spPr>
      </p:pic>
    </p:spTree>
    <p:extLst>
      <p:ext uri="{BB962C8B-B14F-4D97-AF65-F5344CB8AC3E}">
        <p14:creationId xmlns:p14="http://schemas.microsoft.com/office/powerpoint/2010/main" val="24224868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8B86C-223B-783D-A0BC-B004AFF8BEDF}"/>
              </a:ext>
            </a:extLst>
          </p:cNvPr>
          <p:cNvSpPr>
            <a:spLocks noGrp="1"/>
          </p:cNvSpPr>
          <p:nvPr>
            <p:ph type="title"/>
          </p:nvPr>
        </p:nvSpPr>
        <p:spPr>
          <a:xfrm>
            <a:off x="838200" y="4808171"/>
            <a:ext cx="11072446" cy="1498844"/>
          </a:xfrm>
        </p:spPr>
        <p:txBody>
          <a:bodyPr>
            <a:noAutofit/>
          </a:bodyPr>
          <a:lstStyle/>
          <a:p>
            <a:r>
              <a:rPr lang="en-US" sz="2200" b="0" i="0" u="sng" dirty="0">
                <a:solidFill>
                  <a:srgbClr val="376FAA"/>
                </a:solidFill>
                <a:effectLst/>
                <a:highlight>
                  <a:srgbClr val="FFFCF0"/>
                </a:highlight>
                <a:latin typeface="Cambria" panose="02040503050406030204" pitchFamily="18" charset="0"/>
                <a:hlinkClick r:id="rId2"/>
              </a:rPr>
              <a:t>Figure 9.</a:t>
            </a:r>
            <a:br>
              <a:rPr lang="en-US" sz="2200" b="0" i="0" dirty="0">
                <a:solidFill>
                  <a:srgbClr val="333333"/>
                </a:solidFill>
                <a:effectLst/>
                <a:highlight>
                  <a:srgbClr val="FFFCF0"/>
                </a:highlight>
                <a:latin typeface="Cambria" panose="02040503050406030204" pitchFamily="18" charset="0"/>
              </a:rPr>
            </a:br>
            <a:r>
              <a:rPr lang="en-US" sz="2200" b="0" i="1" dirty="0">
                <a:solidFill>
                  <a:srgbClr val="333333"/>
                </a:solidFill>
                <a:effectLst/>
                <a:highlight>
                  <a:srgbClr val="FFFCF0"/>
                </a:highlight>
                <a:latin typeface="Cambria" panose="02040503050406030204" pitchFamily="18" charset="0"/>
              </a:rPr>
              <a:t>T</a:t>
            </a:r>
            <a:r>
              <a:rPr lang="en-US" sz="2200" b="0" i="0" baseline="-25000" dirty="0">
                <a:solidFill>
                  <a:srgbClr val="333333"/>
                </a:solidFill>
                <a:effectLst/>
                <a:highlight>
                  <a:srgbClr val="FFFCF0"/>
                </a:highlight>
                <a:latin typeface="Cambria" panose="02040503050406030204" pitchFamily="18" charset="0"/>
              </a:rPr>
              <a:t>2</a:t>
            </a:r>
            <a:r>
              <a:rPr lang="en-US" sz="2200" b="0" i="0" dirty="0">
                <a:solidFill>
                  <a:srgbClr val="333333"/>
                </a:solidFill>
                <a:effectLst/>
                <a:highlight>
                  <a:srgbClr val="FFFCF0"/>
                </a:highlight>
                <a:latin typeface="Cambria" panose="02040503050406030204" pitchFamily="18" charset="0"/>
              </a:rPr>
              <a:t>sagittal (a) and axial (b, c) demonstrates subdural and SAH in the lumbar spine post-trauma; a 3 mm subdural </a:t>
            </a:r>
            <a:r>
              <a:rPr lang="en-US" sz="2200" b="0" i="0" dirty="0" err="1">
                <a:solidFill>
                  <a:srgbClr val="333333"/>
                </a:solidFill>
                <a:effectLst/>
                <a:highlight>
                  <a:srgbClr val="FFFCF0"/>
                </a:highlight>
                <a:latin typeface="Cambria" panose="02040503050406030204" pitchFamily="18" charset="0"/>
              </a:rPr>
              <a:t>haematoma</a:t>
            </a:r>
            <a:r>
              <a:rPr lang="en-US" sz="2200" b="0" i="0" dirty="0">
                <a:solidFill>
                  <a:srgbClr val="333333"/>
                </a:solidFill>
                <a:effectLst/>
                <a:highlight>
                  <a:srgbClr val="FFFCF0"/>
                </a:highlight>
                <a:latin typeface="Cambria" panose="02040503050406030204" pitchFamily="18" charset="0"/>
              </a:rPr>
              <a:t> is seen anteriorly (white arrows) and fluid–fluid levels indicate SAH settled posteriorly (black arrows). </a:t>
            </a:r>
            <a:r>
              <a:rPr lang="en-US" sz="2200" b="0" i="0" dirty="0" err="1">
                <a:solidFill>
                  <a:srgbClr val="333333"/>
                </a:solidFill>
                <a:effectLst/>
                <a:highlight>
                  <a:srgbClr val="FFFCF0"/>
                </a:highlight>
                <a:latin typeface="Cambria" panose="02040503050406030204" pitchFamily="18" charset="0"/>
              </a:rPr>
              <a:t>SAH,subarachnoid</a:t>
            </a:r>
            <a:r>
              <a:rPr lang="en-US" sz="2200" b="0" i="0" dirty="0">
                <a:solidFill>
                  <a:srgbClr val="333333"/>
                </a:solidFill>
                <a:effectLst/>
                <a:highlight>
                  <a:srgbClr val="FFFCF0"/>
                </a:highlight>
                <a:latin typeface="Cambria" panose="02040503050406030204" pitchFamily="18" charset="0"/>
              </a:rPr>
              <a:t> </a:t>
            </a:r>
            <a:r>
              <a:rPr lang="en-US" sz="2200" b="0" i="0" dirty="0" err="1">
                <a:solidFill>
                  <a:srgbClr val="333333"/>
                </a:solidFill>
                <a:effectLst/>
                <a:highlight>
                  <a:srgbClr val="FFFCF0"/>
                </a:highlight>
                <a:latin typeface="Cambria" panose="02040503050406030204" pitchFamily="18" charset="0"/>
              </a:rPr>
              <a:t>haemorrhage</a:t>
            </a:r>
            <a:r>
              <a:rPr lang="en-US" sz="2200" b="0" i="0" dirty="0">
                <a:solidFill>
                  <a:srgbClr val="333333"/>
                </a:solidFill>
                <a:effectLst/>
                <a:highlight>
                  <a:srgbClr val="FFFCF0"/>
                </a:highlight>
                <a:latin typeface="Cambria" panose="02040503050406030204" pitchFamily="18" charset="0"/>
              </a:rPr>
              <a:t>.</a:t>
            </a:r>
            <a:br>
              <a:rPr lang="en-US" sz="2200" b="0" i="0" dirty="0">
                <a:solidFill>
                  <a:srgbClr val="333333"/>
                </a:solidFill>
                <a:effectLst/>
                <a:highlight>
                  <a:srgbClr val="FFFCF0"/>
                </a:highlight>
                <a:latin typeface="Cambria" panose="02040503050406030204" pitchFamily="18" charset="0"/>
              </a:rPr>
            </a:br>
            <a:endParaRPr lang="en-US" sz="2200" dirty="0"/>
          </a:p>
        </p:txBody>
      </p:sp>
      <p:pic>
        <p:nvPicPr>
          <p:cNvPr id="4" name="Content Placeholder 3">
            <a:extLst>
              <a:ext uri="{FF2B5EF4-FFF2-40B4-BE49-F238E27FC236}">
                <a16:creationId xmlns:a16="http://schemas.microsoft.com/office/drawing/2014/main" id="{903F023E-9240-45A5-B794-85E5B10846B8}"/>
              </a:ext>
            </a:extLst>
          </p:cNvPr>
          <p:cNvPicPr>
            <a:picLocks noGrp="1" noChangeAspect="1"/>
          </p:cNvPicPr>
          <p:nvPr>
            <p:ph idx="1"/>
          </p:nvPr>
        </p:nvPicPr>
        <p:blipFill>
          <a:blip r:embed="rId3"/>
          <a:stretch>
            <a:fillRect/>
          </a:stretch>
        </p:blipFill>
        <p:spPr>
          <a:xfrm>
            <a:off x="3048732" y="0"/>
            <a:ext cx="6857267" cy="4449197"/>
          </a:xfrm>
          <a:prstGeom prst="rect">
            <a:avLst/>
          </a:prstGeom>
        </p:spPr>
      </p:pic>
    </p:spTree>
    <p:extLst>
      <p:ext uri="{BB962C8B-B14F-4D97-AF65-F5344CB8AC3E}">
        <p14:creationId xmlns:p14="http://schemas.microsoft.com/office/powerpoint/2010/main" val="42897657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A7441-0ACA-273A-3A55-D3986DB157E3}"/>
              </a:ext>
            </a:extLst>
          </p:cNvPr>
          <p:cNvSpPr>
            <a:spLocks noGrp="1"/>
          </p:cNvSpPr>
          <p:nvPr>
            <p:ph type="title"/>
          </p:nvPr>
        </p:nvSpPr>
        <p:spPr/>
        <p:txBody>
          <a:bodyPr/>
          <a:lstStyle/>
          <a:p>
            <a:r>
              <a:rPr lang="en-US" dirty="0"/>
              <a:t>XUẤT HUYẾT TỦY SỐNG</a:t>
            </a:r>
          </a:p>
        </p:txBody>
      </p:sp>
      <p:sp>
        <p:nvSpPr>
          <p:cNvPr id="3" name="Content Placeholder 2">
            <a:extLst>
              <a:ext uri="{FF2B5EF4-FFF2-40B4-BE49-F238E27FC236}">
                <a16:creationId xmlns:a16="http://schemas.microsoft.com/office/drawing/2014/main" id="{A83E9553-728C-A8A4-ADB9-A7B20ADA63D9}"/>
              </a:ext>
            </a:extLst>
          </p:cNvPr>
          <p:cNvSpPr>
            <a:spLocks noGrp="1"/>
          </p:cNvSpPr>
          <p:nvPr>
            <p:ph idx="1"/>
          </p:nvPr>
        </p:nvSpPr>
        <p:spPr/>
        <p:txBody>
          <a:bodyPr/>
          <a:lstStyle/>
          <a:p>
            <a:r>
              <a:rPr lang="en-US" dirty="0"/>
              <a:t>Hay </a:t>
            </a:r>
            <a:r>
              <a:rPr lang="en-US" dirty="0" err="1"/>
              <a:t>gặp</a:t>
            </a:r>
            <a:r>
              <a:rPr lang="en-US" dirty="0"/>
              <a:t> </a:t>
            </a:r>
            <a:r>
              <a:rPr lang="en-US" dirty="0" err="1"/>
              <a:t>trong</a:t>
            </a:r>
            <a:r>
              <a:rPr lang="en-US" dirty="0"/>
              <a:t> </a:t>
            </a:r>
            <a:r>
              <a:rPr lang="en-US" dirty="0" err="1"/>
              <a:t>chấn</a:t>
            </a:r>
            <a:r>
              <a:rPr lang="en-US" dirty="0"/>
              <a:t> </a:t>
            </a:r>
            <a:r>
              <a:rPr lang="en-US" dirty="0" err="1"/>
              <a:t>thương</a:t>
            </a:r>
            <a:r>
              <a:rPr lang="en-US" dirty="0"/>
              <a:t>. </a:t>
            </a:r>
          </a:p>
          <a:p>
            <a:r>
              <a:rPr lang="en-US" dirty="0" err="1"/>
              <a:t>Vị</a:t>
            </a:r>
            <a:r>
              <a:rPr lang="en-US" dirty="0"/>
              <a:t> </a:t>
            </a:r>
            <a:r>
              <a:rPr lang="en-US" dirty="0" err="1"/>
              <a:t>trí</a:t>
            </a:r>
            <a:r>
              <a:rPr lang="en-US" dirty="0"/>
              <a:t> </a:t>
            </a:r>
            <a:r>
              <a:rPr lang="en-US" dirty="0" err="1"/>
              <a:t>lực</a:t>
            </a:r>
            <a:r>
              <a:rPr lang="en-US" dirty="0"/>
              <a:t> </a:t>
            </a:r>
            <a:r>
              <a:rPr lang="en-US" dirty="0" err="1"/>
              <a:t>va</a:t>
            </a:r>
            <a:r>
              <a:rPr lang="en-US" dirty="0"/>
              <a:t> </a:t>
            </a:r>
            <a:r>
              <a:rPr lang="en-US" dirty="0" err="1"/>
              <a:t>chạm</a:t>
            </a:r>
            <a:r>
              <a:rPr lang="en-US" dirty="0"/>
              <a:t> </a:t>
            </a:r>
            <a:r>
              <a:rPr lang="en-US" dirty="0" err="1"/>
              <a:t>mạnh</a:t>
            </a:r>
            <a:r>
              <a:rPr lang="en-US" dirty="0"/>
              <a:t> </a:t>
            </a:r>
            <a:r>
              <a:rPr lang="en-US" dirty="0" err="1"/>
              <a:t>nhất</a:t>
            </a:r>
            <a:r>
              <a:rPr lang="en-US" dirty="0"/>
              <a:t> </a:t>
            </a:r>
            <a:r>
              <a:rPr lang="en-US" dirty="0" err="1"/>
              <a:t>và</a:t>
            </a:r>
            <a:r>
              <a:rPr lang="en-US" dirty="0"/>
              <a:t> </a:t>
            </a:r>
            <a:r>
              <a:rPr lang="en-US" dirty="0" err="1"/>
              <a:t>trung</a:t>
            </a:r>
            <a:r>
              <a:rPr lang="en-US" dirty="0"/>
              <a:t> </a:t>
            </a:r>
            <a:r>
              <a:rPr lang="en-US" dirty="0" err="1"/>
              <a:t>tâm</a:t>
            </a:r>
            <a:r>
              <a:rPr lang="en-US" dirty="0"/>
              <a:t> </a:t>
            </a:r>
            <a:r>
              <a:rPr lang="en-US" dirty="0" err="1"/>
              <a:t>chất</a:t>
            </a:r>
            <a:r>
              <a:rPr lang="en-US" dirty="0"/>
              <a:t> </a:t>
            </a:r>
            <a:r>
              <a:rPr lang="en-US" dirty="0" err="1"/>
              <a:t>xám</a:t>
            </a:r>
            <a:r>
              <a:rPr lang="en-US" dirty="0"/>
              <a:t> </a:t>
            </a:r>
            <a:r>
              <a:rPr lang="en-US" dirty="0">
                <a:sym typeface="Wingdings" panose="05000000000000000000" pitchFamily="2" charset="2"/>
              </a:rPr>
              <a:t> </a:t>
            </a:r>
            <a:r>
              <a:rPr lang="en-US" dirty="0" err="1">
                <a:sym typeface="Wingdings" panose="05000000000000000000" pitchFamily="2" charset="2"/>
              </a:rPr>
              <a:t>hoại</a:t>
            </a:r>
            <a:r>
              <a:rPr lang="en-US" dirty="0">
                <a:sym typeface="Wingdings" panose="05000000000000000000" pitchFamily="2" charset="2"/>
              </a:rPr>
              <a:t> </a:t>
            </a:r>
            <a:r>
              <a:rPr lang="en-US" dirty="0" err="1">
                <a:sym typeface="Wingdings" panose="05000000000000000000" pitchFamily="2" charset="2"/>
              </a:rPr>
              <a:t>tử</a:t>
            </a:r>
            <a:r>
              <a:rPr lang="en-US" dirty="0">
                <a:sym typeface="Wingdings" panose="05000000000000000000" pitchFamily="2" charset="2"/>
              </a:rPr>
              <a:t> </a:t>
            </a:r>
            <a:r>
              <a:rPr lang="en-US" dirty="0" err="1">
                <a:sym typeface="Wingdings" panose="05000000000000000000" pitchFamily="2" charset="2"/>
              </a:rPr>
              <a:t>xuất</a:t>
            </a:r>
            <a:r>
              <a:rPr lang="en-US" dirty="0">
                <a:sym typeface="Wingdings" panose="05000000000000000000" pitchFamily="2" charset="2"/>
              </a:rPr>
              <a:t> </a:t>
            </a:r>
            <a:r>
              <a:rPr lang="en-US" dirty="0" err="1">
                <a:sym typeface="Wingdings" panose="05000000000000000000" pitchFamily="2" charset="2"/>
              </a:rPr>
              <a:t>huyết</a:t>
            </a:r>
            <a:r>
              <a:rPr lang="en-US" dirty="0">
                <a:sym typeface="Wingdings" panose="05000000000000000000" pitchFamily="2" charset="2"/>
              </a:rPr>
              <a:t> </a:t>
            </a:r>
            <a:r>
              <a:rPr lang="en-US" dirty="0" err="1">
                <a:sym typeface="Wingdings" panose="05000000000000000000" pitchFamily="2" charset="2"/>
              </a:rPr>
              <a:t>tủy</a:t>
            </a:r>
            <a:r>
              <a:rPr lang="en-US" dirty="0">
                <a:sym typeface="Wingdings" panose="05000000000000000000" pitchFamily="2" charset="2"/>
              </a:rPr>
              <a:t>.</a:t>
            </a:r>
          </a:p>
          <a:p>
            <a:r>
              <a:rPr lang="en-US" dirty="0" err="1">
                <a:sym typeface="Wingdings" panose="05000000000000000000" pitchFamily="2" charset="2"/>
              </a:rPr>
              <a:t>Chuỗi</a:t>
            </a:r>
            <a:r>
              <a:rPr lang="en-US" dirty="0">
                <a:sym typeface="Wingdings" panose="05000000000000000000" pitchFamily="2" charset="2"/>
              </a:rPr>
              <a:t> </a:t>
            </a:r>
            <a:r>
              <a:rPr lang="en-US" dirty="0" err="1">
                <a:sym typeface="Wingdings" panose="05000000000000000000" pitchFamily="2" charset="2"/>
              </a:rPr>
              <a:t>xung</a:t>
            </a:r>
            <a:r>
              <a:rPr lang="en-US" dirty="0">
                <a:sym typeface="Wingdings" panose="05000000000000000000" pitchFamily="2" charset="2"/>
              </a:rPr>
              <a:t> T2* </a:t>
            </a:r>
            <a:r>
              <a:rPr lang="en-US" dirty="0" err="1">
                <a:sym typeface="Wingdings" panose="05000000000000000000" pitchFamily="2" charset="2"/>
              </a:rPr>
              <a:t>có</a:t>
            </a:r>
            <a:r>
              <a:rPr lang="en-US" dirty="0">
                <a:sym typeface="Wingdings" panose="05000000000000000000" pitchFamily="2" charset="2"/>
              </a:rPr>
              <a:t> </a:t>
            </a:r>
            <a:r>
              <a:rPr lang="en-US" dirty="0" err="1">
                <a:sym typeface="Wingdings" panose="05000000000000000000" pitchFamily="2" charset="2"/>
              </a:rPr>
              <a:t>tác</a:t>
            </a:r>
            <a:r>
              <a:rPr lang="en-US" dirty="0">
                <a:sym typeface="Wingdings" panose="05000000000000000000" pitchFamily="2" charset="2"/>
              </a:rPr>
              <a:t> </a:t>
            </a:r>
            <a:r>
              <a:rPr lang="en-US" dirty="0" err="1">
                <a:sym typeface="Wingdings" panose="05000000000000000000" pitchFamily="2" charset="2"/>
              </a:rPr>
              <a:t>dụng</a:t>
            </a:r>
            <a:r>
              <a:rPr lang="en-US" dirty="0">
                <a:sym typeface="Wingdings" panose="05000000000000000000" pitchFamily="2" charset="2"/>
              </a:rPr>
              <a:t> </a:t>
            </a:r>
            <a:r>
              <a:rPr lang="en-US" dirty="0" err="1">
                <a:sym typeface="Wingdings" panose="05000000000000000000" pitchFamily="2" charset="2"/>
              </a:rPr>
              <a:t>lớn</a:t>
            </a:r>
            <a:r>
              <a:rPr lang="en-US" dirty="0">
                <a:sym typeface="Wingdings" panose="05000000000000000000" pitchFamily="2" charset="2"/>
              </a:rPr>
              <a:t> </a:t>
            </a:r>
            <a:r>
              <a:rPr lang="en-US" dirty="0" err="1">
                <a:sym typeface="Wingdings" panose="05000000000000000000" pitchFamily="2" charset="2"/>
              </a:rPr>
              <a:t>để</a:t>
            </a:r>
            <a:r>
              <a:rPr lang="en-US" dirty="0">
                <a:sym typeface="Wingdings" panose="05000000000000000000" pitchFamily="2" charset="2"/>
              </a:rPr>
              <a:t> </a:t>
            </a:r>
            <a:r>
              <a:rPr lang="en-US" dirty="0" err="1">
                <a:sym typeface="Wingdings" panose="05000000000000000000" pitchFamily="2" charset="2"/>
              </a:rPr>
              <a:t>chẩn</a:t>
            </a:r>
            <a:r>
              <a:rPr lang="en-US" dirty="0">
                <a:sym typeface="Wingdings" panose="05000000000000000000" pitchFamily="2" charset="2"/>
              </a:rPr>
              <a:t> </a:t>
            </a:r>
            <a:r>
              <a:rPr lang="en-US" dirty="0" err="1">
                <a:sym typeface="Wingdings" panose="05000000000000000000" pitchFamily="2" charset="2"/>
              </a:rPr>
              <a:t>đoán</a:t>
            </a:r>
            <a:r>
              <a:rPr lang="en-US" dirty="0">
                <a:sym typeface="Wingdings" panose="05000000000000000000" pitchFamily="2" charset="2"/>
              </a:rPr>
              <a:t> </a:t>
            </a:r>
            <a:r>
              <a:rPr lang="en-US" dirty="0" err="1">
                <a:sym typeface="Wingdings" panose="05000000000000000000" pitchFamily="2" charset="2"/>
              </a:rPr>
              <a:t>xuất</a:t>
            </a:r>
            <a:r>
              <a:rPr lang="en-US" dirty="0">
                <a:sym typeface="Wingdings" panose="05000000000000000000" pitchFamily="2" charset="2"/>
              </a:rPr>
              <a:t> </a:t>
            </a:r>
            <a:r>
              <a:rPr lang="en-US" dirty="0" err="1">
                <a:sym typeface="Wingdings" panose="05000000000000000000" pitchFamily="2" charset="2"/>
              </a:rPr>
              <a:t>huyết</a:t>
            </a:r>
            <a:r>
              <a:rPr lang="en-US" dirty="0">
                <a:sym typeface="Wingdings" panose="05000000000000000000" pitchFamily="2" charset="2"/>
              </a:rPr>
              <a:t> </a:t>
            </a:r>
            <a:r>
              <a:rPr lang="en-US" dirty="0" err="1">
                <a:sym typeface="Wingdings" panose="05000000000000000000" pitchFamily="2" charset="2"/>
              </a:rPr>
              <a:t>tủy</a:t>
            </a:r>
            <a:r>
              <a:rPr lang="en-US" dirty="0">
                <a:sym typeface="Wingdings" panose="05000000000000000000" pitchFamily="2" charset="2"/>
              </a:rPr>
              <a:t> </a:t>
            </a:r>
            <a:r>
              <a:rPr lang="en-US" dirty="0" err="1">
                <a:sym typeface="Wingdings" panose="05000000000000000000" pitchFamily="2" charset="2"/>
              </a:rPr>
              <a:t>kèm</a:t>
            </a:r>
            <a:r>
              <a:rPr lang="en-US" dirty="0">
                <a:sym typeface="Wingdings" panose="05000000000000000000" pitchFamily="2" charset="2"/>
              </a:rPr>
              <a:t> </a:t>
            </a:r>
            <a:r>
              <a:rPr lang="en-US" dirty="0" err="1">
                <a:sym typeface="Wingdings" panose="05000000000000000000" pitchFamily="2" charset="2"/>
              </a:rPr>
              <a:t>với</a:t>
            </a:r>
            <a:r>
              <a:rPr lang="en-US" dirty="0">
                <a:sym typeface="Wingdings" panose="05000000000000000000" pitchFamily="2" charset="2"/>
              </a:rPr>
              <a:t> </a:t>
            </a:r>
            <a:r>
              <a:rPr lang="en-US" dirty="0" err="1">
                <a:sym typeface="Wingdings" panose="05000000000000000000" pitchFamily="2" charset="2"/>
              </a:rPr>
              <a:t>vùng</a:t>
            </a:r>
            <a:r>
              <a:rPr lang="en-US" dirty="0">
                <a:sym typeface="Wingdings" panose="05000000000000000000" pitchFamily="2" charset="2"/>
              </a:rPr>
              <a:t> </a:t>
            </a:r>
            <a:r>
              <a:rPr lang="en-US" dirty="0" err="1">
                <a:sym typeface="Wingdings" panose="05000000000000000000" pitchFamily="2" charset="2"/>
              </a:rPr>
              <a:t>tổn</a:t>
            </a:r>
            <a:r>
              <a:rPr lang="en-US" dirty="0">
                <a:sym typeface="Wingdings" panose="05000000000000000000" pitchFamily="2" charset="2"/>
              </a:rPr>
              <a:t> </a:t>
            </a:r>
            <a:r>
              <a:rPr lang="en-US" dirty="0" err="1">
                <a:sym typeface="Wingdings" panose="05000000000000000000" pitchFamily="2" charset="2"/>
              </a:rPr>
              <a:t>thương</a:t>
            </a:r>
            <a:r>
              <a:rPr lang="en-US" dirty="0">
                <a:sym typeface="Wingdings" panose="05000000000000000000" pitchFamily="2" charset="2"/>
              </a:rPr>
              <a:t> </a:t>
            </a:r>
            <a:r>
              <a:rPr lang="en-US" dirty="0" err="1">
                <a:sym typeface="Wingdings" panose="05000000000000000000" pitchFamily="2" charset="2"/>
              </a:rPr>
              <a:t>phù</a:t>
            </a:r>
            <a:r>
              <a:rPr lang="en-US" dirty="0">
                <a:sym typeface="Wingdings" panose="05000000000000000000" pitchFamily="2" charset="2"/>
              </a:rPr>
              <a:t> </a:t>
            </a:r>
            <a:r>
              <a:rPr lang="en-US" dirty="0" err="1">
                <a:sym typeface="Wingdings" panose="05000000000000000000" pitchFamily="2" charset="2"/>
              </a:rPr>
              <a:t>tủy</a:t>
            </a:r>
            <a:r>
              <a:rPr lang="en-US" dirty="0">
                <a:sym typeface="Wingdings" panose="05000000000000000000" pitchFamily="2" charset="2"/>
              </a:rPr>
              <a:t> (</a:t>
            </a:r>
            <a:r>
              <a:rPr lang="en-US" dirty="0" err="1">
                <a:sym typeface="Wingdings" panose="05000000000000000000" pitchFamily="2" charset="2"/>
              </a:rPr>
              <a:t>tăng</a:t>
            </a:r>
            <a:r>
              <a:rPr lang="en-US" dirty="0">
                <a:sym typeface="Wingdings" panose="05000000000000000000" pitchFamily="2" charset="2"/>
              </a:rPr>
              <a:t> </a:t>
            </a:r>
            <a:r>
              <a:rPr lang="en-US" dirty="0" err="1">
                <a:sym typeface="Wingdings" panose="05000000000000000000" pitchFamily="2" charset="2"/>
              </a:rPr>
              <a:t>trên</a:t>
            </a:r>
            <a:r>
              <a:rPr lang="en-US" dirty="0">
                <a:sym typeface="Wingdings" panose="05000000000000000000" pitchFamily="2" charset="2"/>
              </a:rPr>
              <a:t> T2W).</a:t>
            </a:r>
            <a:endParaRPr lang="en-US" dirty="0"/>
          </a:p>
          <a:p>
            <a:endParaRPr lang="en-US" dirty="0"/>
          </a:p>
        </p:txBody>
      </p:sp>
      <p:pic>
        <p:nvPicPr>
          <p:cNvPr id="4" name="Picture 3">
            <a:extLst>
              <a:ext uri="{FF2B5EF4-FFF2-40B4-BE49-F238E27FC236}">
                <a16:creationId xmlns:a16="http://schemas.microsoft.com/office/drawing/2014/main" id="{241D8792-D516-1A71-23A4-B581B2EE4AC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1970" r="5303" b="18371"/>
          <a:stretch/>
        </p:blipFill>
        <p:spPr>
          <a:xfrm>
            <a:off x="10208315" y="340889"/>
            <a:ext cx="1499755" cy="944845"/>
          </a:xfrm>
          <a:prstGeom prst="rect">
            <a:avLst/>
          </a:prstGeom>
          <a:effectLst>
            <a:outerShdw blurRad="50800" dist="38100" dir="18900000" algn="bl" rotWithShape="0">
              <a:prstClr val="black">
                <a:alpha val="40000"/>
              </a:prstClr>
            </a:outerShdw>
          </a:effectLst>
        </p:spPr>
      </p:pic>
    </p:spTree>
    <p:extLst>
      <p:ext uri="{BB962C8B-B14F-4D97-AF65-F5344CB8AC3E}">
        <p14:creationId xmlns:p14="http://schemas.microsoft.com/office/powerpoint/2010/main" val="1421654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ACBE5-3BEE-52A0-5651-40B01D4CA1B2}"/>
              </a:ext>
            </a:extLst>
          </p:cNvPr>
          <p:cNvSpPr>
            <a:spLocks noGrp="1"/>
          </p:cNvSpPr>
          <p:nvPr>
            <p:ph type="title"/>
          </p:nvPr>
        </p:nvSpPr>
        <p:spPr>
          <a:xfrm>
            <a:off x="492369" y="5351572"/>
            <a:ext cx="11558953" cy="1325563"/>
          </a:xfrm>
        </p:spPr>
        <p:txBody>
          <a:bodyPr>
            <a:noAutofit/>
          </a:bodyPr>
          <a:lstStyle/>
          <a:p>
            <a:r>
              <a:rPr lang="en-US" sz="2200" b="0" i="0" u="sng" dirty="0">
                <a:solidFill>
                  <a:srgbClr val="376FAA"/>
                </a:solidFill>
                <a:effectLst/>
                <a:highlight>
                  <a:srgbClr val="FFFCF0"/>
                </a:highlight>
                <a:latin typeface="Cambria" panose="02040503050406030204" pitchFamily="18" charset="0"/>
                <a:hlinkClick r:id="rId2"/>
              </a:rPr>
              <a:t>Figure 10.</a:t>
            </a:r>
            <a:br>
              <a:rPr lang="en-US" sz="2200" b="0" i="0" dirty="0">
                <a:solidFill>
                  <a:srgbClr val="333333"/>
                </a:solidFill>
                <a:effectLst/>
                <a:highlight>
                  <a:srgbClr val="FFFCF0"/>
                </a:highlight>
                <a:latin typeface="Cambria" panose="02040503050406030204" pitchFamily="18" charset="0"/>
              </a:rPr>
            </a:br>
            <a:r>
              <a:rPr lang="en-US" sz="2200" b="0" i="0" dirty="0">
                <a:solidFill>
                  <a:srgbClr val="333333"/>
                </a:solidFill>
                <a:effectLst/>
                <a:highlight>
                  <a:srgbClr val="FFFCF0"/>
                </a:highlight>
                <a:latin typeface="Cambria" panose="02040503050406030204" pitchFamily="18" charset="0"/>
              </a:rPr>
              <a:t>Sagittal </a:t>
            </a:r>
            <a:r>
              <a:rPr lang="en-US" sz="2200" b="0" i="1" dirty="0">
                <a:solidFill>
                  <a:srgbClr val="333333"/>
                </a:solidFill>
                <a:effectLst/>
                <a:highlight>
                  <a:srgbClr val="FFFCF0"/>
                </a:highlight>
                <a:latin typeface="Cambria" panose="02040503050406030204" pitchFamily="18" charset="0"/>
              </a:rPr>
              <a:t>T</a:t>
            </a:r>
            <a:r>
              <a:rPr lang="en-US" sz="2200" b="0" i="0" baseline="-25000" dirty="0">
                <a:solidFill>
                  <a:srgbClr val="333333"/>
                </a:solidFill>
                <a:effectLst/>
                <a:highlight>
                  <a:srgbClr val="FFFCF0"/>
                </a:highlight>
                <a:latin typeface="Cambria" panose="02040503050406030204" pitchFamily="18" charset="0"/>
              </a:rPr>
              <a:t>2</a:t>
            </a:r>
            <a:r>
              <a:rPr lang="en-US" sz="2200" b="0" i="0" dirty="0">
                <a:solidFill>
                  <a:srgbClr val="333333"/>
                </a:solidFill>
                <a:effectLst/>
                <a:highlight>
                  <a:srgbClr val="FFFCF0"/>
                </a:highlight>
                <a:latin typeface="Cambria" panose="02040503050406030204" pitchFamily="18" charset="0"/>
              </a:rPr>
              <a:t> STIR image (a) and axial </a:t>
            </a:r>
            <a:r>
              <a:rPr lang="en-US" sz="2200" b="0" i="1" dirty="0">
                <a:solidFill>
                  <a:srgbClr val="333333"/>
                </a:solidFill>
                <a:effectLst/>
                <a:highlight>
                  <a:srgbClr val="FFFCF0"/>
                </a:highlight>
                <a:latin typeface="Cambria" panose="02040503050406030204" pitchFamily="18" charset="0"/>
              </a:rPr>
              <a:t>T</a:t>
            </a:r>
            <a:r>
              <a:rPr lang="en-US" sz="2200" b="0" i="0" baseline="-25000" dirty="0">
                <a:solidFill>
                  <a:srgbClr val="333333"/>
                </a:solidFill>
                <a:effectLst/>
                <a:highlight>
                  <a:srgbClr val="FFFCF0"/>
                </a:highlight>
                <a:latin typeface="Cambria" panose="02040503050406030204" pitchFamily="18" charset="0"/>
              </a:rPr>
              <a:t>2 </a:t>
            </a:r>
            <a:r>
              <a:rPr lang="en-US" sz="2200" b="0" i="0" dirty="0">
                <a:solidFill>
                  <a:srgbClr val="333333"/>
                </a:solidFill>
                <a:effectLst/>
                <a:highlight>
                  <a:srgbClr val="FFFCF0"/>
                </a:highlight>
                <a:latin typeface="Cambria" panose="02040503050406030204" pitchFamily="18" charset="0"/>
              </a:rPr>
              <a:t>GRE image (b) of the cervical spine demonstrating extensive cord oedema (white arrow) with intramedullary </a:t>
            </a:r>
            <a:r>
              <a:rPr lang="en-US" sz="2200" b="0" i="0" dirty="0" err="1">
                <a:solidFill>
                  <a:srgbClr val="333333"/>
                </a:solidFill>
                <a:effectLst/>
                <a:highlight>
                  <a:srgbClr val="FFFCF0"/>
                </a:highlight>
                <a:latin typeface="Cambria" panose="02040503050406030204" pitchFamily="18" charset="0"/>
              </a:rPr>
              <a:t>haemorrhage</a:t>
            </a:r>
            <a:r>
              <a:rPr lang="en-US" sz="2200" b="0" i="0" dirty="0">
                <a:solidFill>
                  <a:srgbClr val="333333"/>
                </a:solidFill>
                <a:effectLst/>
                <a:highlight>
                  <a:srgbClr val="FFFCF0"/>
                </a:highlight>
                <a:latin typeface="Cambria" panose="02040503050406030204" pitchFamily="18" charset="0"/>
              </a:rPr>
              <a:t> (black arrow) which is often seen in the presence of intramedullary </a:t>
            </a:r>
            <a:r>
              <a:rPr lang="en-US" sz="2200" b="0" i="0" dirty="0" err="1">
                <a:solidFill>
                  <a:srgbClr val="333333"/>
                </a:solidFill>
                <a:effectLst/>
                <a:highlight>
                  <a:srgbClr val="FFFCF0"/>
                </a:highlight>
                <a:latin typeface="Cambria" panose="02040503050406030204" pitchFamily="18" charset="0"/>
              </a:rPr>
              <a:t>haemorrhage</a:t>
            </a:r>
            <a:r>
              <a:rPr lang="en-US" sz="2200" b="0" i="0" dirty="0">
                <a:solidFill>
                  <a:srgbClr val="333333"/>
                </a:solidFill>
                <a:effectLst/>
                <a:highlight>
                  <a:srgbClr val="FFFCF0"/>
                </a:highlight>
                <a:latin typeface="Cambria" panose="02040503050406030204" pitchFamily="18" charset="0"/>
              </a:rPr>
              <a:t>. Intramedullary </a:t>
            </a:r>
            <a:r>
              <a:rPr lang="en-US" sz="2200" b="0" i="0" dirty="0" err="1">
                <a:solidFill>
                  <a:srgbClr val="333333"/>
                </a:solidFill>
                <a:effectLst/>
                <a:highlight>
                  <a:srgbClr val="FFFCF0"/>
                </a:highlight>
                <a:latin typeface="Cambria" panose="02040503050406030204" pitchFamily="18" charset="0"/>
              </a:rPr>
              <a:t>haemorrhage</a:t>
            </a:r>
            <a:r>
              <a:rPr lang="en-US" sz="2200" b="0" i="0" dirty="0">
                <a:solidFill>
                  <a:srgbClr val="333333"/>
                </a:solidFill>
                <a:effectLst/>
                <a:highlight>
                  <a:srgbClr val="FFFCF0"/>
                </a:highlight>
                <a:latin typeface="Cambria" panose="02040503050406030204" pitchFamily="18" charset="0"/>
              </a:rPr>
              <a:t> is seen as a foci of hypointense signal usually within the central grey matter of the cord. </a:t>
            </a:r>
            <a:r>
              <a:rPr lang="en-US" sz="2200" b="0" i="0" dirty="0" err="1">
                <a:solidFill>
                  <a:srgbClr val="333333"/>
                </a:solidFill>
                <a:effectLst/>
                <a:highlight>
                  <a:srgbClr val="FFFCF0"/>
                </a:highlight>
                <a:latin typeface="Cambria" panose="02040503050406030204" pitchFamily="18" charset="0"/>
              </a:rPr>
              <a:t>GRE,gradient</a:t>
            </a:r>
            <a:r>
              <a:rPr lang="en-US" sz="2200" b="0" i="0" dirty="0">
                <a:solidFill>
                  <a:srgbClr val="333333"/>
                </a:solidFill>
                <a:effectLst/>
                <a:highlight>
                  <a:srgbClr val="FFFCF0"/>
                </a:highlight>
                <a:latin typeface="Cambria" panose="02040503050406030204" pitchFamily="18" charset="0"/>
              </a:rPr>
              <a:t> echo; STIR, short tau inversion-recovery.</a:t>
            </a:r>
            <a:br>
              <a:rPr lang="en-US" sz="2200" b="0" i="0" dirty="0">
                <a:solidFill>
                  <a:srgbClr val="333333"/>
                </a:solidFill>
                <a:effectLst/>
                <a:highlight>
                  <a:srgbClr val="FFFCF0"/>
                </a:highlight>
                <a:latin typeface="Cambria" panose="02040503050406030204" pitchFamily="18" charset="0"/>
              </a:rPr>
            </a:br>
            <a:endParaRPr lang="en-US" sz="2200" dirty="0"/>
          </a:p>
        </p:txBody>
      </p:sp>
      <p:pic>
        <p:nvPicPr>
          <p:cNvPr id="4" name="Content Placeholder 3">
            <a:extLst>
              <a:ext uri="{FF2B5EF4-FFF2-40B4-BE49-F238E27FC236}">
                <a16:creationId xmlns:a16="http://schemas.microsoft.com/office/drawing/2014/main" id="{F88E9C7E-3A02-7C48-C8DA-F57EB802C676}"/>
              </a:ext>
            </a:extLst>
          </p:cNvPr>
          <p:cNvPicPr>
            <a:picLocks noGrp="1" noChangeAspect="1"/>
          </p:cNvPicPr>
          <p:nvPr>
            <p:ph idx="1"/>
          </p:nvPr>
        </p:nvPicPr>
        <p:blipFill>
          <a:blip r:embed="rId3"/>
          <a:stretch>
            <a:fillRect/>
          </a:stretch>
        </p:blipFill>
        <p:spPr>
          <a:xfrm>
            <a:off x="2995805" y="0"/>
            <a:ext cx="6910196" cy="4928883"/>
          </a:xfrm>
          <a:prstGeom prst="rect">
            <a:avLst/>
          </a:prstGeom>
        </p:spPr>
      </p:pic>
    </p:spTree>
    <p:extLst>
      <p:ext uri="{BB962C8B-B14F-4D97-AF65-F5344CB8AC3E}">
        <p14:creationId xmlns:p14="http://schemas.microsoft.com/office/powerpoint/2010/main" val="10943575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9E32C-77ED-7480-DA65-62EC0512348E}"/>
              </a:ext>
            </a:extLst>
          </p:cNvPr>
          <p:cNvSpPr>
            <a:spLocks noGrp="1"/>
          </p:cNvSpPr>
          <p:nvPr>
            <p:ph type="title"/>
          </p:nvPr>
        </p:nvSpPr>
        <p:spPr>
          <a:xfrm>
            <a:off x="955431" y="4585433"/>
            <a:ext cx="10515600" cy="1325563"/>
          </a:xfrm>
        </p:spPr>
        <p:txBody>
          <a:bodyPr>
            <a:normAutofit/>
          </a:bodyPr>
          <a:lstStyle/>
          <a:p>
            <a:r>
              <a:rPr lang="en-US" sz="2200" b="0" i="0" u="sng" dirty="0">
                <a:solidFill>
                  <a:srgbClr val="376FAA"/>
                </a:solidFill>
                <a:effectLst/>
                <a:highlight>
                  <a:srgbClr val="FFFCF0"/>
                </a:highlight>
                <a:latin typeface="Cambria" panose="02040503050406030204" pitchFamily="18" charset="0"/>
                <a:hlinkClick r:id="rId2"/>
              </a:rPr>
              <a:t>Figure 11.</a:t>
            </a:r>
            <a:br>
              <a:rPr lang="en-US" sz="2200" b="0" i="0" dirty="0">
                <a:solidFill>
                  <a:srgbClr val="333333"/>
                </a:solidFill>
                <a:effectLst/>
                <a:highlight>
                  <a:srgbClr val="FFFCF0"/>
                </a:highlight>
                <a:latin typeface="Cambria" panose="02040503050406030204" pitchFamily="18" charset="0"/>
              </a:rPr>
            </a:br>
            <a:r>
              <a:rPr lang="en-US" sz="2200" b="0" i="0" dirty="0">
                <a:solidFill>
                  <a:srgbClr val="333333"/>
                </a:solidFill>
                <a:effectLst/>
                <a:highlight>
                  <a:srgbClr val="FFFCF0"/>
                </a:highlight>
                <a:latin typeface="Cambria" panose="02040503050406030204" pitchFamily="18" charset="0"/>
              </a:rPr>
              <a:t>Axial </a:t>
            </a:r>
            <a:r>
              <a:rPr lang="en-US" sz="2200" b="0" i="1" dirty="0">
                <a:solidFill>
                  <a:srgbClr val="333333"/>
                </a:solidFill>
                <a:effectLst/>
                <a:highlight>
                  <a:srgbClr val="FFFCF0"/>
                </a:highlight>
                <a:latin typeface="Cambria" panose="02040503050406030204" pitchFamily="18" charset="0"/>
              </a:rPr>
              <a:t>T</a:t>
            </a:r>
            <a:r>
              <a:rPr lang="en-US" sz="2200" b="0" i="0" baseline="-25000" dirty="0">
                <a:solidFill>
                  <a:srgbClr val="333333"/>
                </a:solidFill>
                <a:effectLst/>
                <a:highlight>
                  <a:srgbClr val="FFFCF0"/>
                </a:highlight>
                <a:latin typeface="Cambria" panose="02040503050406030204" pitchFamily="18" charset="0"/>
              </a:rPr>
              <a:t>2</a:t>
            </a:r>
            <a:r>
              <a:rPr lang="en-US" sz="2200" b="0" i="0" dirty="0">
                <a:solidFill>
                  <a:srgbClr val="333333"/>
                </a:solidFill>
                <a:effectLst/>
                <a:highlight>
                  <a:srgbClr val="FFFCF0"/>
                </a:highlight>
                <a:latin typeface="Cambria" panose="02040503050406030204" pitchFamily="18" charset="0"/>
              </a:rPr>
              <a:t> (a) demonstrates cord swelling and oedema (white arrow) and axial GRE (b) shows intramedullary </a:t>
            </a:r>
            <a:r>
              <a:rPr lang="en-US" sz="2200" b="0" i="0" dirty="0" err="1">
                <a:solidFill>
                  <a:srgbClr val="333333"/>
                </a:solidFill>
                <a:effectLst/>
                <a:highlight>
                  <a:srgbClr val="FFFCF0"/>
                </a:highlight>
                <a:latin typeface="Cambria" panose="02040503050406030204" pitchFamily="18" charset="0"/>
              </a:rPr>
              <a:t>haemorrhage</a:t>
            </a:r>
            <a:r>
              <a:rPr lang="en-US" sz="2200" b="0" i="0" dirty="0">
                <a:solidFill>
                  <a:srgbClr val="333333"/>
                </a:solidFill>
                <a:effectLst/>
                <a:highlight>
                  <a:srgbClr val="FFFCF0"/>
                </a:highlight>
                <a:latin typeface="Cambria" panose="02040503050406030204" pitchFamily="18" charset="0"/>
              </a:rPr>
              <a:t> (black arrow). </a:t>
            </a:r>
            <a:r>
              <a:rPr lang="en-US" sz="2200" b="0" i="0" dirty="0" err="1">
                <a:solidFill>
                  <a:srgbClr val="333333"/>
                </a:solidFill>
                <a:effectLst/>
                <a:highlight>
                  <a:srgbClr val="FFFCF0"/>
                </a:highlight>
                <a:latin typeface="Cambria" panose="02040503050406030204" pitchFamily="18" charset="0"/>
              </a:rPr>
              <a:t>GRE,gradient</a:t>
            </a:r>
            <a:r>
              <a:rPr lang="en-US" sz="2200" b="0" i="0" dirty="0">
                <a:solidFill>
                  <a:srgbClr val="333333"/>
                </a:solidFill>
                <a:effectLst/>
                <a:highlight>
                  <a:srgbClr val="FFFCF0"/>
                </a:highlight>
                <a:latin typeface="Cambria" panose="02040503050406030204" pitchFamily="18" charset="0"/>
              </a:rPr>
              <a:t> echo.</a:t>
            </a:r>
            <a:br>
              <a:rPr lang="en-US" sz="2200" b="0" i="0" dirty="0">
                <a:solidFill>
                  <a:srgbClr val="333333"/>
                </a:solidFill>
                <a:effectLst/>
                <a:highlight>
                  <a:srgbClr val="FFFCF0"/>
                </a:highlight>
                <a:latin typeface="Cambria" panose="02040503050406030204" pitchFamily="18" charset="0"/>
              </a:rPr>
            </a:br>
            <a:endParaRPr lang="en-US" sz="2200" dirty="0"/>
          </a:p>
        </p:txBody>
      </p:sp>
      <p:pic>
        <p:nvPicPr>
          <p:cNvPr id="4" name="Content Placeholder 3">
            <a:extLst>
              <a:ext uri="{FF2B5EF4-FFF2-40B4-BE49-F238E27FC236}">
                <a16:creationId xmlns:a16="http://schemas.microsoft.com/office/drawing/2014/main" id="{7706D84A-0987-ECD4-DD6E-924A3EB7B8EB}"/>
              </a:ext>
            </a:extLst>
          </p:cNvPr>
          <p:cNvPicPr>
            <a:picLocks noGrp="1" noChangeAspect="1"/>
          </p:cNvPicPr>
          <p:nvPr>
            <p:ph idx="1"/>
          </p:nvPr>
        </p:nvPicPr>
        <p:blipFill>
          <a:blip r:embed="rId3"/>
          <a:stretch>
            <a:fillRect/>
          </a:stretch>
        </p:blipFill>
        <p:spPr>
          <a:xfrm>
            <a:off x="1832757" y="297228"/>
            <a:ext cx="9081427" cy="3950677"/>
          </a:xfrm>
          <a:prstGeom prst="rect">
            <a:avLst/>
          </a:prstGeom>
        </p:spPr>
      </p:pic>
    </p:spTree>
    <p:extLst>
      <p:ext uri="{BB962C8B-B14F-4D97-AF65-F5344CB8AC3E}">
        <p14:creationId xmlns:p14="http://schemas.microsoft.com/office/powerpoint/2010/main" val="7460963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01FA7-364A-4430-73A8-469C6DB31DEF}"/>
              </a:ext>
            </a:extLst>
          </p:cNvPr>
          <p:cNvSpPr>
            <a:spLocks noGrp="1"/>
          </p:cNvSpPr>
          <p:nvPr>
            <p:ph type="title"/>
          </p:nvPr>
        </p:nvSpPr>
        <p:spPr/>
        <p:txBody>
          <a:bodyPr/>
          <a:lstStyle/>
          <a:p>
            <a:r>
              <a:rPr lang="en-US" dirty="0"/>
              <a:t>TỤ MÁU CỘT SỐNG NHIỀU HÌNH THÁI</a:t>
            </a:r>
          </a:p>
        </p:txBody>
      </p:sp>
      <p:sp>
        <p:nvSpPr>
          <p:cNvPr id="3" name="Content Placeholder 2">
            <a:extLst>
              <a:ext uri="{FF2B5EF4-FFF2-40B4-BE49-F238E27FC236}">
                <a16:creationId xmlns:a16="http://schemas.microsoft.com/office/drawing/2014/main" id="{DADE96BB-4929-7608-6C32-3EB7ACBFAC4A}"/>
              </a:ext>
            </a:extLst>
          </p:cNvPr>
          <p:cNvSpPr>
            <a:spLocks noGrp="1"/>
          </p:cNvSpPr>
          <p:nvPr>
            <p:ph idx="1"/>
          </p:nvPr>
        </p:nvSpPr>
        <p:spPr/>
        <p:txBody>
          <a:bodyPr/>
          <a:lstStyle/>
          <a:p>
            <a:r>
              <a:rPr lang="en-US" dirty="0" err="1"/>
              <a:t>Có</a:t>
            </a:r>
            <a:r>
              <a:rPr lang="en-US" dirty="0"/>
              <a:t> </a:t>
            </a:r>
            <a:r>
              <a:rPr lang="en-US" dirty="0" err="1"/>
              <a:t>thể</a:t>
            </a:r>
            <a:r>
              <a:rPr lang="en-US" dirty="0"/>
              <a:t> </a:t>
            </a:r>
            <a:r>
              <a:rPr lang="en-US" dirty="0" err="1"/>
              <a:t>sót</a:t>
            </a:r>
            <a:r>
              <a:rPr lang="en-US" dirty="0"/>
              <a:t> </a:t>
            </a:r>
            <a:r>
              <a:rPr lang="en-US" dirty="0" err="1"/>
              <a:t>chẩn</a:t>
            </a:r>
            <a:r>
              <a:rPr lang="en-US" dirty="0"/>
              <a:t> </a:t>
            </a:r>
            <a:r>
              <a:rPr lang="en-US" dirty="0" err="1"/>
              <a:t>đoán</a:t>
            </a:r>
            <a:r>
              <a:rPr lang="en-US" dirty="0"/>
              <a:t> </a:t>
            </a:r>
            <a:r>
              <a:rPr lang="en-US" dirty="0" err="1"/>
              <a:t>các</a:t>
            </a:r>
            <a:r>
              <a:rPr lang="en-US" dirty="0"/>
              <a:t> </a:t>
            </a:r>
            <a:r>
              <a:rPr lang="en-US" dirty="0" err="1"/>
              <a:t>hình</a:t>
            </a:r>
            <a:r>
              <a:rPr lang="en-US" dirty="0"/>
              <a:t> </a:t>
            </a:r>
            <a:r>
              <a:rPr lang="en-US" dirty="0" err="1"/>
              <a:t>thái</a:t>
            </a:r>
            <a:r>
              <a:rPr lang="en-US" dirty="0"/>
              <a:t> </a:t>
            </a:r>
            <a:r>
              <a:rPr lang="en-US" dirty="0" err="1"/>
              <a:t>máu</a:t>
            </a:r>
            <a:r>
              <a:rPr lang="en-US" dirty="0"/>
              <a:t> </a:t>
            </a:r>
            <a:r>
              <a:rPr lang="en-US" dirty="0" err="1"/>
              <a:t>tụ</a:t>
            </a:r>
            <a:r>
              <a:rPr lang="en-US" dirty="0"/>
              <a:t> </a:t>
            </a:r>
            <a:r>
              <a:rPr lang="en-US" dirty="0" err="1"/>
              <a:t>cột</a:t>
            </a:r>
            <a:r>
              <a:rPr lang="en-US" dirty="0"/>
              <a:t> </a:t>
            </a:r>
            <a:r>
              <a:rPr lang="en-US" dirty="0" err="1"/>
              <a:t>sống</a:t>
            </a:r>
            <a:r>
              <a:rPr lang="en-US" dirty="0"/>
              <a:t> </a:t>
            </a:r>
            <a:r>
              <a:rPr lang="en-US" dirty="0" err="1"/>
              <a:t>trên</a:t>
            </a:r>
            <a:r>
              <a:rPr lang="en-US" dirty="0"/>
              <a:t> 1 BN</a:t>
            </a:r>
          </a:p>
          <a:p>
            <a:r>
              <a:rPr lang="en-US" dirty="0" err="1"/>
              <a:t>Cần</a:t>
            </a:r>
            <a:r>
              <a:rPr lang="en-US" dirty="0"/>
              <a:t> </a:t>
            </a:r>
            <a:r>
              <a:rPr lang="en-US" dirty="0" err="1"/>
              <a:t>nắm</a:t>
            </a:r>
            <a:r>
              <a:rPr lang="en-US" dirty="0"/>
              <a:t> </a:t>
            </a:r>
            <a:r>
              <a:rPr lang="en-US" dirty="0" err="1"/>
              <a:t>rõ</a:t>
            </a:r>
            <a:r>
              <a:rPr lang="en-US" dirty="0"/>
              <a:t> </a:t>
            </a:r>
            <a:r>
              <a:rPr lang="en-US" dirty="0" err="1"/>
              <a:t>giải</a:t>
            </a:r>
            <a:r>
              <a:rPr lang="en-US" dirty="0"/>
              <a:t> </a:t>
            </a:r>
            <a:r>
              <a:rPr lang="en-US" dirty="0" err="1"/>
              <a:t>phẫu</a:t>
            </a:r>
            <a:r>
              <a:rPr lang="en-US" dirty="0"/>
              <a:t> </a:t>
            </a:r>
            <a:r>
              <a:rPr lang="en-US" dirty="0" err="1"/>
              <a:t>vị</a:t>
            </a:r>
            <a:r>
              <a:rPr lang="en-US" dirty="0"/>
              <a:t> </a:t>
            </a:r>
            <a:r>
              <a:rPr lang="en-US" dirty="0" err="1"/>
              <a:t>trí</a:t>
            </a:r>
            <a:r>
              <a:rPr lang="en-US" dirty="0"/>
              <a:t> </a:t>
            </a:r>
            <a:r>
              <a:rPr lang="en-US" dirty="0" err="1"/>
              <a:t>các</a:t>
            </a:r>
            <a:r>
              <a:rPr lang="en-US" dirty="0"/>
              <a:t> </a:t>
            </a:r>
            <a:r>
              <a:rPr lang="en-US" dirty="0" err="1"/>
              <a:t>khoang</a:t>
            </a:r>
            <a:endParaRPr lang="en-US" dirty="0"/>
          </a:p>
          <a:p>
            <a:endParaRPr lang="en-US" dirty="0"/>
          </a:p>
        </p:txBody>
      </p:sp>
      <p:pic>
        <p:nvPicPr>
          <p:cNvPr id="4" name="Picture 3">
            <a:extLst>
              <a:ext uri="{FF2B5EF4-FFF2-40B4-BE49-F238E27FC236}">
                <a16:creationId xmlns:a16="http://schemas.microsoft.com/office/drawing/2014/main" id="{F84A07B5-4554-6FD2-5F2B-280CB004729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1970" r="5303" b="18371"/>
          <a:stretch/>
        </p:blipFill>
        <p:spPr>
          <a:xfrm>
            <a:off x="10385296" y="230188"/>
            <a:ext cx="1499755" cy="944845"/>
          </a:xfrm>
          <a:prstGeom prst="rect">
            <a:avLst/>
          </a:prstGeom>
          <a:effectLst>
            <a:outerShdw blurRad="50800" dist="38100" dir="18900000" algn="bl" rotWithShape="0">
              <a:prstClr val="black">
                <a:alpha val="40000"/>
              </a:prstClr>
            </a:outerShdw>
          </a:effectLst>
        </p:spPr>
      </p:pic>
    </p:spTree>
    <p:extLst>
      <p:ext uri="{BB962C8B-B14F-4D97-AF65-F5344CB8AC3E}">
        <p14:creationId xmlns:p14="http://schemas.microsoft.com/office/powerpoint/2010/main" val="18412467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D4A29-1B21-8B3B-58D0-9AF00B8FE1EC}"/>
              </a:ext>
            </a:extLst>
          </p:cNvPr>
          <p:cNvSpPr>
            <a:spLocks noGrp="1"/>
          </p:cNvSpPr>
          <p:nvPr>
            <p:ph type="title"/>
          </p:nvPr>
        </p:nvSpPr>
        <p:spPr>
          <a:xfrm>
            <a:off x="955430" y="4384431"/>
            <a:ext cx="11013831" cy="2086707"/>
          </a:xfrm>
        </p:spPr>
        <p:txBody>
          <a:bodyPr>
            <a:noAutofit/>
          </a:bodyPr>
          <a:lstStyle/>
          <a:p>
            <a:r>
              <a:rPr lang="en-US" sz="2200" b="0" i="0" u="sng" dirty="0">
                <a:solidFill>
                  <a:srgbClr val="376FAA"/>
                </a:solidFill>
                <a:effectLst/>
                <a:highlight>
                  <a:srgbClr val="FFFCF0"/>
                </a:highlight>
                <a:latin typeface="Cambria" panose="02040503050406030204" pitchFamily="18" charset="0"/>
                <a:hlinkClick r:id="rId2"/>
              </a:rPr>
              <a:t>Figure 12.</a:t>
            </a:r>
            <a:br>
              <a:rPr lang="en-US" sz="2200" b="0" i="0" dirty="0">
                <a:solidFill>
                  <a:srgbClr val="333333"/>
                </a:solidFill>
                <a:effectLst/>
                <a:highlight>
                  <a:srgbClr val="FFFCF0"/>
                </a:highlight>
                <a:latin typeface="Cambria" panose="02040503050406030204" pitchFamily="18" charset="0"/>
              </a:rPr>
            </a:br>
            <a:r>
              <a:rPr lang="en-US" sz="2200" b="0" i="0" dirty="0">
                <a:solidFill>
                  <a:srgbClr val="333333"/>
                </a:solidFill>
                <a:effectLst/>
                <a:highlight>
                  <a:srgbClr val="FFFCF0"/>
                </a:highlight>
                <a:latin typeface="Cambria" panose="02040503050406030204" pitchFamily="18" charset="0"/>
              </a:rPr>
              <a:t>Sagittal (a) and axial </a:t>
            </a:r>
            <a:r>
              <a:rPr lang="en-US" sz="2200" b="0" i="1" dirty="0">
                <a:solidFill>
                  <a:srgbClr val="333333"/>
                </a:solidFill>
                <a:effectLst/>
                <a:highlight>
                  <a:srgbClr val="FFFCF0"/>
                </a:highlight>
                <a:latin typeface="Cambria" panose="02040503050406030204" pitchFamily="18" charset="0"/>
              </a:rPr>
              <a:t>T</a:t>
            </a:r>
            <a:r>
              <a:rPr lang="en-US" sz="2200" b="0" i="0" baseline="-25000" dirty="0">
                <a:solidFill>
                  <a:srgbClr val="333333"/>
                </a:solidFill>
                <a:effectLst/>
                <a:highlight>
                  <a:srgbClr val="FFFCF0"/>
                </a:highlight>
                <a:latin typeface="Cambria" panose="02040503050406030204" pitchFamily="18" charset="0"/>
              </a:rPr>
              <a:t>1</a:t>
            </a:r>
            <a:r>
              <a:rPr lang="en-US" sz="2200" b="0" i="0" dirty="0">
                <a:solidFill>
                  <a:srgbClr val="333333"/>
                </a:solidFill>
                <a:effectLst/>
                <a:highlight>
                  <a:srgbClr val="FFFCF0"/>
                </a:highlight>
                <a:latin typeface="Cambria" panose="02040503050406030204" pitchFamily="18" charset="0"/>
              </a:rPr>
              <a:t> (b) images of the thoracic spine demonstrating subdural </a:t>
            </a:r>
            <a:r>
              <a:rPr lang="en-US" sz="2200" b="0" i="0" dirty="0" err="1">
                <a:solidFill>
                  <a:srgbClr val="333333"/>
                </a:solidFill>
                <a:effectLst/>
                <a:highlight>
                  <a:srgbClr val="FFFCF0"/>
                </a:highlight>
                <a:latin typeface="Cambria" panose="02040503050406030204" pitchFamily="18" charset="0"/>
              </a:rPr>
              <a:t>haematoma</a:t>
            </a:r>
            <a:r>
              <a:rPr lang="en-US" sz="2200" b="0" i="0" dirty="0">
                <a:solidFill>
                  <a:srgbClr val="333333"/>
                </a:solidFill>
                <a:effectLst/>
                <a:highlight>
                  <a:srgbClr val="FFFCF0"/>
                </a:highlight>
                <a:latin typeface="Cambria" panose="02040503050406030204" pitchFamily="18" charset="0"/>
              </a:rPr>
              <a:t> anteriorly (black arrow). Sagittal </a:t>
            </a:r>
            <a:r>
              <a:rPr lang="en-US" sz="2200" b="0" i="1" dirty="0">
                <a:solidFill>
                  <a:srgbClr val="333333"/>
                </a:solidFill>
                <a:effectLst/>
                <a:highlight>
                  <a:srgbClr val="FFFCF0"/>
                </a:highlight>
                <a:latin typeface="Cambria" panose="02040503050406030204" pitchFamily="18" charset="0"/>
              </a:rPr>
              <a:t>T</a:t>
            </a:r>
            <a:r>
              <a:rPr lang="en-US" sz="2200" b="0" i="0" baseline="-25000" dirty="0">
                <a:solidFill>
                  <a:srgbClr val="333333"/>
                </a:solidFill>
                <a:effectLst/>
                <a:highlight>
                  <a:srgbClr val="FFFCF0"/>
                </a:highlight>
                <a:latin typeface="Cambria" panose="02040503050406030204" pitchFamily="18" charset="0"/>
              </a:rPr>
              <a:t>1</a:t>
            </a:r>
            <a:r>
              <a:rPr lang="en-US" sz="2200" b="0" i="0" dirty="0">
                <a:solidFill>
                  <a:srgbClr val="333333"/>
                </a:solidFill>
                <a:effectLst/>
                <a:highlight>
                  <a:srgbClr val="FFFCF0"/>
                </a:highlight>
                <a:latin typeface="Cambria" panose="02040503050406030204" pitchFamily="18" charset="0"/>
              </a:rPr>
              <a:t> (c) and </a:t>
            </a:r>
            <a:r>
              <a:rPr lang="en-US" sz="2200" b="0" i="1" dirty="0">
                <a:solidFill>
                  <a:srgbClr val="333333"/>
                </a:solidFill>
                <a:effectLst/>
                <a:highlight>
                  <a:srgbClr val="FFFCF0"/>
                </a:highlight>
                <a:latin typeface="Cambria" panose="02040503050406030204" pitchFamily="18" charset="0"/>
              </a:rPr>
              <a:t>T</a:t>
            </a:r>
            <a:r>
              <a:rPr lang="en-US" sz="2200" b="0" i="0" baseline="-25000" dirty="0">
                <a:solidFill>
                  <a:srgbClr val="333333"/>
                </a:solidFill>
                <a:effectLst/>
                <a:highlight>
                  <a:srgbClr val="FFFCF0"/>
                </a:highlight>
                <a:latin typeface="Cambria" panose="02040503050406030204" pitchFamily="18" charset="0"/>
              </a:rPr>
              <a:t>2</a:t>
            </a:r>
            <a:r>
              <a:rPr lang="en-US" sz="2200" b="0" i="0" dirty="0">
                <a:solidFill>
                  <a:srgbClr val="333333"/>
                </a:solidFill>
                <a:effectLst/>
                <a:highlight>
                  <a:srgbClr val="FFFCF0"/>
                </a:highlight>
                <a:latin typeface="Cambria" panose="02040503050406030204" pitchFamily="18" charset="0"/>
              </a:rPr>
              <a:t> (d) images of the lumbosacral spine, demonstrating SAH settling at the level of the sacrum (white arrows). </a:t>
            </a:r>
            <a:r>
              <a:rPr lang="en-US" sz="2200" b="0" i="0" dirty="0" err="1">
                <a:solidFill>
                  <a:srgbClr val="333333"/>
                </a:solidFill>
                <a:effectLst/>
                <a:highlight>
                  <a:srgbClr val="FFFCF0"/>
                </a:highlight>
                <a:latin typeface="Cambria" panose="02040503050406030204" pitchFamily="18" charset="0"/>
              </a:rPr>
              <a:t>SAH,subarachnoid</a:t>
            </a:r>
            <a:r>
              <a:rPr lang="en-US" sz="2200" b="0" i="0" dirty="0">
                <a:solidFill>
                  <a:srgbClr val="333333"/>
                </a:solidFill>
                <a:effectLst/>
                <a:highlight>
                  <a:srgbClr val="FFFCF0"/>
                </a:highlight>
                <a:latin typeface="Cambria" panose="02040503050406030204" pitchFamily="18" charset="0"/>
              </a:rPr>
              <a:t> </a:t>
            </a:r>
            <a:r>
              <a:rPr lang="en-US" sz="2200" b="0" i="0" dirty="0" err="1">
                <a:solidFill>
                  <a:srgbClr val="333333"/>
                </a:solidFill>
                <a:effectLst/>
                <a:highlight>
                  <a:srgbClr val="FFFCF0"/>
                </a:highlight>
                <a:latin typeface="Cambria" panose="02040503050406030204" pitchFamily="18" charset="0"/>
              </a:rPr>
              <a:t>haemorrhage</a:t>
            </a:r>
            <a:r>
              <a:rPr lang="en-US" sz="2200" b="0" i="0" dirty="0">
                <a:solidFill>
                  <a:srgbClr val="333333"/>
                </a:solidFill>
                <a:effectLst/>
                <a:highlight>
                  <a:srgbClr val="FFFCF0"/>
                </a:highlight>
                <a:latin typeface="Cambria" panose="02040503050406030204" pitchFamily="18" charset="0"/>
              </a:rPr>
              <a:t>.</a:t>
            </a:r>
          </a:p>
        </p:txBody>
      </p:sp>
      <p:pic>
        <p:nvPicPr>
          <p:cNvPr id="4" name="Content Placeholder 3">
            <a:extLst>
              <a:ext uri="{FF2B5EF4-FFF2-40B4-BE49-F238E27FC236}">
                <a16:creationId xmlns:a16="http://schemas.microsoft.com/office/drawing/2014/main" id="{57C3099F-E19F-55FB-70AA-C9D27D9C68BF}"/>
              </a:ext>
            </a:extLst>
          </p:cNvPr>
          <p:cNvPicPr>
            <a:picLocks noGrp="1" noChangeAspect="1"/>
          </p:cNvPicPr>
          <p:nvPr>
            <p:ph idx="1"/>
          </p:nvPr>
        </p:nvPicPr>
        <p:blipFill>
          <a:blip r:embed="rId3"/>
          <a:stretch>
            <a:fillRect/>
          </a:stretch>
        </p:blipFill>
        <p:spPr>
          <a:xfrm>
            <a:off x="1947365" y="335659"/>
            <a:ext cx="8701351" cy="3646406"/>
          </a:xfrm>
          <a:prstGeom prst="rect">
            <a:avLst/>
          </a:prstGeom>
        </p:spPr>
      </p:pic>
    </p:spTree>
    <p:extLst>
      <p:ext uri="{BB962C8B-B14F-4D97-AF65-F5344CB8AC3E}">
        <p14:creationId xmlns:p14="http://schemas.microsoft.com/office/powerpoint/2010/main" val="26228456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B802E-EB8F-1804-0012-C8236E37F907}"/>
              </a:ext>
            </a:extLst>
          </p:cNvPr>
          <p:cNvSpPr>
            <a:spLocks noGrp="1"/>
          </p:cNvSpPr>
          <p:nvPr>
            <p:ph type="title"/>
          </p:nvPr>
        </p:nvSpPr>
        <p:spPr>
          <a:xfrm>
            <a:off x="457200" y="2063262"/>
            <a:ext cx="4607169" cy="4337538"/>
          </a:xfrm>
        </p:spPr>
        <p:txBody>
          <a:bodyPr>
            <a:normAutofit/>
          </a:bodyPr>
          <a:lstStyle/>
          <a:p>
            <a:r>
              <a:rPr lang="en-US" sz="2200" b="0" i="0" u="sng" dirty="0">
                <a:solidFill>
                  <a:srgbClr val="376FAA"/>
                </a:solidFill>
                <a:effectLst/>
                <a:highlight>
                  <a:srgbClr val="FFFCF0"/>
                </a:highlight>
                <a:latin typeface="Cambria" panose="02040503050406030204" pitchFamily="18" charset="0"/>
                <a:hlinkClick r:id="rId3"/>
              </a:rPr>
              <a:t>Figure 13.</a:t>
            </a:r>
            <a:br>
              <a:rPr lang="en-US" sz="2200" b="0" i="0" dirty="0">
                <a:solidFill>
                  <a:srgbClr val="333333"/>
                </a:solidFill>
                <a:effectLst/>
                <a:highlight>
                  <a:srgbClr val="FFFCF0"/>
                </a:highlight>
                <a:latin typeface="Cambria" panose="02040503050406030204" pitchFamily="18" charset="0"/>
              </a:rPr>
            </a:br>
            <a:r>
              <a:rPr lang="en-US" sz="2200" b="0" i="0" dirty="0">
                <a:solidFill>
                  <a:srgbClr val="333333"/>
                </a:solidFill>
                <a:effectLst/>
                <a:highlight>
                  <a:srgbClr val="FFFCF0"/>
                </a:highlight>
                <a:latin typeface="Cambria" panose="02040503050406030204" pitchFamily="18" charset="0"/>
              </a:rPr>
              <a:t>Epidural </a:t>
            </a:r>
            <a:r>
              <a:rPr lang="en-US" sz="2200" b="0" i="0" dirty="0" err="1">
                <a:solidFill>
                  <a:srgbClr val="333333"/>
                </a:solidFill>
                <a:effectLst/>
                <a:highlight>
                  <a:srgbClr val="FFFCF0"/>
                </a:highlight>
                <a:latin typeface="Cambria" panose="02040503050406030204" pitchFamily="18" charset="0"/>
              </a:rPr>
              <a:t>haematoma</a:t>
            </a:r>
            <a:r>
              <a:rPr lang="en-US" sz="2200" b="0" i="0" dirty="0">
                <a:solidFill>
                  <a:srgbClr val="333333"/>
                </a:solidFill>
                <a:effectLst/>
                <a:highlight>
                  <a:srgbClr val="FFFCF0"/>
                </a:highlight>
                <a:latin typeface="Cambria" panose="02040503050406030204" pitchFamily="18" charset="0"/>
              </a:rPr>
              <a:t> extends throughout the epidural space (anterior, lateral, posterior) (broken white arrows). Cord oedema (black arrow) is seen on </a:t>
            </a:r>
            <a:r>
              <a:rPr lang="en-US" sz="2200" b="0" i="1" dirty="0">
                <a:solidFill>
                  <a:srgbClr val="333333"/>
                </a:solidFill>
                <a:effectLst/>
                <a:highlight>
                  <a:srgbClr val="FFFCF0"/>
                </a:highlight>
                <a:latin typeface="Cambria" panose="02040503050406030204" pitchFamily="18" charset="0"/>
              </a:rPr>
              <a:t>T</a:t>
            </a:r>
            <a:r>
              <a:rPr lang="en-US" sz="2200" b="0" i="1" baseline="-25000" dirty="0">
                <a:solidFill>
                  <a:srgbClr val="333333"/>
                </a:solidFill>
                <a:effectLst/>
                <a:highlight>
                  <a:srgbClr val="FFFCF0"/>
                </a:highlight>
                <a:latin typeface="Cambria" panose="02040503050406030204" pitchFamily="18" charset="0"/>
              </a:rPr>
              <a:t>2</a:t>
            </a:r>
            <a:r>
              <a:rPr lang="en-US" sz="2200" b="0" i="0" dirty="0">
                <a:solidFill>
                  <a:srgbClr val="333333"/>
                </a:solidFill>
                <a:effectLst/>
                <a:highlight>
                  <a:srgbClr val="FFFCF0"/>
                </a:highlight>
                <a:latin typeface="Cambria" panose="02040503050406030204" pitchFamily="18" charset="0"/>
              </a:rPr>
              <a:t> imaging, intramedullary </a:t>
            </a:r>
            <a:r>
              <a:rPr lang="en-US" sz="2200" b="0" i="0" dirty="0" err="1">
                <a:solidFill>
                  <a:srgbClr val="333333"/>
                </a:solidFill>
                <a:effectLst/>
                <a:highlight>
                  <a:srgbClr val="FFFCF0"/>
                </a:highlight>
                <a:latin typeface="Cambria" panose="02040503050406030204" pitchFamily="18" charset="0"/>
              </a:rPr>
              <a:t>haemorrhage</a:t>
            </a:r>
            <a:r>
              <a:rPr lang="en-US" sz="2200" b="0" i="0" dirty="0">
                <a:solidFill>
                  <a:srgbClr val="333333"/>
                </a:solidFill>
                <a:effectLst/>
                <a:highlight>
                  <a:srgbClr val="FFFCF0"/>
                </a:highlight>
                <a:latin typeface="Cambria" panose="02040503050406030204" pitchFamily="18" charset="0"/>
              </a:rPr>
              <a:t> is evident on axial </a:t>
            </a:r>
            <a:r>
              <a:rPr lang="en-US" sz="2200" b="0" i="1" dirty="0">
                <a:solidFill>
                  <a:srgbClr val="333333"/>
                </a:solidFill>
                <a:effectLst/>
                <a:highlight>
                  <a:srgbClr val="FFFCF0"/>
                </a:highlight>
                <a:latin typeface="Cambria" panose="02040503050406030204" pitchFamily="18" charset="0"/>
              </a:rPr>
              <a:t>T</a:t>
            </a:r>
            <a:r>
              <a:rPr lang="en-US" sz="2200" b="0" i="0" baseline="-25000" dirty="0">
                <a:solidFill>
                  <a:srgbClr val="333333"/>
                </a:solidFill>
                <a:effectLst/>
                <a:highlight>
                  <a:srgbClr val="FFFCF0"/>
                </a:highlight>
                <a:latin typeface="Cambria" panose="02040503050406030204" pitchFamily="18" charset="0"/>
              </a:rPr>
              <a:t>2</a:t>
            </a:r>
            <a:r>
              <a:rPr lang="en-US" sz="2200" b="0" i="0" dirty="0">
                <a:solidFill>
                  <a:srgbClr val="333333"/>
                </a:solidFill>
                <a:effectLst/>
                <a:highlight>
                  <a:srgbClr val="FFFCF0"/>
                </a:highlight>
                <a:latin typeface="Cambria" panose="02040503050406030204" pitchFamily="18" charset="0"/>
              </a:rPr>
              <a:t> (b) and GRE (c) (solid white arrows).</a:t>
            </a:r>
            <a:br>
              <a:rPr lang="en-US" sz="2200" b="0" i="0" dirty="0">
                <a:solidFill>
                  <a:srgbClr val="333333"/>
                </a:solidFill>
                <a:effectLst/>
                <a:highlight>
                  <a:srgbClr val="FFFCF0"/>
                </a:highlight>
                <a:latin typeface="Cambria" panose="02040503050406030204" pitchFamily="18" charset="0"/>
              </a:rPr>
            </a:br>
            <a:endParaRPr lang="en-US" sz="2200" dirty="0"/>
          </a:p>
        </p:txBody>
      </p:sp>
      <p:pic>
        <p:nvPicPr>
          <p:cNvPr id="4" name="Content Placeholder 3">
            <a:extLst>
              <a:ext uri="{FF2B5EF4-FFF2-40B4-BE49-F238E27FC236}">
                <a16:creationId xmlns:a16="http://schemas.microsoft.com/office/drawing/2014/main" id="{7D92B3CA-786E-5C61-6738-EB319996C0D6}"/>
              </a:ext>
            </a:extLst>
          </p:cNvPr>
          <p:cNvPicPr>
            <a:picLocks noGrp="1" noChangeAspect="1"/>
          </p:cNvPicPr>
          <p:nvPr>
            <p:ph idx="1"/>
          </p:nvPr>
        </p:nvPicPr>
        <p:blipFill>
          <a:blip r:embed="rId4"/>
          <a:stretch>
            <a:fillRect/>
          </a:stretch>
        </p:blipFill>
        <p:spPr>
          <a:xfrm>
            <a:off x="5574474" y="159348"/>
            <a:ext cx="6394788" cy="6539304"/>
          </a:xfrm>
          <a:prstGeom prst="rect">
            <a:avLst/>
          </a:prstGeom>
        </p:spPr>
      </p:pic>
    </p:spTree>
    <p:extLst>
      <p:ext uri="{BB962C8B-B14F-4D97-AF65-F5344CB8AC3E}">
        <p14:creationId xmlns:p14="http://schemas.microsoft.com/office/powerpoint/2010/main" val="20607341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F110E-581B-18B9-E29C-D31648C14E30}"/>
              </a:ext>
            </a:extLst>
          </p:cNvPr>
          <p:cNvSpPr>
            <a:spLocks noGrp="1"/>
          </p:cNvSpPr>
          <p:nvPr>
            <p:ph type="title"/>
          </p:nvPr>
        </p:nvSpPr>
        <p:spPr/>
        <p:txBody>
          <a:bodyPr/>
          <a:lstStyle/>
          <a:p>
            <a:r>
              <a:rPr lang="en-US" dirty="0" err="1"/>
              <a:t>Kết</a:t>
            </a:r>
            <a:r>
              <a:rPr lang="en-US" dirty="0"/>
              <a:t> </a:t>
            </a:r>
            <a:r>
              <a:rPr lang="en-US" dirty="0" err="1"/>
              <a:t>luận</a:t>
            </a:r>
            <a:endParaRPr lang="en-US" dirty="0"/>
          </a:p>
        </p:txBody>
      </p:sp>
      <p:sp>
        <p:nvSpPr>
          <p:cNvPr id="3" name="Content Placeholder 2">
            <a:extLst>
              <a:ext uri="{FF2B5EF4-FFF2-40B4-BE49-F238E27FC236}">
                <a16:creationId xmlns:a16="http://schemas.microsoft.com/office/drawing/2014/main" id="{B3691524-DE3F-EB82-B8E1-F488B592D066}"/>
              </a:ext>
            </a:extLst>
          </p:cNvPr>
          <p:cNvSpPr>
            <a:spLocks noGrp="1"/>
          </p:cNvSpPr>
          <p:nvPr>
            <p:ph idx="1"/>
          </p:nvPr>
        </p:nvSpPr>
        <p:spPr/>
        <p:txBody>
          <a:bodyPr/>
          <a:lstStyle/>
          <a:p>
            <a:r>
              <a:rPr lang="en-US" dirty="0" err="1"/>
              <a:t>Tụ</a:t>
            </a:r>
            <a:r>
              <a:rPr lang="en-US" dirty="0"/>
              <a:t> </a:t>
            </a:r>
            <a:r>
              <a:rPr lang="en-US" dirty="0" err="1"/>
              <a:t>máu</a:t>
            </a:r>
            <a:r>
              <a:rPr lang="en-US" dirty="0"/>
              <a:t> </a:t>
            </a:r>
            <a:r>
              <a:rPr lang="en-US" dirty="0" err="1"/>
              <a:t>trong</a:t>
            </a:r>
            <a:r>
              <a:rPr lang="en-US" dirty="0"/>
              <a:t> </a:t>
            </a:r>
            <a:r>
              <a:rPr lang="en-US" dirty="0" err="1"/>
              <a:t>ống</a:t>
            </a:r>
            <a:r>
              <a:rPr lang="en-US" dirty="0"/>
              <a:t> </a:t>
            </a:r>
            <a:r>
              <a:rPr lang="en-US" dirty="0" err="1"/>
              <a:t>sống</a:t>
            </a:r>
            <a:r>
              <a:rPr lang="en-US" dirty="0"/>
              <a:t> </a:t>
            </a:r>
            <a:r>
              <a:rPr lang="en-US" dirty="0" err="1"/>
              <a:t>kèm</a:t>
            </a:r>
            <a:r>
              <a:rPr lang="en-US" dirty="0"/>
              <a:t> </a:t>
            </a:r>
            <a:r>
              <a:rPr lang="en-US" dirty="0" err="1"/>
              <a:t>các</a:t>
            </a:r>
            <a:r>
              <a:rPr lang="en-US" dirty="0"/>
              <a:t> TC </a:t>
            </a:r>
            <a:r>
              <a:rPr lang="en-US" dirty="0" err="1"/>
              <a:t>suy</a:t>
            </a:r>
            <a:r>
              <a:rPr lang="en-US" dirty="0"/>
              <a:t> </a:t>
            </a:r>
            <a:r>
              <a:rPr lang="en-US" dirty="0" err="1"/>
              <a:t>giảm</a:t>
            </a:r>
            <a:r>
              <a:rPr lang="en-US" dirty="0"/>
              <a:t> </a:t>
            </a:r>
            <a:r>
              <a:rPr lang="en-US" dirty="0" err="1"/>
              <a:t>thần</a:t>
            </a:r>
            <a:r>
              <a:rPr lang="en-US" dirty="0"/>
              <a:t> </a:t>
            </a:r>
            <a:r>
              <a:rPr lang="en-US" dirty="0" err="1"/>
              <a:t>kinh</a:t>
            </a:r>
            <a:r>
              <a:rPr lang="en-US" dirty="0"/>
              <a:t> </a:t>
            </a:r>
            <a:r>
              <a:rPr lang="en-US" dirty="0" err="1"/>
              <a:t>là</a:t>
            </a:r>
            <a:r>
              <a:rPr lang="en-US" dirty="0"/>
              <a:t> </a:t>
            </a:r>
            <a:r>
              <a:rPr lang="en-US" dirty="0" err="1"/>
              <a:t>cấp</a:t>
            </a:r>
            <a:r>
              <a:rPr lang="en-US" dirty="0"/>
              <a:t> </a:t>
            </a:r>
            <a:r>
              <a:rPr lang="en-US" dirty="0" err="1"/>
              <a:t>cứu</a:t>
            </a:r>
            <a:r>
              <a:rPr lang="en-US" dirty="0"/>
              <a:t> </a:t>
            </a:r>
            <a:r>
              <a:rPr lang="en-US" dirty="0" err="1"/>
              <a:t>ngoại</a:t>
            </a:r>
            <a:r>
              <a:rPr lang="en-US" dirty="0"/>
              <a:t> khoa</a:t>
            </a:r>
          </a:p>
          <a:p>
            <a:r>
              <a:rPr lang="en-US" dirty="0"/>
              <a:t>MRI </a:t>
            </a:r>
            <a:r>
              <a:rPr lang="en-US" dirty="0" err="1"/>
              <a:t>cấp</a:t>
            </a:r>
            <a:r>
              <a:rPr lang="en-US" dirty="0"/>
              <a:t> </a:t>
            </a:r>
            <a:r>
              <a:rPr lang="en-US" dirty="0" err="1"/>
              <a:t>cứu</a:t>
            </a:r>
            <a:r>
              <a:rPr lang="en-US" dirty="0"/>
              <a:t> </a:t>
            </a:r>
            <a:r>
              <a:rPr lang="en-US" dirty="0" err="1"/>
              <a:t>giúp</a:t>
            </a:r>
            <a:r>
              <a:rPr lang="en-US" dirty="0"/>
              <a:t> </a:t>
            </a:r>
            <a:r>
              <a:rPr lang="en-US" dirty="0" err="1"/>
              <a:t>chẩn</a:t>
            </a:r>
            <a:r>
              <a:rPr lang="en-US" dirty="0"/>
              <a:t> </a:t>
            </a:r>
            <a:r>
              <a:rPr lang="en-US" dirty="0" err="1"/>
              <a:t>đoán</a:t>
            </a:r>
            <a:r>
              <a:rPr lang="en-US" dirty="0"/>
              <a:t> </a:t>
            </a:r>
            <a:r>
              <a:rPr lang="en-US" dirty="0" err="1"/>
              <a:t>chắc</a:t>
            </a:r>
            <a:r>
              <a:rPr lang="en-US" dirty="0"/>
              <a:t> </a:t>
            </a:r>
            <a:r>
              <a:rPr lang="en-US" dirty="0" err="1"/>
              <a:t>chắn</a:t>
            </a:r>
            <a:r>
              <a:rPr lang="en-US" dirty="0"/>
              <a:t> </a:t>
            </a:r>
            <a:r>
              <a:rPr lang="en-US" dirty="0" err="1"/>
              <a:t>vị</a:t>
            </a:r>
            <a:r>
              <a:rPr lang="en-US" dirty="0"/>
              <a:t> </a:t>
            </a:r>
            <a:r>
              <a:rPr lang="en-US" dirty="0" err="1"/>
              <a:t>trí</a:t>
            </a:r>
            <a:r>
              <a:rPr lang="en-US" dirty="0"/>
              <a:t> </a:t>
            </a:r>
            <a:r>
              <a:rPr lang="en-US" dirty="0" err="1"/>
              <a:t>của</a:t>
            </a:r>
            <a:r>
              <a:rPr lang="en-US" dirty="0"/>
              <a:t> </a:t>
            </a:r>
            <a:r>
              <a:rPr lang="en-US" dirty="0" err="1"/>
              <a:t>khối</a:t>
            </a:r>
            <a:r>
              <a:rPr lang="en-US" dirty="0"/>
              <a:t> </a:t>
            </a:r>
            <a:r>
              <a:rPr lang="en-US" dirty="0" err="1"/>
              <a:t>máu</a:t>
            </a:r>
            <a:r>
              <a:rPr lang="en-US" dirty="0"/>
              <a:t> </a:t>
            </a:r>
            <a:r>
              <a:rPr lang="en-US" dirty="0" err="1"/>
              <a:t>tụ</a:t>
            </a:r>
            <a:r>
              <a:rPr lang="en-US" dirty="0"/>
              <a:t> </a:t>
            </a:r>
            <a:r>
              <a:rPr lang="en-US" dirty="0">
                <a:sym typeface="Wingdings" panose="05000000000000000000" pitchFamily="2" charset="2"/>
              </a:rPr>
              <a:t> </a:t>
            </a:r>
            <a:r>
              <a:rPr lang="en-US" dirty="0" err="1">
                <a:sym typeface="Wingdings" panose="05000000000000000000" pitchFamily="2" charset="2"/>
              </a:rPr>
              <a:t>quyết</a:t>
            </a:r>
            <a:r>
              <a:rPr lang="en-US" dirty="0">
                <a:sym typeface="Wingdings" panose="05000000000000000000" pitchFamily="2" charset="2"/>
              </a:rPr>
              <a:t> </a:t>
            </a:r>
            <a:r>
              <a:rPr lang="en-US" dirty="0" err="1">
                <a:sym typeface="Wingdings" panose="05000000000000000000" pitchFamily="2" charset="2"/>
              </a:rPr>
              <a:t>định</a:t>
            </a:r>
            <a:r>
              <a:rPr lang="en-US" dirty="0">
                <a:sym typeface="Wingdings" panose="05000000000000000000" pitchFamily="2" charset="2"/>
              </a:rPr>
              <a:t> </a:t>
            </a:r>
            <a:r>
              <a:rPr lang="en-US" dirty="0" err="1">
                <a:sym typeface="Wingdings" panose="05000000000000000000" pitchFamily="2" charset="2"/>
              </a:rPr>
              <a:t>chiến</a:t>
            </a:r>
            <a:r>
              <a:rPr lang="en-US" dirty="0">
                <a:sym typeface="Wingdings" panose="05000000000000000000" pitchFamily="2" charset="2"/>
              </a:rPr>
              <a:t> </a:t>
            </a:r>
            <a:r>
              <a:rPr lang="en-US" dirty="0" err="1">
                <a:sym typeface="Wingdings" panose="05000000000000000000" pitchFamily="2" charset="2"/>
              </a:rPr>
              <a:t>lược</a:t>
            </a:r>
            <a:r>
              <a:rPr lang="en-US" dirty="0">
                <a:sym typeface="Wingdings" panose="05000000000000000000" pitchFamily="2" charset="2"/>
              </a:rPr>
              <a:t> </a:t>
            </a:r>
            <a:r>
              <a:rPr lang="en-US" dirty="0" err="1">
                <a:sym typeface="Wingdings" panose="05000000000000000000" pitchFamily="2" charset="2"/>
              </a:rPr>
              <a:t>điều</a:t>
            </a:r>
            <a:r>
              <a:rPr lang="en-US" dirty="0">
                <a:sym typeface="Wingdings" panose="05000000000000000000" pitchFamily="2" charset="2"/>
              </a:rPr>
              <a:t> </a:t>
            </a:r>
            <a:r>
              <a:rPr lang="en-US" dirty="0" err="1">
                <a:sym typeface="Wingdings" panose="05000000000000000000" pitchFamily="2" charset="2"/>
              </a:rPr>
              <a:t>trị</a:t>
            </a:r>
            <a:r>
              <a:rPr lang="en-US" dirty="0">
                <a:sym typeface="Wingdings" panose="05000000000000000000" pitchFamily="2" charset="2"/>
              </a:rPr>
              <a:t> </a:t>
            </a:r>
            <a:r>
              <a:rPr lang="en-US" dirty="0" err="1">
                <a:sym typeface="Wingdings" panose="05000000000000000000" pitchFamily="2" charset="2"/>
              </a:rPr>
              <a:t>và</a:t>
            </a:r>
            <a:r>
              <a:rPr lang="en-US" dirty="0">
                <a:sym typeface="Wingdings" panose="05000000000000000000" pitchFamily="2" charset="2"/>
              </a:rPr>
              <a:t> </a:t>
            </a:r>
            <a:r>
              <a:rPr lang="en-US" dirty="0" err="1">
                <a:sym typeface="Wingdings" panose="05000000000000000000" pitchFamily="2" charset="2"/>
              </a:rPr>
              <a:t>tiên</a:t>
            </a:r>
            <a:r>
              <a:rPr lang="en-US" dirty="0">
                <a:sym typeface="Wingdings" panose="05000000000000000000" pitchFamily="2" charset="2"/>
              </a:rPr>
              <a:t> </a:t>
            </a:r>
            <a:r>
              <a:rPr lang="en-US" dirty="0" err="1">
                <a:sym typeface="Wingdings" panose="05000000000000000000" pitchFamily="2" charset="2"/>
              </a:rPr>
              <a:t>lượng</a:t>
            </a:r>
            <a:r>
              <a:rPr lang="en-US" dirty="0">
                <a:sym typeface="Wingdings" panose="05000000000000000000" pitchFamily="2" charset="2"/>
              </a:rPr>
              <a:t> </a:t>
            </a:r>
            <a:r>
              <a:rPr lang="en-US" dirty="0" err="1">
                <a:sym typeface="Wingdings" panose="05000000000000000000" pitchFamily="2" charset="2"/>
              </a:rPr>
              <a:t>cho</a:t>
            </a:r>
            <a:r>
              <a:rPr lang="en-US" dirty="0">
                <a:sym typeface="Wingdings" panose="05000000000000000000" pitchFamily="2" charset="2"/>
              </a:rPr>
              <a:t> BN. </a:t>
            </a:r>
            <a:r>
              <a:rPr lang="en-US" dirty="0" err="1">
                <a:sym typeface="Wingdings" panose="05000000000000000000" pitchFamily="2" charset="2"/>
              </a:rPr>
              <a:t>Một</a:t>
            </a:r>
            <a:r>
              <a:rPr lang="en-US" dirty="0">
                <a:sym typeface="Wingdings" panose="05000000000000000000" pitchFamily="2" charset="2"/>
              </a:rPr>
              <a:t> </a:t>
            </a:r>
            <a:r>
              <a:rPr lang="en-US" dirty="0" err="1">
                <a:sym typeface="Wingdings" panose="05000000000000000000" pitchFamily="2" charset="2"/>
              </a:rPr>
              <a:t>số</a:t>
            </a:r>
            <a:r>
              <a:rPr lang="en-US" dirty="0">
                <a:sym typeface="Wingdings" panose="05000000000000000000" pitchFamily="2" charset="2"/>
              </a:rPr>
              <a:t> TH </a:t>
            </a:r>
            <a:r>
              <a:rPr lang="en-US" dirty="0" err="1">
                <a:sym typeface="Wingdings" panose="05000000000000000000" pitchFamily="2" charset="2"/>
              </a:rPr>
              <a:t>có</a:t>
            </a:r>
            <a:r>
              <a:rPr lang="en-US" dirty="0">
                <a:sym typeface="Wingdings" panose="05000000000000000000" pitchFamily="2" charset="2"/>
              </a:rPr>
              <a:t> </a:t>
            </a:r>
            <a:r>
              <a:rPr lang="en-US" dirty="0" err="1">
                <a:sym typeface="Wingdings" panose="05000000000000000000" pitchFamily="2" charset="2"/>
              </a:rPr>
              <a:t>thể</a:t>
            </a:r>
            <a:r>
              <a:rPr lang="en-US" dirty="0">
                <a:sym typeface="Wingdings" panose="05000000000000000000" pitchFamily="2" charset="2"/>
              </a:rPr>
              <a:t> </a:t>
            </a:r>
            <a:r>
              <a:rPr lang="en-US" dirty="0" err="1">
                <a:sym typeface="Wingdings" panose="05000000000000000000" pitchFamily="2" charset="2"/>
              </a:rPr>
              <a:t>tìm</a:t>
            </a:r>
            <a:r>
              <a:rPr lang="en-US" dirty="0">
                <a:sym typeface="Wingdings" panose="05000000000000000000" pitchFamily="2" charset="2"/>
              </a:rPr>
              <a:t> </a:t>
            </a:r>
            <a:r>
              <a:rPr lang="en-US" dirty="0" err="1">
                <a:sym typeface="Wingdings" panose="05000000000000000000" pitchFamily="2" charset="2"/>
              </a:rPr>
              <a:t>được</a:t>
            </a:r>
            <a:r>
              <a:rPr lang="en-US" dirty="0">
                <a:sym typeface="Wingdings" panose="05000000000000000000" pitchFamily="2" charset="2"/>
              </a:rPr>
              <a:t> </a:t>
            </a:r>
            <a:r>
              <a:rPr lang="en-US" dirty="0" err="1">
                <a:sym typeface="Wingdings" panose="05000000000000000000" pitchFamily="2" charset="2"/>
              </a:rPr>
              <a:t>nguyên</a:t>
            </a:r>
            <a:r>
              <a:rPr lang="en-US" dirty="0">
                <a:sym typeface="Wingdings" panose="05000000000000000000" pitchFamily="2" charset="2"/>
              </a:rPr>
              <a:t> </a:t>
            </a:r>
            <a:r>
              <a:rPr lang="en-US" dirty="0" err="1">
                <a:sym typeface="Wingdings" panose="05000000000000000000" pitchFamily="2" charset="2"/>
              </a:rPr>
              <a:t>nhân</a:t>
            </a:r>
            <a:r>
              <a:rPr lang="en-US" dirty="0">
                <a:sym typeface="Wingdings" panose="05000000000000000000" pitchFamily="2" charset="2"/>
              </a:rPr>
              <a:t> </a:t>
            </a:r>
            <a:r>
              <a:rPr lang="en-US" dirty="0" err="1">
                <a:sym typeface="Wingdings" panose="05000000000000000000" pitchFamily="2" charset="2"/>
              </a:rPr>
              <a:t>của</a:t>
            </a:r>
            <a:r>
              <a:rPr lang="en-US" dirty="0">
                <a:sym typeface="Wingdings" panose="05000000000000000000" pitchFamily="2" charset="2"/>
              </a:rPr>
              <a:t> </a:t>
            </a:r>
            <a:r>
              <a:rPr lang="en-US" dirty="0" err="1">
                <a:sym typeface="Wingdings" panose="05000000000000000000" pitchFamily="2" charset="2"/>
              </a:rPr>
              <a:t>máu</a:t>
            </a:r>
            <a:r>
              <a:rPr lang="en-US" dirty="0">
                <a:sym typeface="Wingdings" panose="05000000000000000000" pitchFamily="2" charset="2"/>
              </a:rPr>
              <a:t> </a:t>
            </a:r>
            <a:r>
              <a:rPr lang="en-US" dirty="0" err="1">
                <a:sym typeface="Wingdings" panose="05000000000000000000" pitchFamily="2" charset="2"/>
              </a:rPr>
              <a:t>tụ</a:t>
            </a:r>
            <a:r>
              <a:rPr lang="en-US" dirty="0">
                <a:sym typeface="Wingdings" panose="05000000000000000000" pitchFamily="2" charset="2"/>
              </a:rPr>
              <a:t> </a:t>
            </a:r>
            <a:r>
              <a:rPr lang="en-US" dirty="0" err="1">
                <a:sym typeface="Wingdings" panose="05000000000000000000" pitchFamily="2" charset="2"/>
              </a:rPr>
              <a:t>ống</a:t>
            </a:r>
            <a:r>
              <a:rPr lang="en-US" dirty="0">
                <a:sym typeface="Wingdings" panose="05000000000000000000" pitchFamily="2" charset="2"/>
              </a:rPr>
              <a:t> </a:t>
            </a:r>
            <a:r>
              <a:rPr lang="en-US" dirty="0" err="1">
                <a:sym typeface="Wingdings" panose="05000000000000000000" pitchFamily="2" charset="2"/>
              </a:rPr>
              <a:t>sống</a:t>
            </a:r>
            <a:r>
              <a:rPr lang="en-US" dirty="0">
                <a:sym typeface="Wingdings" panose="05000000000000000000" pitchFamily="2" charset="2"/>
              </a:rPr>
              <a:t>.</a:t>
            </a:r>
          </a:p>
          <a:p>
            <a:r>
              <a:rPr lang="en-US" dirty="0" err="1">
                <a:sym typeface="Wingdings" panose="05000000000000000000" pitchFamily="2" charset="2"/>
              </a:rPr>
              <a:t>Việc</a:t>
            </a:r>
            <a:r>
              <a:rPr lang="en-US" dirty="0">
                <a:sym typeface="Wingdings" panose="05000000000000000000" pitchFamily="2" charset="2"/>
              </a:rPr>
              <a:t> </a:t>
            </a:r>
            <a:r>
              <a:rPr lang="en-US" dirty="0" err="1">
                <a:sym typeface="Wingdings" panose="05000000000000000000" pitchFamily="2" charset="2"/>
              </a:rPr>
              <a:t>phân</a:t>
            </a:r>
            <a:r>
              <a:rPr lang="en-US" dirty="0">
                <a:sym typeface="Wingdings" panose="05000000000000000000" pitchFamily="2" charset="2"/>
              </a:rPr>
              <a:t> </a:t>
            </a:r>
            <a:r>
              <a:rPr lang="en-US" dirty="0" err="1">
                <a:sym typeface="Wingdings" panose="05000000000000000000" pitchFamily="2" charset="2"/>
              </a:rPr>
              <a:t>biệt</a:t>
            </a:r>
            <a:r>
              <a:rPr lang="en-US" dirty="0">
                <a:sym typeface="Wingdings" panose="05000000000000000000" pitchFamily="2" charset="2"/>
              </a:rPr>
              <a:t> </a:t>
            </a:r>
            <a:r>
              <a:rPr lang="en-US" dirty="0" err="1">
                <a:sym typeface="Wingdings" panose="05000000000000000000" pitchFamily="2" charset="2"/>
              </a:rPr>
              <a:t>nguyên</a:t>
            </a:r>
            <a:r>
              <a:rPr lang="en-US" dirty="0">
                <a:sym typeface="Wingdings" panose="05000000000000000000" pitchFamily="2" charset="2"/>
              </a:rPr>
              <a:t> </a:t>
            </a:r>
            <a:r>
              <a:rPr lang="en-US" dirty="0" err="1">
                <a:sym typeface="Wingdings" panose="05000000000000000000" pitchFamily="2" charset="2"/>
              </a:rPr>
              <a:t>nhân</a:t>
            </a:r>
            <a:r>
              <a:rPr lang="en-US" dirty="0">
                <a:sym typeface="Wingdings" panose="05000000000000000000" pitchFamily="2" charset="2"/>
              </a:rPr>
              <a:t> </a:t>
            </a:r>
            <a:r>
              <a:rPr lang="en-US" dirty="0" err="1">
                <a:sym typeface="Wingdings" panose="05000000000000000000" pitchFamily="2" charset="2"/>
              </a:rPr>
              <a:t>xuất</a:t>
            </a:r>
            <a:r>
              <a:rPr lang="en-US" dirty="0">
                <a:sym typeface="Wingdings" panose="05000000000000000000" pitchFamily="2" charset="2"/>
              </a:rPr>
              <a:t> </a:t>
            </a:r>
            <a:r>
              <a:rPr lang="en-US" dirty="0" err="1">
                <a:sym typeface="Wingdings" panose="05000000000000000000" pitchFamily="2" charset="2"/>
              </a:rPr>
              <a:t>huyết</a:t>
            </a:r>
            <a:r>
              <a:rPr lang="en-US" dirty="0">
                <a:sym typeface="Wingdings" panose="05000000000000000000" pitchFamily="2" charset="2"/>
              </a:rPr>
              <a:t> do u hay do </a:t>
            </a:r>
            <a:r>
              <a:rPr lang="en-US" dirty="0" err="1">
                <a:sym typeface="Wingdings" panose="05000000000000000000" pitchFamily="2" charset="2"/>
              </a:rPr>
              <a:t>viêm</a:t>
            </a:r>
            <a:r>
              <a:rPr lang="en-US" dirty="0">
                <a:sym typeface="Wingdings" panose="05000000000000000000" pitchFamily="2" charset="2"/>
              </a:rPr>
              <a:t> </a:t>
            </a:r>
            <a:r>
              <a:rPr lang="en-US" dirty="0" err="1">
                <a:sym typeface="Wingdings" panose="05000000000000000000" pitchFamily="2" charset="2"/>
              </a:rPr>
              <a:t>khá</a:t>
            </a:r>
            <a:r>
              <a:rPr lang="en-US" dirty="0">
                <a:sym typeface="Wingdings" panose="05000000000000000000" pitchFamily="2" charset="2"/>
              </a:rPr>
              <a:t> </a:t>
            </a:r>
            <a:r>
              <a:rPr lang="en-US" dirty="0" err="1">
                <a:sym typeface="Wingdings" panose="05000000000000000000" pitchFamily="2" charset="2"/>
              </a:rPr>
              <a:t>khó</a:t>
            </a:r>
            <a:r>
              <a:rPr lang="en-US" dirty="0">
                <a:sym typeface="Wingdings" panose="05000000000000000000" pitchFamily="2" charset="2"/>
              </a:rPr>
              <a:t> </a:t>
            </a:r>
            <a:r>
              <a:rPr lang="en-US" dirty="0" err="1">
                <a:sym typeface="Wingdings" panose="05000000000000000000" pitchFamily="2" charset="2"/>
              </a:rPr>
              <a:t>khăn</a:t>
            </a:r>
            <a:r>
              <a:rPr lang="en-US" dirty="0">
                <a:sym typeface="Wingdings" panose="05000000000000000000" pitchFamily="2" charset="2"/>
              </a:rPr>
              <a:t>. </a:t>
            </a:r>
            <a:r>
              <a:rPr lang="en-US" dirty="0" err="1">
                <a:sym typeface="Wingdings" panose="05000000000000000000" pitchFamily="2" charset="2"/>
              </a:rPr>
              <a:t>Cần</a:t>
            </a:r>
            <a:r>
              <a:rPr lang="en-US" dirty="0">
                <a:sym typeface="Wingdings" panose="05000000000000000000" pitchFamily="2" charset="2"/>
              </a:rPr>
              <a:t> </a:t>
            </a:r>
            <a:r>
              <a:rPr lang="en-US" dirty="0" err="1">
                <a:sym typeface="Wingdings" panose="05000000000000000000" pitchFamily="2" charset="2"/>
              </a:rPr>
              <a:t>dựa</a:t>
            </a:r>
            <a:r>
              <a:rPr lang="en-US" dirty="0">
                <a:sym typeface="Wingdings" panose="05000000000000000000" pitchFamily="2" charset="2"/>
              </a:rPr>
              <a:t> </a:t>
            </a:r>
            <a:r>
              <a:rPr lang="en-US" dirty="0" err="1">
                <a:sym typeface="Wingdings" panose="05000000000000000000" pitchFamily="2" charset="2"/>
              </a:rPr>
              <a:t>vào</a:t>
            </a:r>
            <a:r>
              <a:rPr lang="en-US" dirty="0">
                <a:sym typeface="Wingdings" panose="05000000000000000000" pitchFamily="2" charset="2"/>
              </a:rPr>
              <a:t>: </a:t>
            </a:r>
            <a:r>
              <a:rPr lang="en-US" dirty="0" err="1">
                <a:sym typeface="Wingdings" panose="05000000000000000000" pitchFamily="2" charset="2"/>
              </a:rPr>
              <a:t>lâm</a:t>
            </a:r>
            <a:r>
              <a:rPr lang="en-US" dirty="0">
                <a:sym typeface="Wingdings" panose="05000000000000000000" pitchFamily="2" charset="2"/>
              </a:rPr>
              <a:t> </a:t>
            </a:r>
            <a:r>
              <a:rPr lang="en-US" dirty="0" err="1">
                <a:sym typeface="Wingdings" panose="05000000000000000000" pitchFamily="2" charset="2"/>
              </a:rPr>
              <a:t>sàng</a:t>
            </a:r>
            <a:r>
              <a:rPr lang="en-US" dirty="0">
                <a:sym typeface="Wingdings" panose="05000000000000000000" pitchFamily="2" charset="2"/>
              </a:rPr>
              <a:t> </a:t>
            </a:r>
            <a:r>
              <a:rPr lang="en-US" dirty="0" err="1">
                <a:sym typeface="Wingdings" panose="05000000000000000000" pitchFamily="2" charset="2"/>
              </a:rPr>
              <a:t>và</a:t>
            </a:r>
            <a:r>
              <a:rPr lang="en-US" dirty="0">
                <a:sym typeface="Wingdings" panose="05000000000000000000" pitchFamily="2" charset="2"/>
              </a:rPr>
              <a:t> </a:t>
            </a:r>
            <a:r>
              <a:rPr lang="en-US" dirty="0" err="1">
                <a:sym typeface="Wingdings" panose="05000000000000000000" pitchFamily="2" charset="2"/>
              </a:rPr>
              <a:t>tính</a:t>
            </a:r>
            <a:r>
              <a:rPr lang="en-US" dirty="0">
                <a:sym typeface="Wingdings" panose="05000000000000000000" pitchFamily="2" charset="2"/>
              </a:rPr>
              <a:t> </a:t>
            </a:r>
            <a:r>
              <a:rPr lang="en-US" dirty="0" err="1">
                <a:sym typeface="Wingdings" panose="05000000000000000000" pitchFamily="2" charset="2"/>
              </a:rPr>
              <a:t>chất</a:t>
            </a:r>
            <a:r>
              <a:rPr lang="en-US" dirty="0">
                <a:sym typeface="Wingdings" panose="05000000000000000000" pitchFamily="2" charset="2"/>
              </a:rPr>
              <a:t> </a:t>
            </a:r>
            <a:r>
              <a:rPr lang="en-US" dirty="0" err="1">
                <a:sym typeface="Wingdings" panose="05000000000000000000" pitchFamily="2" charset="2"/>
              </a:rPr>
              <a:t>ngấm</a:t>
            </a:r>
            <a:r>
              <a:rPr lang="en-US" dirty="0">
                <a:sym typeface="Wingdings" panose="05000000000000000000" pitchFamily="2" charset="2"/>
              </a:rPr>
              <a:t> </a:t>
            </a:r>
            <a:r>
              <a:rPr lang="en-US" dirty="0" err="1">
                <a:sym typeface="Wingdings" panose="05000000000000000000" pitchFamily="2" charset="2"/>
              </a:rPr>
              <a:t>thuốc</a:t>
            </a:r>
            <a:r>
              <a:rPr lang="en-US" dirty="0">
                <a:sym typeface="Wingdings" panose="05000000000000000000" pitchFamily="2" charset="2"/>
              </a:rPr>
              <a:t> </a:t>
            </a:r>
            <a:r>
              <a:rPr lang="en-US" dirty="0" err="1">
                <a:sym typeface="Wingdings" panose="05000000000000000000" pitchFamily="2" charset="2"/>
              </a:rPr>
              <a:t>của</a:t>
            </a:r>
            <a:r>
              <a:rPr lang="en-US" dirty="0">
                <a:sym typeface="Wingdings" panose="05000000000000000000" pitchFamily="2" charset="2"/>
              </a:rPr>
              <a:t> </a:t>
            </a:r>
            <a:r>
              <a:rPr lang="en-US" dirty="0" err="1">
                <a:sym typeface="Wingdings" panose="05000000000000000000" pitchFamily="2" charset="2"/>
              </a:rPr>
              <a:t>tổn</a:t>
            </a:r>
            <a:r>
              <a:rPr lang="en-US" dirty="0">
                <a:sym typeface="Wingdings" panose="05000000000000000000" pitchFamily="2" charset="2"/>
              </a:rPr>
              <a:t> </a:t>
            </a:r>
            <a:r>
              <a:rPr lang="en-US" dirty="0" err="1">
                <a:sym typeface="Wingdings" panose="05000000000000000000" pitchFamily="2" charset="2"/>
              </a:rPr>
              <a:t>thương</a:t>
            </a:r>
            <a:r>
              <a:rPr lang="en-US" dirty="0">
                <a:sym typeface="Wingdings" panose="05000000000000000000" pitchFamily="2" charset="2"/>
              </a:rPr>
              <a:t>.</a:t>
            </a:r>
          </a:p>
        </p:txBody>
      </p:sp>
    </p:spTree>
    <p:extLst>
      <p:ext uri="{BB962C8B-B14F-4D97-AF65-F5344CB8AC3E}">
        <p14:creationId xmlns:p14="http://schemas.microsoft.com/office/powerpoint/2010/main" val="9884665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7CBFC-E92B-A93E-60E9-B38A249BD7C8}"/>
              </a:ext>
            </a:extLst>
          </p:cNvPr>
          <p:cNvSpPr>
            <a:spLocks noGrp="1"/>
          </p:cNvSpPr>
          <p:nvPr>
            <p:ph type="title"/>
          </p:nvPr>
        </p:nvSpPr>
        <p:spPr/>
        <p:txBody>
          <a:bodyPr/>
          <a:lstStyle/>
          <a:p>
            <a:r>
              <a:rPr lang="en-US" dirty="0" err="1"/>
              <a:t>Tài</a:t>
            </a:r>
            <a:r>
              <a:rPr lang="en-US" dirty="0"/>
              <a:t> </a:t>
            </a:r>
            <a:r>
              <a:rPr lang="en-US" dirty="0" err="1"/>
              <a:t>liệu</a:t>
            </a:r>
            <a:r>
              <a:rPr lang="en-US" dirty="0"/>
              <a:t> </a:t>
            </a:r>
            <a:r>
              <a:rPr lang="en-US" dirty="0" err="1"/>
              <a:t>tham</a:t>
            </a:r>
            <a:r>
              <a:rPr lang="en-US" dirty="0"/>
              <a:t> </a:t>
            </a:r>
            <a:r>
              <a:rPr lang="en-US" dirty="0" err="1"/>
              <a:t>khảo</a:t>
            </a:r>
            <a:endParaRPr lang="en-US" dirty="0"/>
          </a:p>
        </p:txBody>
      </p:sp>
      <p:sp>
        <p:nvSpPr>
          <p:cNvPr id="3" name="Content Placeholder 2">
            <a:extLst>
              <a:ext uri="{FF2B5EF4-FFF2-40B4-BE49-F238E27FC236}">
                <a16:creationId xmlns:a16="http://schemas.microsoft.com/office/drawing/2014/main" id="{31675684-0FEA-E6D8-558D-FB0631115642}"/>
              </a:ext>
            </a:extLst>
          </p:cNvPr>
          <p:cNvSpPr>
            <a:spLocks noGrp="1"/>
          </p:cNvSpPr>
          <p:nvPr>
            <p:ph idx="1"/>
          </p:nvPr>
        </p:nvSpPr>
        <p:spPr/>
        <p:txBody>
          <a:bodyPr/>
          <a:lstStyle/>
          <a:p>
            <a:r>
              <a:rPr lang="en-US" b="0" i="0" dirty="0">
                <a:solidFill>
                  <a:srgbClr val="222222"/>
                </a:solidFill>
                <a:effectLst/>
                <a:highlight>
                  <a:srgbClr val="FFFFFF"/>
                </a:highlight>
                <a:latin typeface="Arial" panose="020B0604020202020204" pitchFamily="34" charset="0"/>
              </a:rPr>
              <a:t>Moriarty, Heather Kate, et al. "MR imaging of spinal </a:t>
            </a:r>
            <a:r>
              <a:rPr lang="en-US" b="0" i="0" dirty="0" err="1">
                <a:solidFill>
                  <a:srgbClr val="222222"/>
                </a:solidFill>
                <a:effectLst/>
                <a:highlight>
                  <a:srgbClr val="FFFFFF"/>
                </a:highlight>
                <a:latin typeface="Arial" panose="020B0604020202020204" pitchFamily="34" charset="0"/>
              </a:rPr>
              <a:t>haematoma</a:t>
            </a:r>
            <a:r>
              <a:rPr lang="en-US" b="0" i="0" dirty="0">
                <a:solidFill>
                  <a:srgbClr val="222222"/>
                </a:solidFill>
                <a:effectLst/>
                <a:highlight>
                  <a:srgbClr val="FFFFFF"/>
                </a:highlight>
                <a:latin typeface="Arial" panose="020B0604020202020204" pitchFamily="34" charset="0"/>
              </a:rPr>
              <a:t>: a pictorial review." </a:t>
            </a:r>
            <a:r>
              <a:rPr lang="en-US" b="0" i="1" dirty="0">
                <a:solidFill>
                  <a:srgbClr val="222222"/>
                </a:solidFill>
                <a:effectLst/>
                <a:highlight>
                  <a:srgbClr val="FFFFFF"/>
                </a:highlight>
                <a:latin typeface="Arial" panose="020B0604020202020204" pitchFamily="34" charset="0"/>
              </a:rPr>
              <a:t>The British journal of radiology</a:t>
            </a:r>
            <a:r>
              <a:rPr lang="en-US" b="0" i="0" dirty="0">
                <a:solidFill>
                  <a:srgbClr val="222222"/>
                </a:solidFill>
                <a:effectLst/>
                <a:highlight>
                  <a:srgbClr val="FFFFFF"/>
                </a:highlight>
                <a:latin typeface="Arial" panose="020B0604020202020204" pitchFamily="34" charset="0"/>
              </a:rPr>
              <a:t> 92.1095 (2019): 20180532.</a:t>
            </a:r>
          </a:p>
          <a:p>
            <a:r>
              <a:rPr lang="en-US" b="0" i="0" dirty="0" err="1">
                <a:solidFill>
                  <a:srgbClr val="222222"/>
                </a:solidFill>
                <a:effectLst/>
                <a:highlight>
                  <a:srgbClr val="FFFFFF"/>
                </a:highlight>
                <a:latin typeface="Arial" panose="020B0604020202020204" pitchFamily="34" charset="0"/>
              </a:rPr>
              <a:t>Sankarappan</a:t>
            </a:r>
            <a:r>
              <a:rPr lang="en-US" b="0" i="0" dirty="0">
                <a:solidFill>
                  <a:srgbClr val="222222"/>
                </a:solidFill>
                <a:effectLst/>
                <a:highlight>
                  <a:srgbClr val="FFFFFF"/>
                </a:highlight>
                <a:latin typeface="Arial" panose="020B0604020202020204" pitchFamily="34" charset="0"/>
              </a:rPr>
              <a:t>, Kiran, et al. "Exploring Spinal Subarachnoid Hemorrhage: A Neurosurgical Case Series." </a:t>
            </a:r>
            <a:r>
              <a:rPr lang="en-US" b="0" i="1" dirty="0" err="1">
                <a:solidFill>
                  <a:srgbClr val="222222"/>
                </a:solidFill>
                <a:effectLst/>
                <a:highlight>
                  <a:srgbClr val="FFFFFF"/>
                </a:highlight>
                <a:latin typeface="Arial" panose="020B0604020202020204" pitchFamily="34" charset="0"/>
              </a:rPr>
              <a:t>Cureus</a:t>
            </a:r>
            <a:r>
              <a:rPr lang="en-US" b="0" i="0" dirty="0">
                <a:solidFill>
                  <a:srgbClr val="222222"/>
                </a:solidFill>
                <a:effectLst/>
                <a:highlight>
                  <a:srgbClr val="FFFFFF"/>
                </a:highlight>
                <a:latin typeface="Arial" panose="020B0604020202020204" pitchFamily="34" charset="0"/>
              </a:rPr>
              <a:t> 15.9 (2023)</a:t>
            </a:r>
            <a:endParaRPr lang="en-US" dirty="0"/>
          </a:p>
        </p:txBody>
      </p:sp>
    </p:spTree>
    <p:extLst>
      <p:ext uri="{BB962C8B-B14F-4D97-AF65-F5344CB8AC3E}">
        <p14:creationId xmlns:p14="http://schemas.microsoft.com/office/powerpoint/2010/main" val="32756606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1FCAF-DD4D-76E4-015B-5C9CD710947F}"/>
              </a:ext>
            </a:extLst>
          </p:cNvPr>
          <p:cNvSpPr>
            <a:spLocks noGrp="1"/>
          </p:cNvSpPr>
          <p:nvPr>
            <p:ph type="title"/>
          </p:nvPr>
        </p:nvSpPr>
        <p:spPr/>
        <p:txBody>
          <a:bodyPr/>
          <a:lstStyle/>
          <a:p>
            <a:r>
              <a:rPr lang="en-US" dirty="0"/>
              <a:t>GIỚI THIỆU</a:t>
            </a:r>
          </a:p>
        </p:txBody>
      </p:sp>
      <p:sp>
        <p:nvSpPr>
          <p:cNvPr id="3" name="Content Placeholder 2">
            <a:extLst>
              <a:ext uri="{FF2B5EF4-FFF2-40B4-BE49-F238E27FC236}">
                <a16:creationId xmlns:a16="http://schemas.microsoft.com/office/drawing/2014/main" id="{8F1DBC76-545B-CC79-6EBD-0FF9E19E3E0B}"/>
              </a:ext>
            </a:extLst>
          </p:cNvPr>
          <p:cNvSpPr>
            <a:spLocks noGrp="1"/>
          </p:cNvSpPr>
          <p:nvPr>
            <p:ph idx="1"/>
          </p:nvPr>
        </p:nvSpPr>
        <p:spPr/>
        <p:txBody>
          <a:bodyPr>
            <a:normAutofit lnSpcReduction="10000"/>
          </a:bodyPr>
          <a:lstStyle/>
          <a:p>
            <a:r>
              <a:rPr lang="en-US" dirty="0" err="1"/>
              <a:t>Tụ</a:t>
            </a:r>
            <a:r>
              <a:rPr lang="en-US" dirty="0"/>
              <a:t> </a:t>
            </a:r>
            <a:r>
              <a:rPr lang="en-US" dirty="0" err="1"/>
              <a:t>máu</a:t>
            </a:r>
            <a:r>
              <a:rPr lang="en-US" dirty="0"/>
              <a:t> </a:t>
            </a:r>
            <a:r>
              <a:rPr lang="en-US" dirty="0" err="1"/>
              <a:t>trong</a:t>
            </a:r>
            <a:r>
              <a:rPr lang="en-US" dirty="0"/>
              <a:t> </a:t>
            </a:r>
            <a:r>
              <a:rPr lang="en-US" dirty="0" err="1"/>
              <a:t>ống</a:t>
            </a:r>
            <a:r>
              <a:rPr lang="en-US" dirty="0"/>
              <a:t> </a:t>
            </a:r>
            <a:r>
              <a:rPr lang="en-US" dirty="0" err="1"/>
              <a:t>sống</a:t>
            </a:r>
            <a:r>
              <a:rPr lang="en-US" dirty="0"/>
              <a:t>  </a:t>
            </a:r>
            <a:r>
              <a:rPr lang="en-US" dirty="0" err="1"/>
              <a:t>hiếm</a:t>
            </a:r>
            <a:r>
              <a:rPr lang="en-US" dirty="0"/>
              <a:t> </a:t>
            </a:r>
            <a:r>
              <a:rPr lang="en-US" dirty="0" err="1"/>
              <a:t>gặp</a:t>
            </a:r>
            <a:r>
              <a:rPr lang="en-US" dirty="0"/>
              <a:t> </a:t>
            </a:r>
            <a:r>
              <a:rPr lang="en-US" dirty="0">
                <a:sym typeface="Wingdings" panose="05000000000000000000" pitchFamily="2" charset="2"/>
              </a:rPr>
              <a:t> </a:t>
            </a:r>
            <a:r>
              <a:rPr lang="en-US" dirty="0" err="1">
                <a:sym typeface="Wingdings" panose="05000000000000000000" pitchFamily="2" charset="2"/>
              </a:rPr>
              <a:t>nguy</a:t>
            </a:r>
            <a:r>
              <a:rPr lang="en-US" dirty="0">
                <a:sym typeface="Wingdings" panose="05000000000000000000" pitchFamily="2" charset="2"/>
              </a:rPr>
              <a:t> </a:t>
            </a:r>
            <a:r>
              <a:rPr lang="en-US" dirty="0" err="1">
                <a:sym typeface="Wingdings" panose="05000000000000000000" pitchFamily="2" charset="2"/>
              </a:rPr>
              <a:t>cơ</a:t>
            </a:r>
            <a:r>
              <a:rPr lang="en-US" dirty="0">
                <a:sym typeface="Wingdings" panose="05000000000000000000" pitchFamily="2" charset="2"/>
              </a:rPr>
              <a:t> </a:t>
            </a:r>
            <a:r>
              <a:rPr lang="en-US" dirty="0" err="1">
                <a:sym typeface="Wingdings" panose="05000000000000000000" pitchFamily="2" charset="2"/>
              </a:rPr>
              <a:t>gây</a:t>
            </a:r>
            <a:r>
              <a:rPr lang="en-US" dirty="0">
                <a:sym typeface="Wingdings" panose="05000000000000000000" pitchFamily="2" charset="2"/>
              </a:rPr>
              <a:t> </a:t>
            </a:r>
            <a:r>
              <a:rPr lang="en-US" dirty="0" err="1">
                <a:sym typeface="Wingdings" panose="05000000000000000000" pitchFamily="2" charset="2"/>
              </a:rPr>
              <a:t>tàn</a:t>
            </a:r>
            <a:r>
              <a:rPr lang="en-US" dirty="0">
                <a:sym typeface="Wingdings" panose="05000000000000000000" pitchFamily="2" charset="2"/>
              </a:rPr>
              <a:t> </a:t>
            </a:r>
            <a:r>
              <a:rPr lang="en-US" dirty="0" err="1">
                <a:sym typeface="Wingdings" panose="05000000000000000000" pitchFamily="2" charset="2"/>
              </a:rPr>
              <a:t>tật</a:t>
            </a:r>
            <a:r>
              <a:rPr lang="en-US" dirty="0">
                <a:sym typeface="Wingdings" panose="05000000000000000000" pitchFamily="2" charset="2"/>
              </a:rPr>
              <a:t> </a:t>
            </a:r>
            <a:r>
              <a:rPr lang="en-US" dirty="0" err="1">
                <a:sym typeface="Wingdings" panose="05000000000000000000" pitchFamily="2" charset="2"/>
              </a:rPr>
              <a:t>cao</a:t>
            </a:r>
            <a:endParaRPr lang="en-US" dirty="0">
              <a:sym typeface="Wingdings" panose="05000000000000000000" pitchFamily="2" charset="2"/>
            </a:endParaRPr>
          </a:p>
          <a:p>
            <a:r>
              <a:rPr lang="en-US" dirty="0" err="1">
                <a:sym typeface="Wingdings" panose="05000000000000000000" pitchFamily="2" charset="2"/>
              </a:rPr>
              <a:t>Từ</a:t>
            </a:r>
            <a:r>
              <a:rPr lang="en-US" dirty="0">
                <a:sym typeface="Wingdings" panose="05000000000000000000" pitchFamily="2" charset="2"/>
              </a:rPr>
              <a:t> 1996 2003 </a:t>
            </a:r>
            <a:r>
              <a:rPr lang="en-US" dirty="0" err="1">
                <a:sym typeface="Wingdings" panose="05000000000000000000" pitchFamily="2" charset="2"/>
              </a:rPr>
              <a:t>mới</a:t>
            </a:r>
            <a:r>
              <a:rPr lang="en-US" dirty="0">
                <a:sym typeface="Wingdings" panose="05000000000000000000" pitchFamily="2" charset="2"/>
              </a:rPr>
              <a:t> </a:t>
            </a:r>
            <a:r>
              <a:rPr lang="en-US" dirty="0" err="1">
                <a:sym typeface="Wingdings" panose="05000000000000000000" pitchFamily="2" charset="2"/>
              </a:rPr>
              <a:t>có</a:t>
            </a:r>
            <a:r>
              <a:rPr lang="en-US" dirty="0">
                <a:sym typeface="Wingdings" panose="05000000000000000000" pitchFamily="2" charset="2"/>
              </a:rPr>
              <a:t> 613 </a:t>
            </a:r>
            <a:r>
              <a:rPr lang="en-US" dirty="0" err="1">
                <a:sym typeface="Wingdings" panose="05000000000000000000" pitchFamily="2" charset="2"/>
              </a:rPr>
              <a:t>trường</a:t>
            </a:r>
            <a:r>
              <a:rPr lang="en-US" dirty="0">
                <a:sym typeface="Wingdings" panose="05000000000000000000" pitchFamily="2" charset="2"/>
              </a:rPr>
              <a:t> </a:t>
            </a:r>
            <a:r>
              <a:rPr lang="en-US" dirty="0" err="1">
                <a:sym typeface="Wingdings" panose="05000000000000000000" pitchFamily="2" charset="2"/>
              </a:rPr>
              <a:t>hợp</a:t>
            </a:r>
            <a:r>
              <a:rPr lang="en-US" dirty="0">
                <a:sym typeface="Wingdings" panose="05000000000000000000" pitchFamily="2" charset="2"/>
              </a:rPr>
              <a:t> </a:t>
            </a:r>
            <a:r>
              <a:rPr lang="en-US" dirty="0" err="1">
                <a:sym typeface="Wingdings" panose="05000000000000000000" pitchFamily="2" charset="2"/>
              </a:rPr>
              <a:t>được</a:t>
            </a:r>
            <a:r>
              <a:rPr lang="en-US" dirty="0">
                <a:sym typeface="Wingdings" panose="05000000000000000000" pitchFamily="2" charset="2"/>
              </a:rPr>
              <a:t> </a:t>
            </a:r>
            <a:r>
              <a:rPr lang="en-US" dirty="0" err="1">
                <a:sym typeface="Wingdings" panose="05000000000000000000" pitchFamily="2" charset="2"/>
              </a:rPr>
              <a:t>công</a:t>
            </a:r>
            <a:r>
              <a:rPr lang="en-US" dirty="0">
                <a:sym typeface="Wingdings" panose="05000000000000000000" pitchFamily="2" charset="2"/>
              </a:rPr>
              <a:t> </a:t>
            </a:r>
            <a:r>
              <a:rPr lang="en-US" dirty="0" err="1">
                <a:sym typeface="Wingdings" panose="05000000000000000000" pitchFamily="2" charset="2"/>
              </a:rPr>
              <a:t>bố</a:t>
            </a:r>
            <a:endParaRPr lang="en-US" dirty="0">
              <a:sym typeface="Wingdings" panose="05000000000000000000" pitchFamily="2" charset="2"/>
            </a:endParaRPr>
          </a:p>
          <a:p>
            <a:r>
              <a:rPr lang="en-US" dirty="0" err="1">
                <a:sym typeface="Wingdings" panose="05000000000000000000" pitchFamily="2" charset="2"/>
              </a:rPr>
              <a:t>Nguyên</a:t>
            </a:r>
            <a:r>
              <a:rPr lang="en-US" dirty="0">
                <a:sym typeface="Wingdings" panose="05000000000000000000" pitchFamily="2" charset="2"/>
              </a:rPr>
              <a:t> </a:t>
            </a:r>
            <a:r>
              <a:rPr lang="en-US" dirty="0" err="1">
                <a:sym typeface="Wingdings" panose="05000000000000000000" pitchFamily="2" charset="2"/>
              </a:rPr>
              <a:t>nhân</a:t>
            </a:r>
            <a:r>
              <a:rPr lang="en-US" dirty="0">
                <a:sym typeface="Wingdings" panose="05000000000000000000" pitchFamily="2" charset="2"/>
              </a:rPr>
              <a:t>: </a:t>
            </a:r>
            <a:r>
              <a:rPr lang="en-US" dirty="0" err="1">
                <a:sym typeface="Wingdings" panose="05000000000000000000" pitchFamily="2" charset="2"/>
              </a:rPr>
              <a:t>phần</a:t>
            </a:r>
            <a:r>
              <a:rPr lang="en-US" dirty="0">
                <a:sym typeface="Wingdings" panose="05000000000000000000" pitchFamily="2" charset="2"/>
              </a:rPr>
              <a:t> </a:t>
            </a:r>
            <a:r>
              <a:rPr lang="en-US" dirty="0" err="1">
                <a:sym typeface="Wingdings" panose="05000000000000000000" pitchFamily="2" charset="2"/>
              </a:rPr>
              <a:t>lớn</a:t>
            </a:r>
            <a:r>
              <a:rPr lang="en-US" dirty="0">
                <a:sym typeface="Wingdings" panose="05000000000000000000" pitchFamily="2" charset="2"/>
              </a:rPr>
              <a:t> </a:t>
            </a:r>
            <a:r>
              <a:rPr lang="en-US" dirty="0" err="1">
                <a:sym typeface="Wingdings" panose="05000000000000000000" pitchFamily="2" charset="2"/>
              </a:rPr>
              <a:t>tự</a:t>
            </a:r>
            <a:r>
              <a:rPr lang="en-US" dirty="0">
                <a:sym typeface="Wingdings" panose="05000000000000000000" pitchFamily="2" charset="2"/>
              </a:rPr>
              <a:t> </a:t>
            </a:r>
            <a:r>
              <a:rPr lang="en-US" dirty="0" err="1">
                <a:sym typeface="Wingdings" panose="05000000000000000000" pitchFamily="2" charset="2"/>
              </a:rPr>
              <a:t>phát</a:t>
            </a:r>
            <a:r>
              <a:rPr lang="en-US" dirty="0">
                <a:sym typeface="Wingdings" panose="05000000000000000000" pitchFamily="2" charset="2"/>
              </a:rPr>
              <a:t>, </a:t>
            </a:r>
            <a:r>
              <a:rPr lang="en-US" dirty="0" err="1">
                <a:sym typeface="Wingdings" panose="05000000000000000000" pitchFamily="2" charset="2"/>
              </a:rPr>
              <a:t>chấn</a:t>
            </a:r>
            <a:r>
              <a:rPr lang="en-US" dirty="0">
                <a:sym typeface="Wingdings" panose="05000000000000000000" pitchFamily="2" charset="2"/>
              </a:rPr>
              <a:t> </a:t>
            </a:r>
            <a:r>
              <a:rPr lang="en-US" dirty="0" err="1">
                <a:sym typeface="Wingdings" panose="05000000000000000000" pitchFamily="2" charset="2"/>
              </a:rPr>
              <a:t>thương</a:t>
            </a:r>
            <a:r>
              <a:rPr lang="en-US" dirty="0">
                <a:sym typeface="Wingdings" panose="05000000000000000000" pitchFamily="2" charset="2"/>
              </a:rPr>
              <a:t>, </a:t>
            </a:r>
            <a:r>
              <a:rPr lang="en-US" dirty="0" err="1">
                <a:sym typeface="Wingdings" panose="05000000000000000000" pitchFamily="2" charset="2"/>
              </a:rPr>
              <a:t>sử</a:t>
            </a:r>
            <a:r>
              <a:rPr lang="en-US" dirty="0">
                <a:sym typeface="Wingdings" panose="05000000000000000000" pitchFamily="2" charset="2"/>
              </a:rPr>
              <a:t> </a:t>
            </a:r>
            <a:r>
              <a:rPr lang="en-US" dirty="0" err="1">
                <a:sym typeface="Wingdings" panose="05000000000000000000" pitchFamily="2" charset="2"/>
              </a:rPr>
              <a:t>dụng</a:t>
            </a:r>
            <a:r>
              <a:rPr lang="en-US" dirty="0">
                <a:sym typeface="Wingdings" panose="05000000000000000000" pitchFamily="2" charset="2"/>
              </a:rPr>
              <a:t> </a:t>
            </a:r>
            <a:r>
              <a:rPr lang="en-US" dirty="0" err="1">
                <a:sym typeface="Wingdings" panose="05000000000000000000" pitchFamily="2" charset="2"/>
              </a:rPr>
              <a:t>thuốc</a:t>
            </a:r>
            <a:r>
              <a:rPr lang="en-US" dirty="0">
                <a:sym typeface="Wingdings" panose="05000000000000000000" pitchFamily="2" charset="2"/>
              </a:rPr>
              <a:t> </a:t>
            </a:r>
            <a:r>
              <a:rPr lang="en-US" dirty="0" err="1">
                <a:sym typeface="Wingdings" panose="05000000000000000000" pitchFamily="2" charset="2"/>
              </a:rPr>
              <a:t>chống</a:t>
            </a:r>
            <a:r>
              <a:rPr lang="en-US" dirty="0">
                <a:sym typeface="Wingdings" panose="05000000000000000000" pitchFamily="2" charset="2"/>
              </a:rPr>
              <a:t> </a:t>
            </a:r>
            <a:r>
              <a:rPr lang="en-US" dirty="0" err="1">
                <a:sym typeface="Wingdings" panose="05000000000000000000" pitchFamily="2" charset="2"/>
              </a:rPr>
              <a:t>đông</a:t>
            </a:r>
            <a:r>
              <a:rPr lang="en-US" dirty="0">
                <a:sym typeface="Wingdings" panose="05000000000000000000" pitchFamily="2" charset="2"/>
              </a:rPr>
              <a:t> </a:t>
            </a:r>
            <a:r>
              <a:rPr lang="en-US" dirty="0" err="1">
                <a:sym typeface="Wingdings" panose="05000000000000000000" pitchFamily="2" charset="2"/>
              </a:rPr>
              <a:t>máu</a:t>
            </a:r>
            <a:r>
              <a:rPr lang="en-US" dirty="0">
                <a:sym typeface="Wingdings" panose="05000000000000000000" pitchFamily="2" charset="2"/>
              </a:rPr>
              <a:t>, </a:t>
            </a:r>
            <a:r>
              <a:rPr lang="en-US" dirty="0" err="1">
                <a:sym typeface="Wingdings" panose="05000000000000000000" pitchFamily="2" charset="2"/>
              </a:rPr>
              <a:t>thủ</a:t>
            </a:r>
            <a:r>
              <a:rPr lang="en-US" dirty="0">
                <a:sym typeface="Wingdings" panose="05000000000000000000" pitchFamily="2" charset="2"/>
              </a:rPr>
              <a:t> </a:t>
            </a:r>
            <a:r>
              <a:rPr lang="en-US" dirty="0" err="1">
                <a:sym typeface="Wingdings" panose="05000000000000000000" pitchFamily="2" charset="2"/>
              </a:rPr>
              <a:t>thuật</a:t>
            </a:r>
            <a:r>
              <a:rPr lang="en-US" dirty="0">
                <a:sym typeface="Wingdings" panose="05000000000000000000" pitchFamily="2" charset="2"/>
              </a:rPr>
              <a:t> can </a:t>
            </a:r>
            <a:r>
              <a:rPr lang="en-US" dirty="0" err="1">
                <a:sym typeface="Wingdings" panose="05000000000000000000" pitchFamily="2" charset="2"/>
              </a:rPr>
              <a:t>thiệp</a:t>
            </a:r>
            <a:r>
              <a:rPr lang="en-US" dirty="0">
                <a:sym typeface="Wingdings" panose="05000000000000000000" pitchFamily="2" charset="2"/>
              </a:rPr>
              <a:t> </a:t>
            </a:r>
            <a:r>
              <a:rPr lang="en-US" dirty="0" err="1">
                <a:sym typeface="Wingdings" panose="05000000000000000000" pitchFamily="2" charset="2"/>
              </a:rPr>
              <a:t>vào</a:t>
            </a:r>
            <a:r>
              <a:rPr lang="en-US" dirty="0">
                <a:sym typeface="Wingdings" panose="05000000000000000000" pitchFamily="2" charset="2"/>
              </a:rPr>
              <a:t> </a:t>
            </a:r>
            <a:r>
              <a:rPr lang="en-US" dirty="0" err="1">
                <a:sym typeface="Wingdings" panose="05000000000000000000" pitchFamily="2" charset="2"/>
              </a:rPr>
              <a:t>cột</a:t>
            </a:r>
            <a:r>
              <a:rPr lang="en-US" dirty="0">
                <a:sym typeface="Wingdings" panose="05000000000000000000" pitchFamily="2" charset="2"/>
              </a:rPr>
              <a:t> </a:t>
            </a:r>
            <a:r>
              <a:rPr lang="en-US" dirty="0" err="1">
                <a:sym typeface="Wingdings" panose="05000000000000000000" pitchFamily="2" charset="2"/>
              </a:rPr>
              <a:t>sống</a:t>
            </a:r>
            <a:r>
              <a:rPr lang="en-US" dirty="0">
                <a:sym typeface="Wingdings" panose="05000000000000000000" pitchFamily="2" charset="2"/>
              </a:rPr>
              <a:t> (</a:t>
            </a:r>
            <a:r>
              <a:rPr lang="en-US" dirty="0" err="1">
                <a:sym typeface="Wingdings" panose="05000000000000000000" pitchFamily="2" charset="2"/>
              </a:rPr>
              <a:t>gây</a:t>
            </a:r>
            <a:r>
              <a:rPr lang="en-US" dirty="0">
                <a:sym typeface="Wingdings" panose="05000000000000000000" pitchFamily="2" charset="2"/>
              </a:rPr>
              <a:t> </a:t>
            </a:r>
            <a:r>
              <a:rPr lang="en-US" dirty="0" err="1">
                <a:sym typeface="Wingdings" panose="05000000000000000000" pitchFamily="2" charset="2"/>
              </a:rPr>
              <a:t>tê</a:t>
            </a:r>
            <a:r>
              <a:rPr lang="en-US" dirty="0">
                <a:sym typeface="Wingdings" panose="05000000000000000000" pitchFamily="2" charset="2"/>
              </a:rPr>
              <a:t>, </a:t>
            </a:r>
            <a:r>
              <a:rPr lang="en-US" dirty="0" err="1">
                <a:sym typeface="Wingdings" panose="05000000000000000000" pitchFamily="2" charset="2"/>
              </a:rPr>
              <a:t>chọc</a:t>
            </a:r>
            <a:r>
              <a:rPr lang="en-US" dirty="0">
                <a:sym typeface="Wingdings" panose="05000000000000000000" pitchFamily="2" charset="2"/>
              </a:rPr>
              <a:t> DNT), </a:t>
            </a:r>
            <a:r>
              <a:rPr lang="en-US" dirty="0" err="1">
                <a:sym typeface="Wingdings" panose="05000000000000000000" pitchFamily="2" charset="2"/>
              </a:rPr>
              <a:t>dị</a:t>
            </a:r>
            <a:r>
              <a:rPr lang="en-US" dirty="0">
                <a:sym typeface="Wingdings" panose="05000000000000000000" pitchFamily="2" charset="2"/>
              </a:rPr>
              <a:t> </a:t>
            </a:r>
            <a:r>
              <a:rPr lang="en-US" dirty="0" err="1">
                <a:sym typeface="Wingdings" panose="05000000000000000000" pitchFamily="2" charset="2"/>
              </a:rPr>
              <a:t>dạng</a:t>
            </a:r>
            <a:r>
              <a:rPr lang="en-US" dirty="0">
                <a:sym typeface="Wingdings" panose="05000000000000000000" pitchFamily="2" charset="2"/>
              </a:rPr>
              <a:t> </a:t>
            </a:r>
            <a:r>
              <a:rPr lang="en-US" dirty="0" err="1">
                <a:sym typeface="Wingdings" panose="05000000000000000000" pitchFamily="2" charset="2"/>
              </a:rPr>
              <a:t>mạch</a:t>
            </a:r>
            <a:r>
              <a:rPr lang="en-US" dirty="0">
                <a:sym typeface="Wingdings" panose="05000000000000000000" pitchFamily="2" charset="2"/>
              </a:rPr>
              <a:t>, </a:t>
            </a:r>
            <a:r>
              <a:rPr lang="en-US" dirty="0" err="1">
                <a:sym typeface="Wingdings" panose="05000000000000000000" pitchFamily="2" charset="2"/>
              </a:rPr>
              <a:t>khối</a:t>
            </a:r>
            <a:r>
              <a:rPr lang="en-US" dirty="0">
                <a:sym typeface="Wingdings" panose="05000000000000000000" pitchFamily="2" charset="2"/>
              </a:rPr>
              <a:t> u,…</a:t>
            </a:r>
          </a:p>
          <a:p>
            <a:r>
              <a:rPr lang="en-US" dirty="0">
                <a:sym typeface="Wingdings" panose="05000000000000000000" pitchFamily="2" charset="2"/>
              </a:rPr>
              <a:t>LS: </a:t>
            </a:r>
            <a:r>
              <a:rPr lang="en-US" dirty="0" err="1">
                <a:sym typeface="Wingdings" panose="05000000000000000000" pitchFamily="2" charset="2"/>
              </a:rPr>
              <a:t>cơn</a:t>
            </a:r>
            <a:r>
              <a:rPr lang="en-US" dirty="0">
                <a:sym typeface="Wingdings" panose="05000000000000000000" pitchFamily="2" charset="2"/>
              </a:rPr>
              <a:t> </a:t>
            </a:r>
            <a:r>
              <a:rPr lang="en-US" dirty="0" err="1">
                <a:sym typeface="Wingdings" panose="05000000000000000000" pitchFamily="2" charset="2"/>
              </a:rPr>
              <a:t>đau</a:t>
            </a:r>
            <a:r>
              <a:rPr lang="en-US" dirty="0">
                <a:sym typeface="Wingdings" panose="05000000000000000000" pitchFamily="2" charset="2"/>
              </a:rPr>
              <a:t> </a:t>
            </a:r>
            <a:r>
              <a:rPr lang="en-US" dirty="0" err="1">
                <a:sym typeface="Wingdings" panose="05000000000000000000" pitchFamily="2" charset="2"/>
              </a:rPr>
              <a:t>khởi</a:t>
            </a:r>
            <a:r>
              <a:rPr lang="en-US" dirty="0">
                <a:sym typeface="Wingdings" panose="05000000000000000000" pitchFamily="2" charset="2"/>
              </a:rPr>
              <a:t> </a:t>
            </a:r>
            <a:r>
              <a:rPr lang="en-US" dirty="0" err="1">
                <a:sym typeface="Wingdings" panose="05000000000000000000" pitchFamily="2" charset="2"/>
              </a:rPr>
              <a:t>phát</a:t>
            </a:r>
            <a:r>
              <a:rPr lang="en-US" dirty="0">
                <a:sym typeface="Wingdings" panose="05000000000000000000" pitchFamily="2" charset="2"/>
              </a:rPr>
              <a:t> </a:t>
            </a:r>
            <a:r>
              <a:rPr lang="en-US" dirty="0" err="1">
                <a:sym typeface="Wingdings" panose="05000000000000000000" pitchFamily="2" charset="2"/>
              </a:rPr>
              <a:t>đột</a:t>
            </a:r>
            <a:r>
              <a:rPr lang="en-US" dirty="0">
                <a:sym typeface="Wingdings" panose="05000000000000000000" pitchFamily="2" charset="2"/>
              </a:rPr>
              <a:t> </a:t>
            </a:r>
            <a:r>
              <a:rPr lang="en-US" dirty="0" err="1">
                <a:sym typeface="Wingdings" panose="05000000000000000000" pitchFamily="2" charset="2"/>
              </a:rPr>
              <a:t>ngột</a:t>
            </a:r>
            <a:r>
              <a:rPr lang="en-US" dirty="0">
                <a:sym typeface="Wingdings" panose="05000000000000000000" pitchFamily="2" charset="2"/>
              </a:rPr>
              <a:t>, </a:t>
            </a:r>
            <a:r>
              <a:rPr lang="en-US" dirty="0" err="1">
                <a:sym typeface="Wingdings" panose="05000000000000000000" pitchFamily="2" charset="2"/>
              </a:rPr>
              <a:t>mức</a:t>
            </a:r>
            <a:r>
              <a:rPr lang="en-US" dirty="0">
                <a:sym typeface="Wingdings" panose="05000000000000000000" pitchFamily="2" charset="2"/>
              </a:rPr>
              <a:t> </a:t>
            </a:r>
            <a:r>
              <a:rPr lang="en-US" dirty="0" err="1">
                <a:sym typeface="Wingdings" panose="05000000000000000000" pitchFamily="2" charset="2"/>
              </a:rPr>
              <a:t>độ</a:t>
            </a:r>
            <a:r>
              <a:rPr lang="en-US" dirty="0">
                <a:sym typeface="Wingdings" panose="05000000000000000000" pitchFamily="2" charset="2"/>
              </a:rPr>
              <a:t> </a:t>
            </a:r>
            <a:r>
              <a:rPr lang="en-US" dirty="0" err="1">
                <a:sym typeface="Wingdings" panose="05000000000000000000" pitchFamily="2" charset="2"/>
              </a:rPr>
              <a:t>suy</a:t>
            </a:r>
            <a:r>
              <a:rPr lang="en-US" dirty="0">
                <a:sym typeface="Wingdings" panose="05000000000000000000" pitchFamily="2" charset="2"/>
              </a:rPr>
              <a:t> </a:t>
            </a:r>
            <a:r>
              <a:rPr lang="en-US" dirty="0" err="1">
                <a:sym typeface="Wingdings" panose="05000000000000000000" pitchFamily="2" charset="2"/>
              </a:rPr>
              <a:t>giảm</a:t>
            </a:r>
            <a:r>
              <a:rPr lang="en-US" dirty="0">
                <a:sym typeface="Wingdings" panose="05000000000000000000" pitchFamily="2" charset="2"/>
              </a:rPr>
              <a:t> </a:t>
            </a:r>
            <a:r>
              <a:rPr lang="en-US" dirty="0" err="1">
                <a:sym typeface="Wingdings" panose="05000000000000000000" pitchFamily="2" charset="2"/>
              </a:rPr>
              <a:t>thần</a:t>
            </a:r>
            <a:r>
              <a:rPr lang="en-US" dirty="0">
                <a:sym typeface="Wingdings" panose="05000000000000000000" pitchFamily="2" charset="2"/>
              </a:rPr>
              <a:t> </a:t>
            </a:r>
            <a:r>
              <a:rPr lang="en-US" dirty="0" err="1">
                <a:sym typeface="Wingdings" panose="05000000000000000000" pitchFamily="2" charset="2"/>
              </a:rPr>
              <a:t>kinh</a:t>
            </a:r>
            <a:r>
              <a:rPr lang="en-US" dirty="0">
                <a:sym typeface="Wingdings" panose="05000000000000000000" pitchFamily="2" charset="2"/>
              </a:rPr>
              <a:t> </a:t>
            </a:r>
            <a:r>
              <a:rPr lang="en-US" dirty="0" err="1">
                <a:sym typeface="Wingdings" panose="05000000000000000000" pitchFamily="2" charset="2"/>
              </a:rPr>
              <a:t>phụ</a:t>
            </a:r>
            <a:r>
              <a:rPr lang="en-US" dirty="0">
                <a:sym typeface="Wingdings" panose="05000000000000000000" pitchFamily="2" charset="2"/>
              </a:rPr>
              <a:t> </a:t>
            </a:r>
            <a:r>
              <a:rPr lang="en-US" dirty="0" err="1">
                <a:sym typeface="Wingdings" panose="05000000000000000000" pitchFamily="2" charset="2"/>
              </a:rPr>
              <a:t>thuộc</a:t>
            </a:r>
            <a:r>
              <a:rPr lang="en-US" dirty="0">
                <a:sym typeface="Wingdings" panose="05000000000000000000" pitchFamily="2" charset="2"/>
              </a:rPr>
              <a:t> </a:t>
            </a:r>
            <a:r>
              <a:rPr lang="en-US" dirty="0" err="1">
                <a:sym typeface="Wingdings" panose="05000000000000000000" pitchFamily="2" charset="2"/>
              </a:rPr>
              <a:t>vào</a:t>
            </a:r>
            <a:r>
              <a:rPr lang="en-US" dirty="0">
                <a:sym typeface="Wingdings" panose="05000000000000000000" pitchFamily="2" charset="2"/>
              </a:rPr>
              <a:t> </a:t>
            </a:r>
            <a:r>
              <a:rPr lang="en-US" dirty="0" err="1">
                <a:sym typeface="Wingdings" panose="05000000000000000000" pitchFamily="2" charset="2"/>
              </a:rPr>
              <a:t>mức</a:t>
            </a:r>
            <a:r>
              <a:rPr lang="en-US" dirty="0">
                <a:sym typeface="Wingdings" panose="05000000000000000000" pitchFamily="2" charset="2"/>
              </a:rPr>
              <a:t> </a:t>
            </a:r>
            <a:r>
              <a:rPr lang="en-US" dirty="0" err="1">
                <a:sym typeface="Wingdings" panose="05000000000000000000" pitchFamily="2" charset="2"/>
              </a:rPr>
              <a:t>tụ</a:t>
            </a:r>
            <a:r>
              <a:rPr lang="en-US" dirty="0">
                <a:sym typeface="Wingdings" panose="05000000000000000000" pitchFamily="2" charset="2"/>
              </a:rPr>
              <a:t> </a:t>
            </a:r>
            <a:r>
              <a:rPr lang="en-US" dirty="0" err="1">
                <a:sym typeface="Wingdings" panose="05000000000000000000" pitchFamily="2" charset="2"/>
              </a:rPr>
              <a:t>máu</a:t>
            </a:r>
            <a:r>
              <a:rPr lang="en-US" dirty="0">
                <a:sym typeface="Wingdings" panose="05000000000000000000" pitchFamily="2" charset="2"/>
              </a:rPr>
              <a:t>, </a:t>
            </a:r>
            <a:r>
              <a:rPr lang="en-US" dirty="0" err="1">
                <a:sym typeface="Wingdings" panose="05000000000000000000" pitchFamily="2" charset="2"/>
              </a:rPr>
              <a:t>có</a:t>
            </a:r>
            <a:r>
              <a:rPr lang="en-US" dirty="0">
                <a:sym typeface="Wingdings" panose="05000000000000000000" pitchFamily="2" charset="2"/>
              </a:rPr>
              <a:t> </a:t>
            </a:r>
            <a:r>
              <a:rPr lang="en-US" dirty="0" err="1">
                <a:sym typeface="Wingdings" panose="05000000000000000000" pitchFamily="2" charset="2"/>
              </a:rPr>
              <a:t>thể</a:t>
            </a:r>
            <a:r>
              <a:rPr lang="en-US" dirty="0">
                <a:sym typeface="Wingdings" panose="05000000000000000000" pitchFamily="2" charset="2"/>
              </a:rPr>
              <a:t> </a:t>
            </a:r>
            <a:r>
              <a:rPr lang="en-US" dirty="0" err="1">
                <a:sym typeface="Wingdings" panose="05000000000000000000" pitchFamily="2" charset="2"/>
              </a:rPr>
              <a:t>có</a:t>
            </a:r>
            <a:r>
              <a:rPr lang="en-US" dirty="0">
                <a:sym typeface="Wingdings" panose="05000000000000000000" pitchFamily="2" charset="2"/>
              </a:rPr>
              <a:t> </a:t>
            </a:r>
            <a:r>
              <a:rPr lang="en-US" dirty="0" err="1">
                <a:sym typeface="Wingdings" panose="05000000000000000000" pitchFamily="2" charset="2"/>
              </a:rPr>
              <a:t>triệu</a:t>
            </a:r>
            <a:r>
              <a:rPr lang="en-US" dirty="0">
                <a:sym typeface="Wingdings" panose="05000000000000000000" pitchFamily="2" charset="2"/>
              </a:rPr>
              <a:t> </a:t>
            </a:r>
            <a:r>
              <a:rPr lang="en-US" dirty="0" err="1">
                <a:sym typeface="Wingdings" panose="05000000000000000000" pitchFamily="2" charset="2"/>
              </a:rPr>
              <a:t>chứng</a:t>
            </a:r>
            <a:r>
              <a:rPr lang="en-US" dirty="0">
                <a:sym typeface="Wingdings" panose="05000000000000000000" pitchFamily="2" charset="2"/>
              </a:rPr>
              <a:t> </a:t>
            </a:r>
            <a:r>
              <a:rPr lang="en-US" dirty="0" err="1">
                <a:sym typeface="Wingdings" panose="05000000000000000000" pitchFamily="2" charset="2"/>
              </a:rPr>
              <a:t>chèn</a:t>
            </a:r>
            <a:r>
              <a:rPr lang="en-US" dirty="0">
                <a:sym typeface="Wingdings" panose="05000000000000000000" pitchFamily="2" charset="2"/>
              </a:rPr>
              <a:t> </a:t>
            </a:r>
            <a:r>
              <a:rPr lang="en-US" dirty="0" err="1">
                <a:sym typeface="Wingdings" panose="05000000000000000000" pitchFamily="2" charset="2"/>
              </a:rPr>
              <a:t>ép</a:t>
            </a:r>
            <a:r>
              <a:rPr lang="en-US" dirty="0">
                <a:sym typeface="Wingdings" panose="05000000000000000000" pitchFamily="2" charset="2"/>
              </a:rPr>
              <a:t> </a:t>
            </a:r>
            <a:r>
              <a:rPr lang="en-US" dirty="0" err="1">
                <a:sym typeface="Wingdings" panose="05000000000000000000" pitchFamily="2" charset="2"/>
              </a:rPr>
              <a:t>rễ</a:t>
            </a:r>
            <a:r>
              <a:rPr lang="en-US" dirty="0">
                <a:sym typeface="Wingdings" panose="05000000000000000000" pitchFamily="2" charset="2"/>
              </a:rPr>
              <a:t>. </a:t>
            </a:r>
            <a:r>
              <a:rPr lang="en-US" dirty="0" err="1">
                <a:sym typeface="Wingdings" panose="05000000000000000000" pitchFamily="2" charset="2"/>
              </a:rPr>
              <a:t>Triệu</a:t>
            </a:r>
            <a:r>
              <a:rPr lang="en-US" dirty="0">
                <a:sym typeface="Wingdings" panose="05000000000000000000" pitchFamily="2" charset="2"/>
              </a:rPr>
              <a:t> </a:t>
            </a:r>
            <a:r>
              <a:rPr lang="en-US" dirty="0" err="1">
                <a:sym typeface="Wingdings" panose="05000000000000000000" pitchFamily="2" charset="2"/>
              </a:rPr>
              <a:t>chứng</a:t>
            </a:r>
            <a:r>
              <a:rPr lang="en-US" dirty="0">
                <a:sym typeface="Wingdings" panose="05000000000000000000" pitchFamily="2" charset="2"/>
              </a:rPr>
              <a:t> </a:t>
            </a:r>
            <a:r>
              <a:rPr lang="en-US" dirty="0" err="1">
                <a:sym typeface="Wingdings" panose="05000000000000000000" pitchFamily="2" charset="2"/>
              </a:rPr>
              <a:t>về</a:t>
            </a:r>
            <a:r>
              <a:rPr lang="en-US" dirty="0">
                <a:sym typeface="Wingdings" panose="05000000000000000000" pitchFamily="2" charset="2"/>
              </a:rPr>
              <a:t> </a:t>
            </a:r>
            <a:r>
              <a:rPr lang="en-US" dirty="0" err="1">
                <a:sym typeface="Wingdings" panose="05000000000000000000" pitchFamily="2" charset="2"/>
              </a:rPr>
              <a:t>não</a:t>
            </a:r>
            <a:r>
              <a:rPr lang="en-US" dirty="0">
                <a:sym typeface="Wingdings" panose="05000000000000000000" pitchFamily="2" charset="2"/>
              </a:rPr>
              <a:t> </a:t>
            </a:r>
            <a:r>
              <a:rPr lang="en-US" dirty="0" err="1">
                <a:sym typeface="Wingdings" panose="05000000000000000000" pitchFamily="2" charset="2"/>
              </a:rPr>
              <a:t>thường</a:t>
            </a:r>
            <a:r>
              <a:rPr lang="en-US" dirty="0">
                <a:sym typeface="Wingdings" panose="05000000000000000000" pitchFamily="2" charset="2"/>
              </a:rPr>
              <a:t> </a:t>
            </a:r>
            <a:r>
              <a:rPr lang="en-US" dirty="0" err="1">
                <a:sym typeface="Wingdings" panose="05000000000000000000" pitchFamily="2" charset="2"/>
              </a:rPr>
              <a:t>trong</a:t>
            </a:r>
            <a:r>
              <a:rPr lang="en-US" dirty="0">
                <a:sym typeface="Wingdings" panose="05000000000000000000" pitchFamily="2" charset="2"/>
              </a:rPr>
              <a:t> XH </a:t>
            </a:r>
            <a:r>
              <a:rPr lang="en-US" dirty="0" err="1">
                <a:sym typeface="Wingdings" panose="05000000000000000000" pitchFamily="2" charset="2"/>
              </a:rPr>
              <a:t>dưới</a:t>
            </a:r>
            <a:r>
              <a:rPr lang="en-US" dirty="0">
                <a:sym typeface="Wingdings" panose="05000000000000000000" pitchFamily="2" charset="2"/>
              </a:rPr>
              <a:t> </a:t>
            </a:r>
            <a:r>
              <a:rPr lang="en-US" dirty="0" err="1">
                <a:sym typeface="Wingdings" panose="05000000000000000000" pitchFamily="2" charset="2"/>
              </a:rPr>
              <a:t>nhện</a:t>
            </a:r>
            <a:r>
              <a:rPr lang="en-US" dirty="0">
                <a:sym typeface="Wingdings" panose="05000000000000000000" pitchFamily="2" charset="2"/>
              </a:rPr>
              <a:t>.</a:t>
            </a:r>
          </a:p>
          <a:p>
            <a:r>
              <a:rPr lang="en-US" dirty="0">
                <a:sym typeface="Wingdings" panose="05000000000000000000" pitchFamily="2" charset="2"/>
              </a:rPr>
              <a:t>MRI </a:t>
            </a:r>
            <a:r>
              <a:rPr lang="en-US" dirty="0" err="1">
                <a:sym typeface="Wingdings" panose="05000000000000000000" pitchFamily="2" charset="2"/>
              </a:rPr>
              <a:t>là</a:t>
            </a:r>
            <a:r>
              <a:rPr lang="en-US" dirty="0">
                <a:sym typeface="Wingdings" panose="05000000000000000000" pitchFamily="2" charset="2"/>
              </a:rPr>
              <a:t> </a:t>
            </a:r>
            <a:r>
              <a:rPr lang="en-US" dirty="0" err="1">
                <a:sym typeface="Wingdings" panose="05000000000000000000" pitchFamily="2" charset="2"/>
              </a:rPr>
              <a:t>tiểu</a:t>
            </a:r>
            <a:r>
              <a:rPr lang="en-US" dirty="0">
                <a:sym typeface="Wingdings" panose="05000000000000000000" pitchFamily="2" charset="2"/>
              </a:rPr>
              <a:t> </a:t>
            </a:r>
            <a:r>
              <a:rPr lang="en-US" dirty="0" err="1">
                <a:sym typeface="Wingdings" panose="05000000000000000000" pitchFamily="2" charset="2"/>
              </a:rPr>
              <a:t>chuẩn</a:t>
            </a:r>
            <a:r>
              <a:rPr lang="en-US" dirty="0">
                <a:sym typeface="Wingdings" panose="05000000000000000000" pitchFamily="2" charset="2"/>
              </a:rPr>
              <a:t> </a:t>
            </a:r>
            <a:r>
              <a:rPr lang="en-US" dirty="0" err="1">
                <a:sym typeface="Wingdings" panose="05000000000000000000" pitchFamily="2" charset="2"/>
              </a:rPr>
              <a:t>vàng</a:t>
            </a:r>
            <a:r>
              <a:rPr lang="en-US" dirty="0">
                <a:sym typeface="Wingdings" panose="05000000000000000000" pitchFamily="2" charset="2"/>
              </a:rPr>
              <a:t>: </a:t>
            </a:r>
            <a:r>
              <a:rPr lang="en-US" dirty="0" err="1">
                <a:sym typeface="Wingdings" panose="05000000000000000000" pitchFamily="2" charset="2"/>
              </a:rPr>
              <a:t>chẩn</a:t>
            </a:r>
            <a:r>
              <a:rPr lang="en-US" dirty="0">
                <a:sym typeface="Wingdings" panose="05000000000000000000" pitchFamily="2" charset="2"/>
              </a:rPr>
              <a:t> </a:t>
            </a:r>
            <a:r>
              <a:rPr lang="en-US" dirty="0" err="1">
                <a:sym typeface="Wingdings" panose="05000000000000000000" pitchFamily="2" charset="2"/>
              </a:rPr>
              <a:t>đoán</a:t>
            </a:r>
            <a:r>
              <a:rPr lang="en-US" dirty="0">
                <a:sym typeface="Wingdings" panose="05000000000000000000" pitchFamily="2" charset="2"/>
              </a:rPr>
              <a:t> </a:t>
            </a:r>
            <a:r>
              <a:rPr lang="en-US" dirty="0" err="1">
                <a:sym typeface="Wingdings" panose="05000000000000000000" pitchFamily="2" charset="2"/>
              </a:rPr>
              <a:t>loại</a:t>
            </a:r>
            <a:r>
              <a:rPr lang="en-US" dirty="0">
                <a:sym typeface="Wingdings" panose="05000000000000000000" pitchFamily="2" charset="2"/>
              </a:rPr>
              <a:t> </a:t>
            </a:r>
            <a:r>
              <a:rPr lang="en-US" dirty="0" err="1">
                <a:sym typeface="Wingdings" panose="05000000000000000000" pitchFamily="2" charset="2"/>
              </a:rPr>
              <a:t>tụ</a:t>
            </a:r>
            <a:r>
              <a:rPr lang="en-US" dirty="0">
                <a:sym typeface="Wingdings" panose="05000000000000000000" pitchFamily="2" charset="2"/>
              </a:rPr>
              <a:t> </a:t>
            </a:r>
            <a:r>
              <a:rPr lang="en-US" dirty="0" err="1">
                <a:sym typeface="Wingdings" panose="05000000000000000000" pitchFamily="2" charset="2"/>
              </a:rPr>
              <a:t>máu</a:t>
            </a:r>
            <a:r>
              <a:rPr lang="en-US" dirty="0">
                <a:sym typeface="Wingdings" panose="05000000000000000000" pitchFamily="2" charset="2"/>
              </a:rPr>
              <a:t>, </a:t>
            </a:r>
            <a:r>
              <a:rPr lang="en-US" dirty="0" err="1">
                <a:sym typeface="Wingdings" panose="05000000000000000000" pitchFamily="2" charset="2"/>
              </a:rPr>
              <a:t>vị</a:t>
            </a:r>
            <a:r>
              <a:rPr lang="en-US" dirty="0">
                <a:sym typeface="Wingdings" panose="05000000000000000000" pitchFamily="2" charset="2"/>
              </a:rPr>
              <a:t> </a:t>
            </a:r>
            <a:r>
              <a:rPr lang="en-US" dirty="0" err="1">
                <a:sym typeface="Wingdings" panose="05000000000000000000" pitchFamily="2" charset="2"/>
              </a:rPr>
              <a:t>trí</a:t>
            </a:r>
            <a:r>
              <a:rPr lang="en-US" dirty="0">
                <a:sym typeface="Wingdings" panose="05000000000000000000" pitchFamily="2" charset="2"/>
              </a:rPr>
              <a:t> </a:t>
            </a:r>
            <a:r>
              <a:rPr lang="en-US" dirty="0" err="1">
                <a:sym typeface="Wingdings" panose="05000000000000000000" pitchFamily="2" charset="2"/>
              </a:rPr>
              <a:t>tụ</a:t>
            </a:r>
            <a:r>
              <a:rPr lang="en-US" dirty="0">
                <a:sym typeface="Wingdings" panose="05000000000000000000" pitchFamily="2" charset="2"/>
              </a:rPr>
              <a:t> </a:t>
            </a:r>
            <a:r>
              <a:rPr lang="en-US" dirty="0" err="1">
                <a:sym typeface="Wingdings" panose="05000000000000000000" pitchFamily="2" charset="2"/>
              </a:rPr>
              <a:t>máu</a:t>
            </a:r>
            <a:r>
              <a:rPr lang="en-US" dirty="0">
                <a:sym typeface="Wingdings" panose="05000000000000000000" pitchFamily="2" charset="2"/>
              </a:rPr>
              <a:t> </a:t>
            </a:r>
            <a:r>
              <a:rPr lang="en-US" dirty="0" err="1">
                <a:sym typeface="Wingdings" panose="05000000000000000000" pitchFamily="2" charset="2"/>
              </a:rPr>
              <a:t>và</a:t>
            </a:r>
            <a:r>
              <a:rPr lang="en-US" dirty="0">
                <a:sym typeface="Wingdings" panose="05000000000000000000" pitchFamily="2" charset="2"/>
              </a:rPr>
              <a:t> </a:t>
            </a:r>
            <a:r>
              <a:rPr lang="en-US" dirty="0" err="1">
                <a:sym typeface="Wingdings" panose="05000000000000000000" pitchFamily="2" charset="2"/>
              </a:rPr>
              <a:t>mức</a:t>
            </a:r>
            <a:r>
              <a:rPr lang="en-US" dirty="0">
                <a:sym typeface="Wingdings" panose="05000000000000000000" pitchFamily="2" charset="2"/>
              </a:rPr>
              <a:t> </a:t>
            </a:r>
            <a:r>
              <a:rPr lang="en-US" dirty="0" err="1">
                <a:sym typeface="Wingdings" panose="05000000000000000000" pitchFamily="2" charset="2"/>
              </a:rPr>
              <a:t>độ</a:t>
            </a:r>
            <a:r>
              <a:rPr lang="en-US" dirty="0">
                <a:sym typeface="Wingdings" panose="05000000000000000000" pitchFamily="2" charset="2"/>
              </a:rPr>
              <a:t> </a:t>
            </a:r>
            <a:r>
              <a:rPr lang="en-US" dirty="0" err="1">
                <a:sym typeface="Wingdings" panose="05000000000000000000" pitchFamily="2" charset="2"/>
              </a:rPr>
              <a:t>chèn</a:t>
            </a:r>
            <a:r>
              <a:rPr lang="en-US" dirty="0">
                <a:sym typeface="Wingdings" panose="05000000000000000000" pitchFamily="2" charset="2"/>
              </a:rPr>
              <a:t> </a:t>
            </a:r>
            <a:r>
              <a:rPr lang="en-US" dirty="0" err="1">
                <a:sym typeface="Wingdings" panose="05000000000000000000" pitchFamily="2" charset="2"/>
              </a:rPr>
              <a:t>ép</a:t>
            </a:r>
            <a:r>
              <a:rPr lang="en-US" dirty="0">
                <a:sym typeface="Wingdings" panose="05000000000000000000" pitchFamily="2" charset="2"/>
              </a:rPr>
              <a:t>  </a:t>
            </a:r>
            <a:r>
              <a:rPr lang="en-US" dirty="0" err="1">
                <a:sym typeface="Wingdings" panose="05000000000000000000" pitchFamily="2" charset="2"/>
              </a:rPr>
              <a:t>điều</a:t>
            </a:r>
            <a:r>
              <a:rPr lang="en-US" dirty="0">
                <a:sym typeface="Wingdings" panose="05000000000000000000" pitchFamily="2" charset="2"/>
              </a:rPr>
              <a:t> </a:t>
            </a:r>
            <a:r>
              <a:rPr lang="en-US" dirty="0" err="1">
                <a:sym typeface="Wingdings" panose="05000000000000000000" pitchFamily="2" charset="2"/>
              </a:rPr>
              <a:t>trị</a:t>
            </a:r>
            <a:r>
              <a:rPr lang="en-US" dirty="0">
                <a:sym typeface="Wingdings" panose="05000000000000000000" pitchFamily="2" charset="2"/>
              </a:rPr>
              <a:t> </a:t>
            </a:r>
            <a:r>
              <a:rPr lang="en-US" dirty="0" err="1">
                <a:sym typeface="Wingdings" panose="05000000000000000000" pitchFamily="2" charset="2"/>
              </a:rPr>
              <a:t>và</a:t>
            </a:r>
            <a:r>
              <a:rPr lang="en-US" dirty="0">
                <a:sym typeface="Wingdings" panose="05000000000000000000" pitchFamily="2" charset="2"/>
              </a:rPr>
              <a:t> </a:t>
            </a:r>
            <a:r>
              <a:rPr lang="en-US" dirty="0" err="1">
                <a:sym typeface="Wingdings" panose="05000000000000000000" pitchFamily="2" charset="2"/>
              </a:rPr>
              <a:t>tiên</a:t>
            </a:r>
            <a:r>
              <a:rPr lang="en-US" dirty="0">
                <a:sym typeface="Wingdings" panose="05000000000000000000" pitchFamily="2" charset="2"/>
              </a:rPr>
              <a:t> </a:t>
            </a:r>
            <a:r>
              <a:rPr lang="en-US" dirty="0" err="1">
                <a:sym typeface="Wingdings" panose="05000000000000000000" pitchFamily="2" charset="2"/>
              </a:rPr>
              <a:t>lượng</a:t>
            </a:r>
            <a:r>
              <a:rPr lang="en-US" dirty="0">
                <a:sym typeface="Wingdings" panose="05000000000000000000" pitchFamily="2" charset="2"/>
              </a:rPr>
              <a:t>.</a:t>
            </a:r>
          </a:p>
        </p:txBody>
      </p:sp>
      <p:pic>
        <p:nvPicPr>
          <p:cNvPr id="4" name="Picture 3">
            <a:extLst>
              <a:ext uri="{FF2B5EF4-FFF2-40B4-BE49-F238E27FC236}">
                <a16:creationId xmlns:a16="http://schemas.microsoft.com/office/drawing/2014/main" id="{8DE8B501-531D-9B4E-D7C6-4689B7B0063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1970" r="5303" b="18371"/>
          <a:stretch/>
        </p:blipFill>
        <p:spPr>
          <a:xfrm>
            <a:off x="10432490" y="208614"/>
            <a:ext cx="1499755" cy="944845"/>
          </a:xfrm>
          <a:prstGeom prst="rect">
            <a:avLst/>
          </a:prstGeom>
          <a:effectLst>
            <a:outerShdw blurRad="50800" dist="38100" dir="18900000" algn="bl" rotWithShape="0">
              <a:prstClr val="black">
                <a:alpha val="40000"/>
              </a:prstClr>
            </a:outerShdw>
          </a:effectLst>
        </p:spPr>
      </p:pic>
    </p:spTree>
    <p:extLst>
      <p:ext uri="{BB962C8B-B14F-4D97-AF65-F5344CB8AC3E}">
        <p14:creationId xmlns:p14="http://schemas.microsoft.com/office/powerpoint/2010/main" val="38811869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38BD0-C7C1-C183-DCD2-1E6C4C214564}"/>
              </a:ext>
            </a:extLst>
          </p:cNvPr>
          <p:cNvSpPr>
            <a:spLocks noGrp="1"/>
          </p:cNvSpPr>
          <p:nvPr>
            <p:ph type="title"/>
          </p:nvPr>
        </p:nvSpPr>
        <p:spPr/>
        <p:txBody>
          <a:bodyPr/>
          <a:lstStyle/>
          <a:p>
            <a:r>
              <a:rPr lang="en-US" dirty="0" err="1"/>
              <a:t>Giới</a:t>
            </a:r>
            <a:r>
              <a:rPr lang="en-US" dirty="0"/>
              <a:t> </a:t>
            </a:r>
            <a:r>
              <a:rPr lang="en-US" dirty="0" err="1"/>
              <a:t>thiệu</a:t>
            </a:r>
            <a:endParaRPr lang="en-US" dirty="0"/>
          </a:p>
        </p:txBody>
      </p:sp>
      <p:sp>
        <p:nvSpPr>
          <p:cNvPr id="3" name="Content Placeholder 2">
            <a:extLst>
              <a:ext uri="{FF2B5EF4-FFF2-40B4-BE49-F238E27FC236}">
                <a16:creationId xmlns:a16="http://schemas.microsoft.com/office/drawing/2014/main" id="{3115FC82-6D82-1135-AD07-E8B9DB60E4EC}"/>
              </a:ext>
            </a:extLst>
          </p:cNvPr>
          <p:cNvSpPr>
            <a:spLocks noGrp="1"/>
          </p:cNvSpPr>
          <p:nvPr>
            <p:ph idx="1"/>
          </p:nvPr>
        </p:nvSpPr>
        <p:spPr/>
        <p:txBody>
          <a:bodyPr/>
          <a:lstStyle/>
          <a:p>
            <a:r>
              <a:rPr lang="en-US" dirty="0" err="1"/>
              <a:t>Tụ</a:t>
            </a:r>
            <a:r>
              <a:rPr lang="en-US" dirty="0"/>
              <a:t> </a:t>
            </a:r>
            <a:r>
              <a:rPr lang="en-US" dirty="0" err="1"/>
              <a:t>máu</a:t>
            </a:r>
            <a:r>
              <a:rPr lang="en-US" dirty="0"/>
              <a:t> </a:t>
            </a:r>
            <a:r>
              <a:rPr lang="en-US" dirty="0" err="1"/>
              <a:t>khoang</a:t>
            </a:r>
            <a:r>
              <a:rPr lang="en-US" dirty="0"/>
              <a:t> NMC hay </a:t>
            </a:r>
            <a:r>
              <a:rPr lang="en-US" dirty="0" err="1"/>
              <a:t>gặp</a:t>
            </a:r>
            <a:r>
              <a:rPr lang="en-US" dirty="0"/>
              <a:t> </a:t>
            </a:r>
            <a:r>
              <a:rPr lang="en-US" dirty="0" err="1"/>
              <a:t>nhất</a:t>
            </a:r>
            <a:endParaRPr lang="en-US" dirty="0"/>
          </a:p>
          <a:p>
            <a:r>
              <a:rPr lang="en-US" dirty="0"/>
              <a:t>Khi </a:t>
            </a:r>
            <a:r>
              <a:rPr lang="en-US" dirty="0" err="1"/>
              <a:t>bị</a:t>
            </a:r>
            <a:r>
              <a:rPr lang="en-US" dirty="0"/>
              <a:t> </a:t>
            </a:r>
            <a:r>
              <a:rPr lang="en-US" dirty="0" err="1"/>
              <a:t>chèn</a:t>
            </a:r>
            <a:r>
              <a:rPr lang="en-US" dirty="0"/>
              <a:t> </a:t>
            </a:r>
            <a:r>
              <a:rPr lang="en-US" dirty="0" err="1"/>
              <a:t>ép</a:t>
            </a:r>
            <a:r>
              <a:rPr lang="en-US" dirty="0"/>
              <a:t> </a:t>
            </a:r>
            <a:r>
              <a:rPr lang="en-US" dirty="0" err="1"/>
              <a:t>tủy</a:t>
            </a:r>
            <a:r>
              <a:rPr lang="en-US" dirty="0"/>
              <a:t> </a:t>
            </a:r>
            <a:r>
              <a:rPr lang="en-US" dirty="0" err="1"/>
              <a:t>mức</a:t>
            </a:r>
            <a:r>
              <a:rPr lang="en-US" dirty="0"/>
              <a:t> </a:t>
            </a:r>
            <a:r>
              <a:rPr lang="en-US" dirty="0" err="1"/>
              <a:t>độ</a:t>
            </a:r>
            <a:r>
              <a:rPr lang="en-US" dirty="0"/>
              <a:t> </a:t>
            </a:r>
            <a:r>
              <a:rPr lang="en-US" dirty="0" err="1"/>
              <a:t>rất</a:t>
            </a:r>
            <a:r>
              <a:rPr lang="en-US" dirty="0"/>
              <a:t> </a:t>
            </a:r>
            <a:r>
              <a:rPr lang="en-US" dirty="0" err="1"/>
              <a:t>nhẹ</a:t>
            </a:r>
            <a:r>
              <a:rPr lang="en-US" dirty="0"/>
              <a:t>, BN </a:t>
            </a:r>
            <a:r>
              <a:rPr lang="en-US" dirty="0" err="1"/>
              <a:t>có</a:t>
            </a:r>
            <a:r>
              <a:rPr lang="en-US" dirty="0"/>
              <a:t> RL ĐM </a:t>
            </a:r>
            <a:r>
              <a:rPr lang="en-US" dirty="0">
                <a:sym typeface="Wingdings" panose="05000000000000000000" pitchFamily="2" charset="2"/>
              </a:rPr>
              <a:t> </a:t>
            </a:r>
            <a:r>
              <a:rPr lang="en-US" dirty="0" err="1">
                <a:sym typeface="Wingdings" panose="05000000000000000000" pitchFamily="2" charset="2"/>
              </a:rPr>
              <a:t>ưu</a:t>
            </a:r>
            <a:r>
              <a:rPr lang="en-US" dirty="0">
                <a:sym typeface="Wingdings" panose="05000000000000000000" pitchFamily="2" charset="2"/>
              </a:rPr>
              <a:t> </a:t>
            </a:r>
            <a:r>
              <a:rPr lang="en-US" dirty="0" err="1">
                <a:sym typeface="Wingdings" panose="05000000000000000000" pitchFamily="2" charset="2"/>
              </a:rPr>
              <a:t>tiên</a:t>
            </a:r>
            <a:r>
              <a:rPr lang="en-US" dirty="0">
                <a:sym typeface="Wingdings" panose="05000000000000000000" pitchFamily="2" charset="2"/>
              </a:rPr>
              <a:t> </a:t>
            </a:r>
            <a:r>
              <a:rPr lang="en-US" dirty="0" err="1">
                <a:sym typeface="Wingdings" panose="05000000000000000000" pitchFamily="2" charset="2"/>
              </a:rPr>
              <a:t>bảo</a:t>
            </a:r>
            <a:r>
              <a:rPr lang="en-US" dirty="0">
                <a:sym typeface="Wingdings" panose="05000000000000000000" pitchFamily="2" charset="2"/>
              </a:rPr>
              <a:t> </a:t>
            </a:r>
            <a:r>
              <a:rPr lang="en-US" dirty="0" err="1">
                <a:sym typeface="Wingdings" panose="05000000000000000000" pitchFamily="2" charset="2"/>
              </a:rPr>
              <a:t>tồn</a:t>
            </a:r>
            <a:r>
              <a:rPr lang="en-US" dirty="0">
                <a:sym typeface="Wingdings" panose="05000000000000000000" pitchFamily="2" charset="2"/>
              </a:rPr>
              <a:t>.</a:t>
            </a:r>
          </a:p>
          <a:p>
            <a:r>
              <a:rPr lang="en-US" dirty="0" err="1">
                <a:sym typeface="Wingdings" panose="05000000000000000000" pitchFamily="2" charset="2"/>
              </a:rPr>
              <a:t>Phẫu</a:t>
            </a:r>
            <a:r>
              <a:rPr lang="en-US" dirty="0">
                <a:sym typeface="Wingdings" panose="05000000000000000000" pitchFamily="2" charset="2"/>
              </a:rPr>
              <a:t> </a:t>
            </a:r>
            <a:r>
              <a:rPr lang="en-US" dirty="0" err="1">
                <a:sym typeface="Wingdings" panose="05000000000000000000" pitchFamily="2" charset="2"/>
              </a:rPr>
              <a:t>thuật</a:t>
            </a:r>
            <a:r>
              <a:rPr lang="en-US" dirty="0">
                <a:sym typeface="Wingdings" panose="05000000000000000000" pitchFamily="2" charset="2"/>
              </a:rPr>
              <a:t> </a:t>
            </a:r>
            <a:r>
              <a:rPr lang="en-US" dirty="0" err="1">
                <a:sym typeface="Wingdings" panose="05000000000000000000" pitchFamily="2" charset="2"/>
              </a:rPr>
              <a:t>được</a:t>
            </a:r>
            <a:r>
              <a:rPr lang="en-US" dirty="0">
                <a:sym typeface="Wingdings" panose="05000000000000000000" pitchFamily="2" charset="2"/>
              </a:rPr>
              <a:t> </a:t>
            </a:r>
            <a:r>
              <a:rPr lang="en-US" dirty="0" err="1">
                <a:sym typeface="Wingdings" panose="05000000000000000000" pitchFamily="2" charset="2"/>
              </a:rPr>
              <a:t>đặt</a:t>
            </a:r>
            <a:r>
              <a:rPr lang="en-US" dirty="0">
                <a:sym typeface="Wingdings" panose="05000000000000000000" pitchFamily="2" charset="2"/>
              </a:rPr>
              <a:t> </a:t>
            </a:r>
            <a:r>
              <a:rPr lang="en-US" dirty="0" err="1">
                <a:sym typeface="Wingdings" panose="05000000000000000000" pitchFamily="2" charset="2"/>
              </a:rPr>
              <a:t>ra</a:t>
            </a:r>
            <a:r>
              <a:rPr lang="en-US" dirty="0">
                <a:sym typeface="Wingdings" panose="05000000000000000000" pitchFamily="2" charset="2"/>
              </a:rPr>
              <a:t> </a:t>
            </a:r>
            <a:r>
              <a:rPr lang="en-US" dirty="0" err="1">
                <a:sym typeface="Wingdings" panose="05000000000000000000" pitchFamily="2" charset="2"/>
              </a:rPr>
              <a:t>khi</a:t>
            </a:r>
            <a:r>
              <a:rPr lang="en-US" dirty="0">
                <a:sym typeface="Wingdings" panose="05000000000000000000" pitchFamily="2" charset="2"/>
              </a:rPr>
              <a:t>: </a:t>
            </a:r>
            <a:r>
              <a:rPr lang="en-US" dirty="0" err="1">
                <a:sym typeface="Wingdings" panose="05000000000000000000" pitchFamily="2" charset="2"/>
              </a:rPr>
              <a:t>mức</a:t>
            </a:r>
            <a:r>
              <a:rPr lang="en-US" dirty="0">
                <a:sym typeface="Wingdings" panose="05000000000000000000" pitchFamily="2" charset="2"/>
              </a:rPr>
              <a:t> </a:t>
            </a:r>
            <a:r>
              <a:rPr lang="en-US" dirty="0" err="1">
                <a:sym typeface="Wingdings" panose="05000000000000000000" pitchFamily="2" charset="2"/>
              </a:rPr>
              <a:t>độ</a:t>
            </a:r>
            <a:r>
              <a:rPr lang="en-US" dirty="0">
                <a:sym typeface="Wingdings" panose="05000000000000000000" pitchFamily="2" charset="2"/>
              </a:rPr>
              <a:t> </a:t>
            </a:r>
            <a:r>
              <a:rPr lang="en-US" dirty="0" err="1">
                <a:sym typeface="Wingdings" panose="05000000000000000000" pitchFamily="2" charset="2"/>
              </a:rPr>
              <a:t>chèn</a:t>
            </a:r>
            <a:r>
              <a:rPr lang="en-US" dirty="0">
                <a:sym typeface="Wingdings" panose="05000000000000000000" pitchFamily="2" charset="2"/>
              </a:rPr>
              <a:t> </a:t>
            </a:r>
            <a:r>
              <a:rPr lang="en-US" dirty="0" err="1">
                <a:sym typeface="Wingdings" panose="05000000000000000000" pitchFamily="2" charset="2"/>
              </a:rPr>
              <a:t>ép</a:t>
            </a:r>
            <a:r>
              <a:rPr lang="en-US" dirty="0">
                <a:sym typeface="Wingdings" panose="05000000000000000000" pitchFamily="2" charset="2"/>
              </a:rPr>
              <a:t> </a:t>
            </a:r>
            <a:r>
              <a:rPr lang="en-US" dirty="0" err="1">
                <a:sym typeface="Wingdings" panose="05000000000000000000" pitchFamily="2" charset="2"/>
              </a:rPr>
              <a:t>nặng</a:t>
            </a:r>
            <a:r>
              <a:rPr lang="en-US" dirty="0">
                <a:sym typeface="Wingdings" panose="05000000000000000000" pitchFamily="2" charset="2"/>
              </a:rPr>
              <a:t> </a:t>
            </a:r>
            <a:r>
              <a:rPr lang="en-US" dirty="0" err="1">
                <a:sym typeface="Wingdings" panose="05000000000000000000" pitchFamily="2" charset="2"/>
              </a:rPr>
              <a:t>có</a:t>
            </a:r>
            <a:r>
              <a:rPr lang="en-US" dirty="0">
                <a:sym typeface="Wingdings" panose="05000000000000000000" pitchFamily="2" charset="2"/>
              </a:rPr>
              <a:t> </a:t>
            </a:r>
            <a:r>
              <a:rPr lang="en-US" dirty="0" err="1">
                <a:sym typeface="Wingdings" panose="05000000000000000000" pitchFamily="2" charset="2"/>
              </a:rPr>
              <a:t>chèn</a:t>
            </a:r>
            <a:r>
              <a:rPr lang="en-US" dirty="0">
                <a:sym typeface="Wingdings" panose="05000000000000000000" pitchFamily="2" charset="2"/>
              </a:rPr>
              <a:t> </a:t>
            </a:r>
            <a:r>
              <a:rPr lang="en-US" dirty="0" err="1">
                <a:sym typeface="Wingdings" panose="05000000000000000000" pitchFamily="2" charset="2"/>
              </a:rPr>
              <a:t>ép</a:t>
            </a:r>
            <a:r>
              <a:rPr lang="en-US" dirty="0">
                <a:sym typeface="Wingdings" panose="05000000000000000000" pitchFamily="2" charset="2"/>
              </a:rPr>
              <a:t> </a:t>
            </a:r>
            <a:r>
              <a:rPr lang="en-US" dirty="0" err="1">
                <a:sym typeface="Wingdings" panose="05000000000000000000" pitchFamily="2" charset="2"/>
              </a:rPr>
              <a:t>tủy</a:t>
            </a:r>
            <a:r>
              <a:rPr lang="en-US" dirty="0">
                <a:sym typeface="Wingdings" panose="05000000000000000000" pitchFamily="2" charset="2"/>
              </a:rPr>
              <a:t>. </a:t>
            </a:r>
            <a:r>
              <a:rPr lang="en-US" dirty="0" err="1">
                <a:sym typeface="Wingdings" panose="05000000000000000000" pitchFamily="2" charset="2"/>
              </a:rPr>
              <a:t>Thời</a:t>
            </a:r>
            <a:r>
              <a:rPr lang="en-US" dirty="0">
                <a:sym typeface="Wingdings" panose="05000000000000000000" pitchFamily="2" charset="2"/>
              </a:rPr>
              <a:t> </a:t>
            </a:r>
            <a:r>
              <a:rPr lang="en-US" dirty="0" err="1">
                <a:sym typeface="Wingdings" panose="05000000000000000000" pitchFamily="2" charset="2"/>
              </a:rPr>
              <a:t>gian</a:t>
            </a:r>
            <a:r>
              <a:rPr lang="en-US" dirty="0">
                <a:sym typeface="Wingdings" panose="05000000000000000000" pitchFamily="2" charset="2"/>
              </a:rPr>
              <a:t> </a:t>
            </a:r>
            <a:r>
              <a:rPr lang="en-US" dirty="0" err="1">
                <a:sym typeface="Wingdings" panose="05000000000000000000" pitchFamily="2" charset="2"/>
              </a:rPr>
              <a:t>tối</a:t>
            </a:r>
            <a:r>
              <a:rPr lang="en-US" dirty="0">
                <a:sym typeface="Wingdings" panose="05000000000000000000" pitchFamily="2" charset="2"/>
              </a:rPr>
              <a:t> </a:t>
            </a:r>
            <a:r>
              <a:rPr lang="en-US" dirty="0" err="1">
                <a:sym typeface="Wingdings" panose="05000000000000000000" pitchFamily="2" charset="2"/>
              </a:rPr>
              <a:t>ưu</a:t>
            </a:r>
            <a:r>
              <a:rPr lang="en-US" dirty="0">
                <a:sym typeface="Wingdings" panose="05000000000000000000" pitchFamily="2" charset="2"/>
              </a:rPr>
              <a:t> &lt;12h </a:t>
            </a:r>
            <a:r>
              <a:rPr lang="en-US" dirty="0" err="1">
                <a:sym typeface="Wingdings" panose="05000000000000000000" pitchFamily="2" charset="2"/>
              </a:rPr>
              <a:t>từ</a:t>
            </a:r>
            <a:r>
              <a:rPr lang="en-US" dirty="0">
                <a:sym typeface="Wingdings" panose="05000000000000000000" pitchFamily="2" charset="2"/>
              </a:rPr>
              <a:t> </a:t>
            </a:r>
            <a:r>
              <a:rPr lang="en-US" dirty="0" err="1">
                <a:sym typeface="Wingdings" panose="05000000000000000000" pitchFamily="2" charset="2"/>
              </a:rPr>
              <a:t>khi</a:t>
            </a:r>
            <a:r>
              <a:rPr lang="en-US" dirty="0">
                <a:sym typeface="Wingdings" panose="05000000000000000000" pitchFamily="2" charset="2"/>
              </a:rPr>
              <a:t> </a:t>
            </a:r>
            <a:r>
              <a:rPr lang="en-US" dirty="0" err="1">
                <a:sym typeface="Wingdings" panose="05000000000000000000" pitchFamily="2" charset="2"/>
              </a:rPr>
              <a:t>khởi</a:t>
            </a:r>
            <a:r>
              <a:rPr lang="en-US" dirty="0">
                <a:sym typeface="Wingdings" panose="05000000000000000000" pitchFamily="2" charset="2"/>
              </a:rPr>
              <a:t> </a:t>
            </a:r>
            <a:r>
              <a:rPr lang="en-US" dirty="0" err="1">
                <a:sym typeface="Wingdings" panose="05000000000000000000" pitchFamily="2" charset="2"/>
              </a:rPr>
              <a:t>phát</a:t>
            </a:r>
            <a:r>
              <a:rPr lang="en-US" dirty="0">
                <a:sym typeface="Wingdings" panose="05000000000000000000" pitchFamily="2" charset="2"/>
              </a:rPr>
              <a:t> </a:t>
            </a:r>
            <a:r>
              <a:rPr lang="en-US" dirty="0" err="1">
                <a:sym typeface="Wingdings" panose="05000000000000000000" pitchFamily="2" charset="2"/>
              </a:rPr>
              <a:t>triệu</a:t>
            </a:r>
            <a:r>
              <a:rPr lang="en-US" dirty="0">
                <a:sym typeface="Wingdings" panose="05000000000000000000" pitchFamily="2" charset="2"/>
              </a:rPr>
              <a:t> </a:t>
            </a:r>
            <a:r>
              <a:rPr lang="en-US" dirty="0" err="1">
                <a:sym typeface="Wingdings" panose="05000000000000000000" pitchFamily="2" charset="2"/>
              </a:rPr>
              <a:t>chứng</a:t>
            </a:r>
            <a:r>
              <a:rPr lang="en-US" dirty="0">
                <a:sym typeface="Wingdings" panose="05000000000000000000" pitchFamily="2" charset="2"/>
              </a:rPr>
              <a:t>.</a:t>
            </a:r>
          </a:p>
          <a:p>
            <a:r>
              <a:rPr lang="en-US" dirty="0" err="1">
                <a:sym typeface="Wingdings" panose="05000000000000000000" pitchFamily="2" charset="2"/>
              </a:rPr>
              <a:t>Với</a:t>
            </a:r>
            <a:r>
              <a:rPr lang="en-US" dirty="0">
                <a:sym typeface="Wingdings" panose="05000000000000000000" pitchFamily="2" charset="2"/>
              </a:rPr>
              <a:t> </a:t>
            </a:r>
            <a:r>
              <a:rPr lang="en-US" dirty="0" err="1">
                <a:sym typeface="Wingdings" panose="05000000000000000000" pitchFamily="2" charset="2"/>
              </a:rPr>
              <a:t>tất</a:t>
            </a:r>
            <a:r>
              <a:rPr lang="en-US" dirty="0">
                <a:sym typeface="Wingdings" panose="05000000000000000000" pitchFamily="2" charset="2"/>
              </a:rPr>
              <a:t> </a:t>
            </a:r>
            <a:r>
              <a:rPr lang="en-US" dirty="0" err="1">
                <a:sym typeface="Wingdings" panose="05000000000000000000" pitchFamily="2" charset="2"/>
              </a:rPr>
              <a:t>cả</a:t>
            </a:r>
            <a:r>
              <a:rPr lang="en-US" dirty="0">
                <a:sym typeface="Wingdings" panose="05000000000000000000" pitchFamily="2" charset="2"/>
              </a:rPr>
              <a:t> </a:t>
            </a:r>
            <a:r>
              <a:rPr lang="en-US" dirty="0" err="1">
                <a:sym typeface="Wingdings" panose="05000000000000000000" pitchFamily="2" charset="2"/>
              </a:rPr>
              <a:t>các</a:t>
            </a:r>
            <a:r>
              <a:rPr lang="en-US" dirty="0">
                <a:sym typeface="Wingdings" panose="05000000000000000000" pitchFamily="2" charset="2"/>
              </a:rPr>
              <a:t> </a:t>
            </a:r>
            <a:r>
              <a:rPr lang="en-US" dirty="0" err="1">
                <a:sym typeface="Wingdings" panose="05000000000000000000" pitchFamily="2" charset="2"/>
              </a:rPr>
              <a:t>nguyên</a:t>
            </a:r>
            <a:r>
              <a:rPr lang="en-US" dirty="0">
                <a:sym typeface="Wingdings" panose="05000000000000000000" pitchFamily="2" charset="2"/>
              </a:rPr>
              <a:t> </a:t>
            </a:r>
            <a:r>
              <a:rPr lang="en-US" dirty="0" err="1">
                <a:sym typeface="Wingdings" panose="05000000000000000000" pitchFamily="2" charset="2"/>
              </a:rPr>
              <a:t>nhân</a:t>
            </a:r>
            <a:r>
              <a:rPr lang="en-US" dirty="0">
                <a:sym typeface="Wingdings" panose="05000000000000000000" pitchFamily="2" charset="2"/>
              </a:rPr>
              <a:t> XH CS </a:t>
            </a:r>
            <a:r>
              <a:rPr lang="en-US" dirty="0" err="1">
                <a:sym typeface="Wingdings" panose="05000000000000000000" pitchFamily="2" charset="2"/>
              </a:rPr>
              <a:t>có</a:t>
            </a:r>
            <a:r>
              <a:rPr lang="en-US" dirty="0">
                <a:sym typeface="Wingdings" panose="05000000000000000000" pitchFamily="2" charset="2"/>
              </a:rPr>
              <a:t> </a:t>
            </a:r>
            <a:r>
              <a:rPr lang="en-US" dirty="0" err="1">
                <a:sym typeface="Wingdings" panose="05000000000000000000" pitchFamily="2" charset="2"/>
              </a:rPr>
              <a:t>khoảng</a:t>
            </a:r>
            <a:r>
              <a:rPr lang="en-US" dirty="0">
                <a:sym typeface="Wingdings" panose="05000000000000000000" pitchFamily="2" charset="2"/>
              </a:rPr>
              <a:t> 40% BN </a:t>
            </a:r>
            <a:r>
              <a:rPr lang="en-US" dirty="0" err="1">
                <a:sym typeface="Wingdings" panose="05000000000000000000" pitchFamily="2" charset="2"/>
              </a:rPr>
              <a:t>hồi</a:t>
            </a:r>
            <a:r>
              <a:rPr lang="en-US" dirty="0">
                <a:sym typeface="Wingdings" panose="05000000000000000000" pitchFamily="2" charset="2"/>
              </a:rPr>
              <a:t> </a:t>
            </a:r>
            <a:r>
              <a:rPr lang="en-US" dirty="0" err="1">
                <a:sym typeface="Wingdings" panose="05000000000000000000" pitchFamily="2" charset="2"/>
              </a:rPr>
              <a:t>phục</a:t>
            </a:r>
            <a:r>
              <a:rPr lang="en-US" dirty="0">
                <a:sym typeface="Wingdings" panose="05000000000000000000" pitchFamily="2" charset="2"/>
              </a:rPr>
              <a:t> </a:t>
            </a:r>
            <a:r>
              <a:rPr lang="en-US" dirty="0" err="1">
                <a:sym typeface="Wingdings" panose="05000000000000000000" pitchFamily="2" charset="2"/>
              </a:rPr>
              <a:t>hoàn</a:t>
            </a:r>
            <a:r>
              <a:rPr lang="en-US" dirty="0">
                <a:sym typeface="Wingdings" panose="05000000000000000000" pitchFamily="2" charset="2"/>
              </a:rPr>
              <a:t> </a:t>
            </a:r>
            <a:r>
              <a:rPr lang="en-US" dirty="0" err="1">
                <a:sym typeface="Wingdings" panose="05000000000000000000" pitchFamily="2" charset="2"/>
              </a:rPr>
              <a:t>toàn</a:t>
            </a:r>
            <a:r>
              <a:rPr lang="en-US" dirty="0">
                <a:sym typeface="Wingdings" panose="05000000000000000000" pitchFamily="2" charset="2"/>
              </a:rPr>
              <a:t>, BN </a:t>
            </a:r>
            <a:r>
              <a:rPr lang="en-US" dirty="0" err="1">
                <a:sym typeface="Wingdings" panose="05000000000000000000" pitchFamily="2" charset="2"/>
              </a:rPr>
              <a:t>có</a:t>
            </a:r>
            <a:r>
              <a:rPr lang="en-US" dirty="0">
                <a:sym typeface="Wingdings" panose="05000000000000000000" pitchFamily="2" charset="2"/>
              </a:rPr>
              <a:t> </a:t>
            </a:r>
            <a:r>
              <a:rPr lang="en-US" dirty="0" err="1">
                <a:sym typeface="Wingdings" panose="05000000000000000000" pitchFamily="2" charset="2"/>
              </a:rPr>
              <a:t>tổn</a:t>
            </a:r>
            <a:r>
              <a:rPr lang="en-US" dirty="0">
                <a:sym typeface="Wingdings" panose="05000000000000000000" pitchFamily="2" charset="2"/>
              </a:rPr>
              <a:t> </a:t>
            </a:r>
            <a:r>
              <a:rPr lang="en-US" dirty="0" err="1">
                <a:sym typeface="Wingdings" panose="05000000000000000000" pitchFamily="2" charset="2"/>
              </a:rPr>
              <a:t>thương</a:t>
            </a:r>
            <a:r>
              <a:rPr lang="en-US" dirty="0">
                <a:sym typeface="Wingdings" panose="05000000000000000000" pitchFamily="2" charset="2"/>
              </a:rPr>
              <a:t> </a:t>
            </a:r>
            <a:r>
              <a:rPr lang="en-US" dirty="0" err="1">
                <a:sym typeface="Wingdings" panose="05000000000000000000" pitchFamily="2" charset="2"/>
              </a:rPr>
              <a:t>xuất</a:t>
            </a:r>
            <a:r>
              <a:rPr lang="en-US" dirty="0">
                <a:sym typeface="Wingdings" panose="05000000000000000000" pitchFamily="2" charset="2"/>
              </a:rPr>
              <a:t> </a:t>
            </a:r>
            <a:r>
              <a:rPr lang="en-US" dirty="0" err="1">
                <a:sym typeface="Wingdings" panose="05000000000000000000" pitchFamily="2" charset="2"/>
              </a:rPr>
              <a:t>huyết</a:t>
            </a:r>
            <a:r>
              <a:rPr lang="en-US" dirty="0">
                <a:sym typeface="Wingdings" panose="05000000000000000000" pitchFamily="2" charset="2"/>
              </a:rPr>
              <a:t> </a:t>
            </a:r>
            <a:r>
              <a:rPr lang="en-US" dirty="0" err="1">
                <a:sym typeface="Wingdings" panose="05000000000000000000" pitchFamily="2" charset="2"/>
              </a:rPr>
              <a:t>tủy</a:t>
            </a:r>
            <a:r>
              <a:rPr lang="en-US" dirty="0">
                <a:sym typeface="Wingdings" panose="05000000000000000000" pitchFamily="2" charset="2"/>
              </a:rPr>
              <a:t>  </a:t>
            </a:r>
            <a:r>
              <a:rPr lang="en-US" dirty="0" err="1">
                <a:sym typeface="Wingdings" panose="05000000000000000000" pitchFamily="2" charset="2"/>
              </a:rPr>
              <a:t>tiên</a:t>
            </a:r>
            <a:r>
              <a:rPr lang="en-US" dirty="0">
                <a:sym typeface="Wingdings" panose="05000000000000000000" pitchFamily="2" charset="2"/>
              </a:rPr>
              <a:t> </a:t>
            </a:r>
            <a:r>
              <a:rPr lang="en-US" dirty="0" err="1">
                <a:sym typeface="Wingdings" panose="05000000000000000000" pitchFamily="2" charset="2"/>
              </a:rPr>
              <a:t>lượng</a:t>
            </a:r>
            <a:r>
              <a:rPr lang="en-US" dirty="0">
                <a:sym typeface="Wingdings" panose="05000000000000000000" pitchFamily="2" charset="2"/>
              </a:rPr>
              <a:t> </a:t>
            </a:r>
            <a:r>
              <a:rPr lang="en-US" dirty="0" err="1">
                <a:sym typeface="Wingdings" panose="05000000000000000000" pitchFamily="2" charset="2"/>
              </a:rPr>
              <a:t>xấu</a:t>
            </a:r>
            <a:r>
              <a:rPr lang="en-US" dirty="0">
                <a:sym typeface="Wingdings" panose="05000000000000000000" pitchFamily="2" charset="2"/>
              </a:rPr>
              <a:t> </a:t>
            </a:r>
            <a:r>
              <a:rPr lang="en-US" dirty="0" err="1">
                <a:sym typeface="Wingdings" panose="05000000000000000000" pitchFamily="2" charset="2"/>
              </a:rPr>
              <a:t>hơn</a:t>
            </a:r>
            <a:r>
              <a:rPr lang="en-US" dirty="0">
                <a:sym typeface="Wingdings" panose="05000000000000000000" pitchFamily="2" charset="2"/>
              </a:rPr>
              <a:t>.</a:t>
            </a:r>
            <a:endParaRPr lang="en-US" dirty="0"/>
          </a:p>
        </p:txBody>
      </p:sp>
      <p:pic>
        <p:nvPicPr>
          <p:cNvPr id="4" name="Picture 3">
            <a:extLst>
              <a:ext uri="{FF2B5EF4-FFF2-40B4-BE49-F238E27FC236}">
                <a16:creationId xmlns:a16="http://schemas.microsoft.com/office/drawing/2014/main" id="{2734B24B-9643-0424-A7E0-947517C1596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1970" r="5303" b="18371"/>
          <a:stretch/>
        </p:blipFill>
        <p:spPr>
          <a:xfrm>
            <a:off x="10414793" y="230188"/>
            <a:ext cx="1499755" cy="944845"/>
          </a:xfrm>
          <a:prstGeom prst="rect">
            <a:avLst/>
          </a:prstGeom>
          <a:effectLst>
            <a:outerShdw blurRad="50800" dist="38100" dir="18900000" algn="bl" rotWithShape="0">
              <a:prstClr val="black">
                <a:alpha val="40000"/>
              </a:prstClr>
            </a:outerShdw>
          </a:effectLst>
        </p:spPr>
      </p:pic>
    </p:spTree>
    <p:extLst>
      <p:ext uri="{BB962C8B-B14F-4D97-AF65-F5344CB8AC3E}">
        <p14:creationId xmlns:p14="http://schemas.microsoft.com/office/powerpoint/2010/main" val="35062387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F2E08-E4F8-3D88-A981-E11745B68CD2}"/>
              </a:ext>
            </a:extLst>
          </p:cNvPr>
          <p:cNvSpPr>
            <a:spLocks noGrp="1"/>
          </p:cNvSpPr>
          <p:nvPr>
            <p:ph type="title"/>
          </p:nvPr>
        </p:nvSpPr>
        <p:spPr/>
        <p:txBody>
          <a:bodyPr/>
          <a:lstStyle/>
          <a:p>
            <a:r>
              <a:rPr lang="en-US" dirty="0" err="1"/>
              <a:t>Giải</a:t>
            </a:r>
            <a:r>
              <a:rPr lang="en-US" dirty="0"/>
              <a:t> </a:t>
            </a:r>
            <a:r>
              <a:rPr lang="en-US" dirty="0" err="1"/>
              <a:t>phẫu</a:t>
            </a:r>
            <a:endParaRPr lang="en-US" dirty="0"/>
          </a:p>
        </p:txBody>
      </p:sp>
      <p:pic>
        <p:nvPicPr>
          <p:cNvPr id="5" name="Content Placeholder 4">
            <a:extLst>
              <a:ext uri="{FF2B5EF4-FFF2-40B4-BE49-F238E27FC236}">
                <a16:creationId xmlns:a16="http://schemas.microsoft.com/office/drawing/2014/main" id="{029947AB-CB2F-F550-3D72-E8D820EE0A33}"/>
              </a:ext>
            </a:extLst>
          </p:cNvPr>
          <p:cNvPicPr>
            <a:picLocks noGrp="1" noChangeAspect="1"/>
          </p:cNvPicPr>
          <p:nvPr>
            <p:ph idx="1"/>
          </p:nvPr>
        </p:nvPicPr>
        <p:blipFill>
          <a:blip r:embed="rId2"/>
          <a:stretch>
            <a:fillRect/>
          </a:stretch>
        </p:blipFill>
        <p:spPr>
          <a:xfrm>
            <a:off x="6649617" y="216301"/>
            <a:ext cx="5126159" cy="5612261"/>
          </a:xfrm>
        </p:spPr>
      </p:pic>
      <p:sp>
        <p:nvSpPr>
          <p:cNvPr id="8" name="TextBox 7">
            <a:extLst>
              <a:ext uri="{FF2B5EF4-FFF2-40B4-BE49-F238E27FC236}">
                <a16:creationId xmlns:a16="http://schemas.microsoft.com/office/drawing/2014/main" id="{0145DDCC-1231-AB63-EE78-D014CA796CA7}"/>
              </a:ext>
            </a:extLst>
          </p:cNvPr>
          <p:cNvSpPr txBox="1"/>
          <p:nvPr/>
        </p:nvSpPr>
        <p:spPr>
          <a:xfrm>
            <a:off x="269271" y="1795141"/>
            <a:ext cx="5753802" cy="2031325"/>
          </a:xfrm>
          <a:prstGeom prst="rect">
            <a:avLst/>
          </a:prstGeom>
          <a:noFill/>
        </p:spPr>
        <p:txBody>
          <a:bodyPr wrap="square" rtlCol="0">
            <a:spAutoFit/>
          </a:bodyPr>
          <a:lstStyle/>
          <a:p>
            <a:r>
              <a:rPr lang="en-US" dirty="0"/>
              <a:t>3 </a:t>
            </a:r>
            <a:r>
              <a:rPr lang="en-US" dirty="0" err="1"/>
              <a:t>lớp</a:t>
            </a:r>
            <a:r>
              <a:rPr lang="en-US" dirty="0"/>
              <a:t> </a:t>
            </a:r>
            <a:r>
              <a:rPr lang="en-US" dirty="0" err="1"/>
              <a:t>màng</a:t>
            </a:r>
            <a:r>
              <a:rPr lang="en-US" dirty="0"/>
              <a:t>:</a:t>
            </a:r>
          </a:p>
          <a:p>
            <a:pPr marL="285750" indent="-285750">
              <a:buFont typeface="Arial" panose="020B0604020202020204" pitchFamily="34" charset="0"/>
              <a:buChar char="•"/>
            </a:pPr>
            <a:r>
              <a:rPr lang="en-US" dirty="0" err="1"/>
              <a:t>Màng</a:t>
            </a:r>
            <a:r>
              <a:rPr lang="en-US" dirty="0"/>
              <a:t> </a:t>
            </a:r>
            <a:r>
              <a:rPr lang="en-US" dirty="0" err="1"/>
              <a:t>cứng</a:t>
            </a:r>
            <a:r>
              <a:rPr lang="en-US" dirty="0"/>
              <a:t>: </a:t>
            </a:r>
            <a:r>
              <a:rPr lang="en-US" dirty="0" err="1"/>
              <a:t>dày</a:t>
            </a:r>
            <a:r>
              <a:rPr lang="en-US" dirty="0"/>
              <a:t> </a:t>
            </a:r>
            <a:r>
              <a:rPr lang="en-US" dirty="0" err="1"/>
              <a:t>nằm</a:t>
            </a:r>
            <a:r>
              <a:rPr lang="en-US" dirty="0"/>
              <a:t> </a:t>
            </a:r>
            <a:r>
              <a:rPr lang="en-US" dirty="0" err="1"/>
              <a:t>ngoài</a:t>
            </a:r>
            <a:r>
              <a:rPr lang="en-US" dirty="0"/>
              <a:t> </a:t>
            </a:r>
            <a:r>
              <a:rPr lang="en-US" dirty="0" err="1"/>
              <a:t>cùng</a:t>
            </a:r>
            <a:r>
              <a:rPr lang="en-US" dirty="0"/>
              <a:t>, </a:t>
            </a:r>
            <a:r>
              <a:rPr lang="en-US" dirty="0" err="1"/>
              <a:t>phía</a:t>
            </a:r>
            <a:r>
              <a:rPr lang="en-US" dirty="0"/>
              <a:t> </a:t>
            </a:r>
            <a:r>
              <a:rPr lang="en-US" dirty="0" err="1"/>
              <a:t>ngoài</a:t>
            </a:r>
            <a:r>
              <a:rPr lang="en-US" dirty="0"/>
              <a:t> </a:t>
            </a:r>
            <a:r>
              <a:rPr lang="en-US" dirty="0" err="1"/>
              <a:t>là</a:t>
            </a:r>
            <a:r>
              <a:rPr lang="en-US" dirty="0"/>
              <a:t> </a:t>
            </a:r>
            <a:r>
              <a:rPr lang="en-US" dirty="0" err="1"/>
              <a:t>khoang</a:t>
            </a:r>
            <a:r>
              <a:rPr lang="en-US" dirty="0"/>
              <a:t> </a:t>
            </a:r>
            <a:r>
              <a:rPr lang="en-US" dirty="0" err="1"/>
              <a:t>ngoài</a:t>
            </a:r>
            <a:r>
              <a:rPr lang="en-US" dirty="0"/>
              <a:t> </a:t>
            </a:r>
            <a:r>
              <a:rPr lang="en-US" dirty="0" err="1"/>
              <a:t>màng</a:t>
            </a:r>
            <a:r>
              <a:rPr lang="en-US" dirty="0"/>
              <a:t> </a:t>
            </a:r>
            <a:r>
              <a:rPr lang="en-US" dirty="0" err="1"/>
              <a:t>cứng</a:t>
            </a:r>
            <a:r>
              <a:rPr lang="en-US" dirty="0"/>
              <a:t>, </a:t>
            </a:r>
            <a:r>
              <a:rPr lang="en-US" dirty="0" err="1"/>
              <a:t>phần</a:t>
            </a:r>
            <a:r>
              <a:rPr lang="en-US" dirty="0"/>
              <a:t> </a:t>
            </a:r>
            <a:r>
              <a:rPr lang="en-US" dirty="0" err="1"/>
              <a:t>bụng</a:t>
            </a:r>
            <a:r>
              <a:rPr lang="en-US" dirty="0"/>
              <a:t> </a:t>
            </a:r>
            <a:r>
              <a:rPr lang="en-US" dirty="0" err="1"/>
              <a:t>khoang</a:t>
            </a:r>
            <a:r>
              <a:rPr lang="en-US" dirty="0"/>
              <a:t> NMC </a:t>
            </a:r>
            <a:r>
              <a:rPr lang="en-US" dirty="0" err="1"/>
              <a:t>có</a:t>
            </a:r>
            <a:r>
              <a:rPr lang="en-US" dirty="0"/>
              <a:t> </a:t>
            </a:r>
            <a:r>
              <a:rPr lang="en-US" dirty="0" err="1"/>
              <a:t>nhiều</a:t>
            </a:r>
            <a:r>
              <a:rPr lang="en-US" dirty="0"/>
              <a:t> </a:t>
            </a:r>
            <a:r>
              <a:rPr lang="en-US" dirty="0" err="1"/>
              <a:t>mạch</a:t>
            </a:r>
            <a:r>
              <a:rPr lang="en-US" dirty="0"/>
              <a:t> </a:t>
            </a:r>
            <a:r>
              <a:rPr lang="en-US" dirty="0" err="1"/>
              <a:t>máu</a:t>
            </a:r>
            <a:r>
              <a:rPr lang="en-US" dirty="0"/>
              <a:t> – TK, </a:t>
            </a:r>
            <a:r>
              <a:rPr lang="en-US" dirty="0" err="1"/>
              <a:t>phần</a:t>
            </a:r>
            <a:r>
              <a:rPr lang="en-US" dirty="0"/>
              <a:t> </a:t>
            </a:r>
            <a:r>
              <a:rPr lang="en-US" dirty="0" err="1"/>
              <a:t>sau</a:t>
            </a:r>
            <a:r>
              <a:rPr lang="en-US" dirty="0"/>
              <a:t> </a:t>
            </a:r>
            <a:r>
              <a:rPr lang="en-US" dirty="0" err="1"/>
              <a:t>ít</a:t>
            </a:r>
            <a:r>
              <a:rPr lang="en-US" dirty="0"/>
              <a:t> </a:t>
            </a:r>
            <a:r>
              <a:rPr lang="en-US" dirty="0" err="1"/>
              <a:t>hơn</a:t>
            </a:r>
            <a:r>
              <a:rPr lang="en-US" dirty="0"/>
              <a:t>.</a:t>
            </a:r>
          </a:p>
          <a:p>
            <a:pPr marL="285750" indent="-285750">
              <a:buFont typeface="Arial" panose="020B0604020202020204" pitchFamily="34" charset="0"/>
              <a:buChar char="•"/>
            </a:pPr>
            <a:r>
              <a:rPr lang="en-US" dirty="0" err="1"/>
              <a:t>Màng</a:t>
            </a:r>
            <a:r>
              <a:rPr lang="en-US" dirty="0"/>
              <a:t> </a:t>
            </a:r>
            <a:r>
              <a:rPr lang="en-US" dirty="0" err="1"/>
              <a:t>nhện</a:t>
            </a:r>
            <a:r>
              <a:rPr lang="en-US" dirty="0"/>
              <a:t>: </a:t>
            </a:r>
            <a:r>
              <a:rPr lang="en-US" dirty="0" err="1"/>
              <a:t>mỏng</a:t>
            </a:r>
            <a:r>
              <a:rPr lang="en-US" dirty="0"/>
              <a:t> </a:t>
            </a:r>
            <a:r>
              <a:rPr lang="en-US" dirty="0" err="1"/>
              <a:t>hơn</a:t>
            </a:r>
            <a:r>
              <a:rPr lang="en-US" dirty="0"/>
              <a:t> </a:t>
            </a:r>
            <a:r>
              <a:rPr lang="en-US" dirty="0" err="1"/>
              <a:t>nằm</a:t>
            </a:r>
            <a:r>
              <a:rPr lang="en-US" dirty="0"/>
              <a:t> </a:t>
            </a:r>
            <a:r>
              <a:rPr lang="en-US" dirty="0" err="1"/>
              <a:t>phía</a:t>
            </a:r>
            <a:r>
              <a:rPr lang="en-US" dirty="0"/>
              <a:t> </a:t>
            </a:r>
            <a:r>
              <a:rPr lang="en-US" dirty="0" err="1"/>
              <a:t>trong</a:t>
            </a:r>
            <a:r>
              <a:rPr lang="en-US" dirty="0"/>
              <a:t> </a:t>
            </a:r>
            <a:r>
              <a:rPr lang="en-US" dirty="0" err="1"/>
              <a:t>màng</a:t>
            </a:r>
            <a:r>
              <a:rPr lang="en-US" dirty="0"/>
              <a:t> </a:t>
            </a:r>
            <a:r>
              <a:rPr lang="en-US" dirty="0" err="1"/>
              <a:t>cứng</a:t>
            </a:r>
            <a:r>
              <a:rPr lang="en-US" dirty="0"/>
              <a:t> </a:t>
            </a:r>
            <a:r>
              <a:rPr lang="en-US" dirty="0" err="1"/>
              <a:t>và</a:t>
            </a:r>
            <a:r>
              <a:rPr lang="en-US" dirty="0"/>
              <a:t> </a:t>
            </a:r>
            <a:r>
              <a:rPr lang="en-US" dirty="0" err="1"/>
              <a:t>sát</a:t>
            </a:r>
            <a:r>
              <a:rPr lang="en-US" dirty="0"/>
              <a:t> </a:t>
            </a:r>
            <a:r>
              <a:rPr lang="en-US" dirty="0" err="1"/>
              <a:t>với</a:t>
            </a:r>
            <a:r>
              <a:rPr lang="en-US" dirty="0"/>
              <a:t> </a:t>
            </a:r>
            <a:r>
              <a:rPr lang="en-US" dirty="0" err="1"/>
              <a:t>màng</a:t>
            </a:r>
            <a:r>
              <a:rPr lang="en-US" dirty="0"/>
              <a:t> </a:t>
            </a:r>
            <a:r>
              <a:rPr lang="en-US" dirty="0" err="1"/>
              <a:t>cứng</a:t>
            </a:r>
            <a:endParaRPr lang="en-US" dirty="0"/>
          </a:p>
          <a:p>
            <a:pPr marL="285750" indent="-285750">
              <a:buFont typeface="Arial" panose="020B0604020202020204" pitchFamily="34" charset="0"/>
              <a:buChar char="•"/>
            </a:pPr>
            <a:r>
              <a:rPr lang="en-US" dirty="0" err="1"/>
              <a:t>Màng</a:t>
            </a:r>
            <a:r>
              <a:rPr lang="en-US" dirty="0"/>
              <a:t> </a:t>
            </a:r>
            <a:r>
              <a:rPr lang="en-US" dirty="0" err="1"/>
              <a:t>mềm</a:t>
            </a:r>
            <a:r>
              <a:rPr lang="en-US" dirty="0"/>
              <a:t>: </a:t>
            </a:r>
            <a:r>
              <a:rPr lang="en-US" dirty="0" err="1"/>
              <a:t>ôm</a:t>
            </a:r>
            <a:r>
              <a:rPr lang="en-US" dirty="0"/>
              <a:t> </a:t>
            </a:r>
            <a:r>
              <a:rPr lang="en-US" dirty="0" err="1"/>
              <a:t>quanh</a:t>
            </a:r>
            <a:r>
              <a:rPr lang="en-US" dirty="0"/>
              <a:t> </a:t>
            </a:r>
            <a:r>
              <a:rPr lang="en-US" dirty="0" err="1"/>
              <a:t>tủy</a:t>
            </a:r>
            <a:r>
              <a:rPr lang="en-US" dirty="0"/>
              <a:t> </a:t>
            </a:r>
            <a:r>
              <a:rPr lang="en-US" dirty="0" err="1"/>
              <a:t>sống</a:t>
            </a:r>
            <a:r>
              <a:rPr lang="en-US" dirty="0"/>
              <a:t> </a:t>
            </a:r>
            <a:r>
              <a:rPr lang="en-US" dirty="0" err="1"/>
              <a:t>và</a:t>
            </a:r>
            <a:r>
              <a:rPr lang="en-US" dirty="0"/>
              <a:t> </a:t>
            </a:r>
            <a:r>
              <a:rPr lang="en-US" dirty="0" err="1"/>
              <a:t>quanh</a:t>
            </a:r>
            <a:r>
              <a:rPr lang="en-US" dirty="0"/>
              <a:t> </a:t>
            </a:r>
            <a:r>
              <a:rPr lang="en-US" dirty="0" err="1"/>
              <a:t>rễ</a:t>
            </a:r>
            <a:r>
              <a:rPr lang="en-US" dirty="0"/>
              <a:t> </a:t>
            </a:r>
            <a:r>
              <a:rPr lang="en-US" dirty="0" err="1"/>
              <a:t>sống</a:t>
            </a:r>
            <a:endParaRPr lang="en-US" dirty="0"/>
          </a:p>
        </p:txBody>
      </p:sp>
      <p:sp>
        <p:nvSpPr>
          <p:cNvPr id="9" name="TextBox 8">
            <a:extLst>
              <a:ext uri="{FF2B5EF4-FFF2-40B4-BE49-F238E27FC236}">
                <a16:creationId xmlns:a16="http://schemas.microsoft.com/office/drawing/2014/main" id="{660987C4-04A1-1DDD-B4F2-DF0AB59F2D10}"/>
              </a:ext>
            </a:extLst>
          </p:cNvPr>
          <p:cNvSpPr txBox="1"/>
          <p:nvPr/>
        </p:nvSpPr>
        <p:spPr>
          <a:xfrm>
            <a:off x="6649617" y="6046838"/>
            <a:ext cx="5455859" cy="369332"/>
          </a:xfrm>
          <a:prstGeom prst="rect">
            <a:avLst/>
          </a:prstGeom>
          <a:noFill/>
        </p:spPr>
        <p:txBody>
          <a:bodyPr wrap="square" rtlCol="0">
            <a:spAutoFit/>
          </a:bodyPr>
          <a:lstStyle/>
          <a:p>
            <a:r>
              <a:rPr lang="en-US" i="1" dirty="0">
                <a:solidFill>
                  <a:srgbClr val="00B0F0"/>
                </a:solidFill>
              </a:rPr>
              <a:t>Spinal Hematomas: What a Radiologist Needs to Know</a:t>
            </a:r>
          </a:p>
        </p:txBody>
      </p:sp>
      <p:pic>
        <p:nvPicPr>
          <p:cNvPr id="10" name="Picture 9">
            <a:extLst>
              <a:ext uri="{FF2B5EF4-FFF2-40B4-BE49-F238E27FC236}">
                <a16:creationId xmlns:a16="http://schemas.microsoft.com/office/drawing/2014/main" id="{A9763BBE-6B1F-2F83-EE6E-B5BAC072C69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1970" r="5303" b="18371"/>
          <a:stretch/>
        </p:blipFill>
        <p:spPr>
          <a:xfrm>
            <a:off x="10603922" y="146849"/>
            <a:ext cx="1499755" cy="944845"/>
          </a:xfrm>
          <a:prstGeom prst="rect">
            <a:avLst/>
          </a:prstGeom>
          <a:effectLst>
            <a:outerShdw blurRad="50800" dist="38100" dir="18900000" algn="bl" rotWithShape="0">
              <a:prstClr val="black">
                <a:alpha val="40000"/>
              </a:prstClr>
            </a:outerShdw>
          </a:effectLst>
        </p:spPr>
      </p:pic>
    </p:spTree>
    <p:extLst>
      <p:ext uri="{BB962C8B-B14F-4D97-AF65-F5344CB8AC3E}">
        <p14:creationId xmlns:p14="http://schemas.microsoft.com/office/powerpoint/2010/main" val="42429370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1C56B-3771-007D-59D3-39C6286741FF}"/>
              </a:ext>
            </a:extLst>
          </p:cNvPr>
          <p:cNvSpPr>
            <a:spLocks noGrp="1"/>
          </p:cNvSpPr>
          <p:nvPr>
            <p:ph type="title"/>
          </p:nvPr>
        </p:nvSpPr>
        <p:spPr>
          <a:xfrm>
            <a:off x="2524924" y="365125"/>
            <a:ext cx="8828876" cy="1325563"/>
          </a:xfrm>
        </p:spPr>
        <p:txBody>
          <a:bodyPr/>
          <a:lstStyle/>
          <a:p>
            <a:r>
              <a:rPr lang="en-US" dirty="0"/>
              <a:t>GIẢI PHẪU</a:t>
            </a:r>
          </a:p>
        </p:txBody>
      </p:sp>
      <p:pic>
        <p:nvPicPr>
          <p:cNvPr id="4" name="Content Placeholder 3">
            <a:extLst>
              <a:ext uri="{FF2B5EF4-FFF2-40B4-BE49-F238E27FC236}">
                <a16:creationId xmlns:a16="http://schemas.microsoft.com/office/drawing/2014/main" id="{E72019B3-6579-9110-5644-78991BC85129}"/>
              </a:ext>
            </a:extLst>
          </p:cNvPr>
          <p:cNvPicPr>
            <a:picLocks noGrp="1" noChangeAspect="1"/>
          </p:cNvPicPr>
          <p:nvPr>
            <p:ph idx="1"/>
          </p:nvPr>
        </p:nvPicPr>
        <p:blipFill>
          <a:blip r:embed="rId3"/>
          <a:stretch>
            <a:fillRect/>
          </a:stretch>
        </p:blipFill>
        <p:spPr>
          <a:xfrm>
            <a:off x="6301281" y="64893"/>
            <a:ext cx="5791413" cy="6633951"/>
          </a:xfrm>
          <a:prstGeom prst="rect">
            <a:avLst/>
          </a:prstGeom>
        </p:spPr>
      </p:pic>
      <p:sp>
        <p:nvSpPr>
          <p:cNvPr id="5" name="TextBox 4">
            <a:extLst>
              <a:ext uri="{FF2B5EF4-FFF2-40B4-BE49-F238E27FC236}">
                <a16:creationId xmlns:a16="http://schemas.microsoft.com/office/drawing/2014/main" id="{C185071F-BBF0-766C-4215-AFAB4BA92730}"/>
              </a:ext>
            </a:extLst>
          </p:cNvPr>
          <p:cNvSpPr txBox="1"/>
          <p:nvPr/>
        </p:nvSpPr>
        <p:spPr>
          <a:xfrm>
            <a:off x="692644" y="3871600"/>
            <a:ext cx="5124119" cy="1107996"/>
          </a:xfrm>
          <a:prstGeom prst="rect">
            <a:avLst/>
          </a:prstGeom>
          <a:noFill/>
        </p:spPr>
        <p:txBody>
          <a:bodyPr wrap="square" rtlCol="0">
            <a:spAutoFit/>
          </a:bodyPr>
          <a:lstStyle/>
          <a:p>
            <a:r>
              <a:rPr lang="en-US" sz="2200" dirty="0" err="1"/>
              <a:t>Hình</a:t>
            </a:r>
            <a:r>
              <a:rPr lang="en-US" sz="2200" dirty="0"/>
              <a:t> 1: (a, b) T1 sagittal, (</a:t>
            </a:r>
            <a:r>
              <a:rPr lang="en-US" sz="2200" dirty="0" err="1"/>
              <a:t>c,d</a:t>
            </a:r>
            <a:r>
              <a:rPr lang="en-US" sz="2200" dirty="0"/>
              <a:t>)T2W axial </a:t>
            </a:r>
            <a:r>
              <a:rPr lang="en-US" sz="2200" dirty="0" err="1"/>
              <a:t>cho</a:t>
            </a:r>
            <a:r>
              <a:rPr lang="en-US" sz="2200" dirty="0"/>
              <a:t> </a:t>
            </a:r>
            <a:r>
              <a:rPr lang="en-US" sz="2200" dirty="0" err="1"/>
              <a:t>thấy</a:t>
            </a:r>
            <a:r>
              <a:rPr lang="en-US" sz="2200" dirty="0"/>
              <a:t> </a:t>
            </a:r>
            <a:r>
              <a:rPr lang="en-US" sz="2200" dirty="0" err="1"/>
              <a:t>giải</a:t>
            </a:r>
            <a:r>
              <a:rPr lang="en-US" sz="2200" dirty="0"/>
              <a:t> </a:t>
            </a:r>
            <a:r>
              <a:rPr lang="en-US" sz="2200" dirty="0" err="1"/>
              <a:t>phẫu</a:t>
            </a:r>
            <a:r>
              <a:rPr lang="en-US" sz="2200" dirty="0"/>
              <a:t> </a:t>
            </a:r>
            <a:r>
              <a:rPr lang="en-US" sz="2200" dirty="0" err="1"/>
              <a:t>các</a:t>
            </a:r>
            <a:r>
              <a:rPr lang="en-US" sz="2200" dirty="0"/>
              <a:t> </a:t>
            </a:r>
            <a:r>
              <a:rPr lang="en-US" sz="2200" dirty="0" err="1"/>
              <a:t>lớp</a:t>
            </a:r>
            <a:r>
              <a:rPr lang="en-US" sz="2200" dirty="0"/>
              <a:t> </a:t>
            </a:r>
            <a:r>
              <a:rPr lang="en-US" sz="2200" dirty="0" err="1"/>
              <a:t>màng</a:t>
            </a:r>
            <a:r>
              <a:rPr lang="en-US" sz="2200" dirty="0"/>
              <a:t> </a:t>
            </a:r>
            <a:r>
              <a:rPr lang="en-US" sz="2200" dirty="0" err="1"/>
              <a:t>tủy</a:t>
            </a:r>
            <a:r>
              <a:rPr lang="en-US" sz="2200" dirty="0"/>
              <a:t> </a:t>
            </a:r>
            <a:r>
              <a:rPr lang="en-US" sz="2200" dirty="0" err="1"/>
              <a:t>và</a:t>
            </a:r>
            <a:r>
              <a:rPr lang="en-US" sz="2200" dirty="0"/>
              <a:t> </a:t>
            </a:r>
            <a:r>
              <a:rPr lang="en-US" sz="2200" dirty="0" err="1"/>
              <a:t>các</a:t>
            </a:r>
            <a:r>
              <a:rPr lang="en-US" sz="2200" dirty="0"/>
              <a:t> </a:t>
            </a:r>
            <a:r>
              <a:rPr lang="en-US" sz="2200" dirty="0" err="1"/>
              <a:t>khoang</a:t>
            </a:r>
            <a:r>
              <a:rPr lang="en-US" sz="2200" dirty="0"/>
              <a:t>.</a:t>
            </a:r>
          </a:p>
        </p:txBody>
      </p:sp>
    </p:spTree>
    <p:extLst>
      <p:ext uri="{BB962C8B-B14F-4D97-AF65-F5344CB8AC3E}">
        <p14:creationId xmlns:p14="http://schemas.microsoft.com/office/powerpoint/2010/main" val="39659789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E6BC6-E2BD-7CF3-91C6-5F65B5B56239}"/>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6B2F9F23-7C60-EEBA-F6AB-580AF120ADCC}"/>
              </a:ext>
            </a:extLst>
          </p:cNvPr>
          <p:cNvPicPr>
            <a:picLocks noGrp="1" noChangeAspect="1"/>
          </p:cNvPicPr>
          <p:nvPr>
            <p:ph idx="1"/>
          </p:nvPr>
        </p:nvPicPr>
        <p:blipFill>
          <a:blip r:embed="rId3"/>
          <a:stretch>
            <a:fillRect/>
          </a:stretch>
        </p:blipFill>
        <p:spPr>
          <a:xfrm>
            <a:off x="672252" y="1679203"/>
            <a:ext cx="10192373" cy="4866993"/>
          </a:xfrm>
        </p:spPr>
      </p:pic>
      <p:pic>
        <p:nvPicPr>
          <p:cNvPr id="3" name="Picture 2">
            <a:extLst>
              <a:ext uri="{FF2B5EF4-FFF2-40B4-BE49-F238E27FC236}">
                <a16:creationId xmlns:a16="http://schemas.microsoft.com/office/drawing/2014/main" id="{6C72C267-893E-654A-CFBF-DD3DD72EBDA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1970" r="5303" b="18371"/>
          <a:stretch/>
        </p:blipFill>
        <p:spPr>
          <a:xfrm>
            <a:off x="10373497" y="284113"/>
            <a:ext cx="1499755" cy="944845"/>
          </a:xfrm>
          <a:prstGeom prst="rect">
            <a:avLst/>
          </a:prstGeom>
          <a:effectLst>
            <a:outerShdw blurRad="50800" dist="38100" dir="18900000" algn="bl" rotWithShape="0">
              <a:prstClr val="black">
                <a:alpha val="40000"/>
              </a:prstClr>
            </a:outerShdw>
          </a:effectLst>
        </p:spPr>
      </p:pic>
    </p:spTree>
    <p:extLst>
      <p:ext uri="{BB962C8B-B14F-4D97-AF65-F5344CB8AC3E}">
        <p14:creationId xmlns:p14="http://schemas.microsoft.com/office/powerpoint/2010/main" val="1422846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79612-476F-BB91-16E1-1D56D0259F9F}"/>
              </a:ext>
            </a:extLst>
          </p:cNvPr>
          <p:cNvSpPr>
            <a:spLocks noGrp="1"/>
          </p:cNvSpPr>
          <p:nvPr>
            <p:ph type="title"/>
          </p:nvPr>
        </p:nvSpPr>
        <p:spPr/>
        <p:txBody>
          <a:bodyPr/>
          <a:lstStyle/>
          <a:p>
            <a:r>
              <a:rPr lang="en-US" dirty="0"/>
              <a:t>TỤ MÁU NGOÀI MÀNG CỨNG</a:t>
            </a:r>
          </a:p>
        </p:txBody>
      </p:sp>
      <p:sp>
        <p:nvSpPr>
          <p:cNvPr id="3" name="Content Placeholder 2">
            <a:extLst>
              <a:ext uri="{FF2B5EF4-FFF2-40B4-BE49-F238E27FC236}">
                <a16:creationId xmlns:a16="http://schemas.microsoft.com/office/drawing/2014/main" id="{96AE7707-F20C-B539-A14D-7E80387622B0}"/>
              </a:ext>
            </a:extLst>
          </p:cNvPr>
          <p:cNvSpPr>
            <a:spLocks noGrp="1"/>
          </p:cNvSpPr>
          <p:nvPr>
            <p:ph idx="1"/>
          </p:nvPr>
        </p:nvSpPr>
        <p:spPr/>
        <p:txBody>
          <a:bodyPr>
            <a:normAutofit lnSpcReduction="10000"/>
          </a:bodyPr>
          <a:lstStyle/>
          <a:p>
            <a:r>
              <a:rPr lang="en-US" dirty="0"/>
              <a:t>Hay </a:t>
            </a:r>
            <a:r>
              <a:rPr lang="en-US" dirty="0" err="1"/>
              <a:t>gặp</a:t>
            </a:r>
            <a:r>
              <a:rPr lang="en-US" dirty="0"/>
              <a:t> </a:t>
            </a:r>
            <a:r>
              <a:rPr lang="en-US" dirty="0" err="1"/>
              <a:t>nhất</a:t>
            </a:r>
            <a:r>
              <a:rPr lang="en-US" dirty="0"/>
              <a:t> </a:t>
            </a:r>
            <a:r>
              <a:rPr lang="en-US" dirty="0" err="1"/>
              <a:t>trong</a:t>
            </a:r>
            <a:r>
              <a:rPr lang="en-US" dirty="0"/>
              <a:t> </a:t>
            </a:r>
            <a:r>
              <a:rPr lang="en-US" dirty="0" err="1"/>
              <a:t>máu</a:t>
            </a:r>
            <a:r>
              <a:rPr lang="en-US" dirty="0"/>
              <a:t> </a:t>
            </a:r>
            <a:r>
              <a:rPr lang="en-US" dirty="0" err="1"/>
              <a:t>tụ</a:t>
            </a:r>
            <a:r>
              <a:rPr lang="en-US" dirty="0"/>
              <a:t> </a:t>
            </a:r>
            <a:r>
              <a:rPr lang="en-US" dirty="0" err="1"/>
              <a:t>cột</a:t>
            </a:r>
            <a:r>
              <a:rPr lang="en-US" dirty="0"/>
              <a:t> </a:t>
            </a:r>
            <a:r>
              <a:rPr lang="en-US" dirty="0" err="1"/>
              <a:t>sống</a:t>
            </a:r>
            <a:r>
              <a:rPr lang="en-US" dirty="0"/>
              <a:t> </a:t>
            </a:r>
            <a:r>
              <a:rPr lang="en-US" dirty="0" err="1"/>
              <a:t>chiếm</a:t>
            </a:r>
            <a:r>
              <a:rPr lang="en-US" dirty="0"/>
              <a:t> 75% (40% </a:t>
            </a:r>
            <a:r>
              <a:rPr lang="en-US" dirty="0" err="1"/>
              <a:t>không</a:t>
            </a:r>
            <a:r>
              <a:rPr lang="en-US" dirty="0"/>
              <a:t> </a:t>
            </a:r>
            <a:r>
              <a:rPr lang="en-US" dirty="0" err="1"/>
              <a:t>tìm</a:t>
            </a:r>
            <a:r>
              <a:rPr lang="en-US" dirty="0"/>
              <a:t> </a:t>
            </a:r>
            <a:r>
              <a:rPr lang="en-US" dirty="0" err="1"/>
              <a:t>được</a:t>
            </a:r>
            <a:r>
              <a:rPr lang="en-US" dirty="0"/>
              <a:t> </a:t>
            </a:r>
            <a:r>
              <a:rPr lang="en-US" dirty="0" err="1"/>
              <a:t>căn</a:t>
            </a:r>
            <a:r>
              <a:rPr lang="en-US" dirty="0"/>
              <a:t> </a:t>
            </a:r>
            <a:r>
              <a:rPr lang="en-US" dirty="0" err="1"/>
              <a:t>nguyên</a:t>
            </a:r>
            <a:r>
              <a:rPr lang="en-US" dirty="0"/>
              <a:t>).</a:t>
            </a:r>
          </a:p>
          <a:p>
            <a:r>
              <a:rPr lang="en-US" dirty="0" err="1"/>
              <a:t>Khoang</a:t>
            </a:r>
            <a:r>
              <a:rPr lang="en-US" dirty="0"/>
              <a:t> MNC </a:t>
            </a:r>
            <a:r>
              <a:rPr lang="en-US" dirty="0" err="1"/>
              <a:t>là</a:t>
            </a:r>
            <a:r>
              <a:rPr lang="en-US" dirty="0"/>
              <a:t> </a:t>
            </a:r>
            <a:r>
              <a:rPr lang="en-US" dirty="0" err="1"/>
              <a:t>khoang</a:t>
            </a:r>
            <a:r>
              <a:rPr lang="en-US" dirty="0"/>
              <a:t> </a:t>
            </a:r>
            <a:r>
              <a:rPr lang="en-US" dirty="0" err="1"/>
              <a:t>mỡ</a:t>
            </a:r>
            <a:r>
              <a:rPr lang="en-US" dirty="0"/>
              <a:t> </a:t>
            </a:r>
            <a:r>
              <a:rPr lang="en-US" dirty="0" err="1"/>
              <a:t>nằm</a:t>
            </a:r>
            <a:r>
              <a:rPr lang="en-US" dirty="0"/>
              <a:t> </a:t>
            </a:r>
            <a:r>
              <a:rPr lang="en-US" dirty="0" err="1"/>
              <a:t>giữa</a:t>
            </a:r>
            <a:r>
              <a:rPr lang="en-US" dirty="0"/>
              <a:t> </a:t>
            </a:r>
            <a:r>
              <a:rPr lang="en-US" dirty="0" err="1"/>
              <a:t>màng</a:t>
            </a:r>
            <a:r>
              <a:rPr lang="en-US" dirty="0"/>
              <a:t> </a:t>
            </a:r>
            <a:r>
              <a:rPr lang="en-US" dirty="0" err="1"/>
              <a:t>cứng</a:t>
            </a:r>
            <a:r>
              <a:rPr lang="en-US" dirty="0"/>
              <a:t> </a:t>
            </a:r>
            <a:r>
              <a:rPr lang="en-US" dirty="0" err="1"/>
              <a:t>với</a:t>
            </a:r>
            <a:r>
              <a:rPr lang="en-US" dirty="0"/>
              <a:t> </a:t>
            </a:r>
            <a:r>
              <a:rPr lang="en-US" dirty="0" err="1"/>
              <a:t>xương</a:t>
            </a:r>
            <a:r>
              <a:rPr lang="en-US" dirty="0"/>
              <a:t> </a:t>
            </a:r>
            <a:r>
              <a:rPr lang="en-US" dirty="0" err="1"/>
              <a:t>và</a:t>
            </a:r>
            <a:r>
              <a:rPr lang="en-US" dirty="0"/>
              <a:t> DC </a:t>
            </a:r>
            <a:r>
              <a:rPr lang="en-US" dirty="0" err="1"/>
              <a:t>cột</a:t>
            </a:r>
            <a:r>
              <a:rPr lang="en-US" dirty="0"/>
              <a:t> </a:t>
            </a:r>
            <a:r>
              <a:rPr lang="en-US" dirty="0" err="1"/>
              <a:t>sống</a:t>
            </a:r>
            <a:r>
              <a:rPr lang="en-US" dirty="0"/>
              <a:t>.</a:t>
            </a:r>
          </a:p>
          <a:p>
            <a:r>
              <a:rPr lang="en-US" dirty="0" err="1"/>
              <a:t>Đây</a:t>
            </a:r>
            <a:r>
              <a:rPr lang="en-US" dirty="0"/>
              <a:t> </a:t>
            </a:r>
            <a:r>
              <a:rPr lang="en-US" dirty="0" err="1"/>
              <a:t>là</a:t>
            </a:r>
            <a:r>
              <a:rPr lang="en-US" dirty="0"/>
              <a:t> </a:t>
            </a:r>
            <a:r>
              <a:rPr lang="en-US" dirty="0" err="1"/>
              <a:t>khoang</a:t>
            </a:r>
            <a:r>
              <a:rPr lang="en-US" dirty="0"/>
              <a:t> </a:t>
            </a:r>
            <a:r>
              <a:rPr lang="en-US" dirty="0" err="1"/>
              <a:t>phong</a:t>
            </a:r>
            <a:r>
              <a:rPr lang="en-US" dirty="0"/>
              <a:t> </a:t>
            </a:r>
            <a:r>
              <a:rPr lang="en-US" dirty="0" err="1"/>
              <a:t>bế</a:t>
            </a:r>
            <a:r>
              <a:rPr lang="en-US" dirty="0"/>
              <a:t> </a:t>
            </a:r>
            <a:r>
              <a:rPr lang="en-US" dirty="0" err="1"/>
              <a:t>giảm</a:t>
            </a:r>
            <a:r>
              <a:rPr lang="en-US" dirty="0"/>
              <a:t> </a:t>
            </a:r>
            <a:r>
              <a:rPr lang="en-US" dirty="0" err="1"/>
              <a:t>đau</a:t>
            </a:r>
            <a:r>
              <a:rPr lang="en-US" dirty="0"/>
              <a:t>. </a:t>
            </a:r>
            <a:r>
              <a:rPr lang="en-US" dirty="0" err="1"/>
              <a:t>Các</a:t>
            </a:r>
            <a:r>
              <a:rPr lang="en-US" dirty="0"/>
              <a:t> </a:t>
            </a:r>
            <a:r>
              <a:rPr lang="en-US" dirty="0" err="1"/>
              <a:t>tĩnh</a:t>
            </a:r>
            <a:r>
              <a:rPr lang="en-US" dirty="0"/>
              <a:t> </a:t>
            </a:r>
            <a:r>
              <a:rPr lang="en-US" dirty="0" err="1"/>
              <a:t>mạch</a:t>
            </a:r>
            <a:r>
              <a:rPr lang="en-US" dirty="0"/>
              <a:t> NMC </a:t>
            </a:r>
            <a:r>
              <a:rPr lang="en-US" dirty="0" err="1"/>
              <a:t>không</a:t>
            </a:r>
            <a:r>
              <a:rPr lang="en-US" dirty="0"/>
              <a:t> </a:t>
            </a:r>
            <a:r>
              <a:rPr lang="en-US" dirty="0" err="1"/>
              <a:t>có</a:t>
            </a:r>
            <a:r>
              <a:rPr lang="en-US" dirty="0"/>
              <a:t> van, </a:t>
            </a:r>
            <a:r>
              <a:rPr lang="en-US" dirty="0" err="1"/>
              <a:t>áp</a:t>
            </a:r>
            <a:r>
              <a:rPr lang="en-US" dirty="0"/>
              <a:t> </a:t>
            </a:r>
            <a:r>
              <a:rPr lang="en-US" dirty="0" err="1"/>
              <a:t>lực</a:t>
            </a:r>
            <a:r>
              <a:rPr lang="en-US" dirty="0"/>
              <a:t> TM </a:t>
            </a:r>
            <a:r>
              <a:rPr lang="en-US" dirty="0" err="1"/>
              <a:t>phụ</a:t>
            </a:r>
            <a:r>
              <a:rPr lang="en-US" dirty="0"/>
              <a:t> </a:t>
            </a:r>
            <a:r>
              <a:rPr lang="en-US" dirty="0" err="1"/>
              <a:t>thuộc</a:t>
            </a:r>
            <a:r>
              <a:rPr lang="en-US" dirty="0"/>
              <a:t> </a:t>
            </a:r>
            <a:r>
              <a:rPr lang="en-US" dirty="0" err="1"/>
              <a:t>vào</a:t>
            </a:r>
            <a:r>
              <a:rPr lang="en-US" dirty="0"/>
              <a:t> </a:t>
            </a:r>
            <a:r>
              <a:rPr lang="en-US" dirty="0" err="1"/>
              <a:t>tư</a:t>
            </a:r>
            <a:r>
              <a:rPr lang="en-US" dirty="0"/>
              <a:t> </a:t>
            </a:r>
            <a:r>
              <a:rPr lang="en-US" dirty="0" err="1"/>
              <a:t>thế</a:t>
            </a:r>
            <a:r>
              <a:rPr lang="en-US" dirty="0"/>
              <a:t>, </a:t>
            </a:r>
            <a:r>
              <a:rPr lang="en-US" dirty="0" err="1"/>
              <a:t>áp</a:t>
            </a:r>
            <a:r>
              <a:rPr lang="en-US" dirty="0"/>
              <a:t> </a:t>
            </a:r>
            <a:r>
              <a:rPr lang="en-US" dirty="0" err="1"/>
              <a:t>lực</a:t>
            </a:r>
            <a:r>
              <a:rPr lang="en-US" dirty="0"/>
              <a:t> </a:t>
            </a:r>
            <a:r>
              <a:rPr lang="en-US" dirty="0" err="1"/>
              <a:t>ngực</a:t>
            </a:r>
            <a:r>
              <a:rPr lang="en-US" dirty="0"/>
              <a:t> – </a:t>
            </a:r>
            <a:r>
              <a:rPr lang="en-US" dirty="0" err="1"/>
              <a:t>bụng</a:t>
            </a:r>
            <a:r>
              <a:rPr lang="en-US" dirty="0"/>
              <a:t>, </a:t>
            </a:r>
            <a:r>
              <a:rPr lang="en-US" dirty="0" err="1"/>
              <a:t>áp</a:t>
            </a:r>
            <a:r>
              <a:rPr lang="en-US" dirty="0"/>
              <a:t> </a:t>
            </a:r>
            <a:r>
              <a:rPr lang="en-US" dirty="0" err="1"/>
              <a:t>lực</a:t>
            </a:r>
            <a:r>
              <a:rPr lang="en-US" dirty="0"/>
              <a:t> DNT.</a:t>
            </a:r>
          </a:p>
          <a:p>
            <a:r>
              <a:rPr lang="en-US" dirty="0" err="1"/>
              <a:t>Cần</a:t>
            </a:r>
            <a:r>
              <a:rPr lang="en-US" dirty="0"/>
              <a:t> </a:t>
            </a:r>
            <a:r>
              <a:rPr lang="en-US" dirty="0" err="1"/>
              <a:t>mô</a:t>
            </a:r>
            <a:r>
              <a:rPr lang="en-US" dirty="0"/>
              <a:t> </a:t>
            </a:r>
            <a:r>
              <a:rPr lang="en-US" dirty="0" err="1"/>
              <a:t>tả</a:t>
            </a:r>
            <a:r>
              <a:rPr lang="en-US" dirty="0"/>
              <a:t> </a:t>
            </a:r>
            <a:r>
              <a:rPr lang="en-US" dirty="0" err="1"/>
              <a:t>vị</a:t>
            </a:r>
            <a:r>
              <a:rPr lang="en-US" dirty="0"/>
              <a:t> </a:t>
            </a:r>
            <a:r>
              <a:rPr lang="en-US" dirty="0" err="1"/>
              <a:t>trí</a:t>
            </a:r>
            <a:r>
              <a:rPr lang="en-US" dirty="0"/>
              <a:t>: </a:t>
            </a:r>
            <a:r>
              <a:rPr lang="en-US" dirty="0" err="1"/>
              <a:t>sau</a:t>
            </a:r>
            <a:r>
              <a:rPr lang="en-US" dirty="0"/>
              <a:t>, </a:t>
            </a:r>
            <a:r>
              <a:rPr lang="en-US" dirty="0" err="1"/>
              <a:t>trước</a:t>
            </a:r>
            <a:r>
              <a:rPr lang="en-US" dirty="0"/>
              <a:t> </a:t>
            </a:r>
            <a:r>
              <a:rPr lang="en-US" dirty="0" err="1"/>
              <a:t>hoặc</a:t>
            </a:r>
            <a:r>
              <a:rPr lang="en-US" dirty="0"/>
              <a:t> </a:t>
            </a:r>
            <a:r>
              <a:rPr lang="en-US" dirty="0" err="1"/>
              <a:t>lan</a:t>
            </a:r>
            <a:r>
              <a:rPr lang="en-US" dirty="0"/>
              <a:t> </a:t>
            </a:r>
            <a:r>
              <a:rPr lang="en-US" dirty="0" err="1"/>
              <a:t>tỏa</a:t>
            </a:r>
            <a:r>
              <a:rPr lang="en-US" dirty="0"/>
              <a:t>.</a:t>
            </a:r>
          </a:p>
          <a:p>
            <a:r>
              <a:rPr lang="en-US" dirty="0" err="1">
                <a:solidFill>
                  <a:srgbClr val="FF0000"/>
                </a:solidFill>
              </a:rPr>
              <a:t>Đặc</a:t>
            </a:r>
            <a:r>
              <a:rPr lang="en-US" dirty="0">
                <a:solidFill>
                  <a:srgbClr val="FF0000"/>
                </a:solidFill>
              </a:rPr>
              <a:t> </a:t>
            </a:r>
            <a:r>
              <a:rPr lang="en-US" dirty="0" err="1">
                <a:solidFill>
                  <a:srgbClr val="FF0000"/>
                </a:solidFill>
              </a:rPr>
              <a:t>điểm</a:t>
            </a:r>
            <a:r>
              <a:rPr lang="en-US" dirty="0">
                <a:solidFill>
                  <a:srgbClr val="FF0000"/>
                </a:solidFill>
              </a:rPr>
              <a:t> </a:t>
            </a:r>
            <a:r>
              <a:rPr lang="en-US" dirty="0" err="1">
                <a:solidFill>
                  <a:srgbClr val="FF0000"/>
                </a:solidFill>
              </a:rPr>
              <a:t>hình</a:t>
            </a:r>
            <a:r>
              <a:rPr lang="en-US" dirty="0">
                <a:solidFill>
                  <a:srgbClr val="FF0000"/>
                </a:solidFill>
              </a:rPr>
              <a:t> </a:t>
            </a:r>
            <a:r>
              <a:rPr lang="en-US" dirty="0" err="1">
                <a:solidFill>
                  <a:srgbClr val="FF0000"/>
                </a:solidFill>
              </a:rPr>
              <a:t>ảnh</a:t>
            </a:r>
            <a:r>
              <a:rPr lang="en-US" dirty="0">
                <a:solidFill>
                  <a:srgbClr val="FF0000"/>
                </a:solidFill>
              </a:rPr>
              <a:t> </a:t>
            </a:r>
            <a:r>
              <a:rPr lang="en-US" dirty="0" err="1">
                <a:solidFill>
                  <a:srgbClr val="FF0000"/>
                </a:solidFill>
              </a:rPr>
              <a:t>trên</a:t>
            </a:r>
            <a:r>
              <a:rPr lang="en-US" dirty="0">
                <a:solidFill>
                  <a:srgbClr val="FF0000"/>
                </a:solidFill>
              </a:rPr>
              <a:t> MRI: </a:t>
            </a:r>
          </a:p>
          <a:p>
            <a:pPr marL="914400" lvl="1" indent="-457200">
              <a:buFont typeface="+mj-lt"/>
              <a:buAutoNum type="arabicPeriod"/>
            </a:pPr>
            <a:r>
              <a:rPr lang="en-US" dirty="0" err="1"/>
              <a:t>mất</a:t>
            </a:r>
            <a:r>
              <a:rPr lang="en-US" dirty="0"/>
              <a:t> </a:t>
            </a:r>
            <a:r>
              <a:rPr lang="en-US" dirty="0" err="1"/>
              <a:t>tín</a:t>
            </a:r>
            <a:r>
              <a:rPr lang="en-US" dirty="0"/>
              <a:t> </a:t>
            </a:r>
            <a:r>
              <a:rPr lang="en-US" dirty="0" err="1"/>
              <a:t>hiệu</a:t>
            </a:r>
            <a:r>
              <a:rPr lang="en-US" dirty="0"/>
              <a:t> </a:t>
            </a:r>
            <a:r>
              <a:rPr lang="en-US" dirty="0" err="1"/>
              <a:t>của</a:t>
            </a:r>
            <a:r>
              <a:rPr lang="en-US" dirty="0"/>
              <a:t> </a:t>
            </a:r>
            <a:r>
              <a:rPr lang="en-US" dirty="0" err="1"/>
              <a:t>khoang</a:t>
            </a:r>
            <a:r>
              <a:rPr lang="en-US" dirty="0"/>
              <a:t> </a:t>
            </a:r>
            <a:r>
              <a:rPr lang="en-US" dirty="0" err="1"/>
              <a:t>mỡ</a:t>
            </a:r>
            <a:r>
              <a:rPr lang="en-US" dirty="0"/>
              <a:t> </a:t>
            </a:r>
            <a:r>
              <a:rPr lang="en-US" dirty="0" err="1"/>
              <a:t>ngoài</a:t>
            </a:r>
            <a:r>
              <a:rPr lang="en-US" dirty="0"/>
              <a:t> </a:t>
            </a:r>
            <a:r>
              <a:rPr lang="en-US" dirty="0" err="1"/>
              <a:t>màng</a:t>
            </a:r>
            <a:r>
              <a:rPr lang="en-US" dirty="0"/>
              <a:t> </a:t>
            </a:r>
            <a:r>
              <a:rPr lang="en-US" dirty="0" err="1"/>
              <a:t>cứng</a:t>
            </a:r>
            <a:r>
              <a:rPr lang="en-US" dirty="0"/>
              <a:t> </a:t>
            </a:r>
          </a:p>
          <a:p>
            <a:pPr marL="914400" lvl="1" indent="-457200">
              <a:buFont typeface="+mj-lt"/>
              <a:buAutoNum type="arabicPeriod"/>
            </a:pPr>
            <a:r>
              <a:rPr lang="en-US" dirty="0" err="1"/>
              <a:t>đè</a:t>
            </a:r>
            <a:r>
              <a:rPr lang="en-US" dirty="0"/>
              <a:t> </a:t>
            </a:r>
            <a:r>
              <a:rPr lang="en-US" dirty="0" err="1"/>
              <a:t>ép</a:t>
            </a:r>
            <a:r>
              <a:rPr lang="en-US" dirty="0"/>
              <a:t> </a:t>
            </a:r>
            <a:r>
              <a:rPr lang="en-US" dirty="0" err="1"/>
              <a:t>màng</a:t>
            </a:r>
            <a:r>
              <a:rPr lang="en-US" dirty="0"/>
              <a:t> </a:t>
            </a:r>
            <a:r>
              <a:rPr lang="en-US" dirty="0" err="1"/>
              <a:t>cứng</a:t>
            </a:r>
            <a:r>
              <a:rPr lang="en-US" dirty="0"/>
              <a:t> </a:t>
            </a:r>
            <a:r>
              <a:rPr lang="en-US" dirty="0" err="1"/>
              <a:t>vào</a:t>
            </a:r>
            <a:r>
              <a:rPr lang="en-US" dirty="0"/>
              <a:t> </a:t>
            </a:r>
            <a:r>
              <a:rPr lang="en-US" dirty="0" err="1"/>
              <a:t>trong</a:t>
            </a:r>
            <a:r>
              <a:rPr lang="en-US" dirty="0"/>
              <a:t> </a:t>
            </a:r>
            <a:r>
              <a:rPr lang="en-US" dirty="0" err="1"/>
              <a:t>ống</a:t>
            </a:r>
            <a:r>
              <a:rPr lang="en-US" dirty="0"/>
              <a:t> </a:t>
            </a:r>
            <a:r>
              <a:rPr lang="en-US" dirty="0" err="1"/>
              <a:t>tủy</a:t>
            </a:r>
            <a:r>
              <a:rPr lang="en-US" dirty="0"/>
              <a:t>, </a:t>
            </a:r>
            <a:r>
              <a:rPr lang="en-US" dirty="0" err="1"/>
              <a:t>ranh</a:t>
            </a:r>
            <a:r>
              <a:rPr lang="en-US" dirty="0"/>
              <a:t> </a:t>
            </a:r>
            <a:r>
              <a:rPr lang="en-US" dirty="0" err="1"/>
              <a:t>giới</a:t>
            </a:r>
            <a:r>
              <a:rPr lang="en-US" dirty="0"/>
              <a:t> </a:t>
            </a:r>
            <a:r>
              <a:rPr lang="en-US" dirty="0" err="1"/>
              <a:t>rõ</a:t>
            </a:r>
            <a:r>
              <a:rPr lang="en-US" dirty="0"/>
              <a:t> </a:t>
            </a:r>
            <a:r>
              <a:rPr lang="en-US" dirty="0" err="1"/>
              <a:t>với</a:t>
            </a:r>
            <a:r>
              <a:rPr lang="en-US" dirty="0"/>
              <a:t> </a:t>
            </a:r>
            <a:r>
              <a:rPr lang="en-US" dirty="0" err="1"/>
              <a:t>ống</a:t>
            </a:r>
            <a:r>
              <a:rPr lang="en-US" dirty="0"/>
              <a:t> </a:t>
            </a:r>
            <a:r>
              <a:rPr lang="en-US" dirty="0" err="1"/>
              <a:t>tủy</a:t>
            </a:r>
            <a:r>
              <a:rPr lang="en-US" dirty="0"/>
              <a:t> do </a:t>
            </a:r>
            <a:r>
              <a:rPr lang="en-US" dirty="0" err="1"/>
              <a:t>màng</a:t>
            </a:r>
            <a:r>
              <a:rPr lang="en-US" dirty="0"/>
              <a:t> </a:t>
            </a:r>
            <a:r>
              <a:rPr lang="en-US" dirty="0" err="1"/>
              <a:t>cứng</a:t>
            </a:r>
            <a:r>
              <a:rPr lang="en-US" dirty="0"/>
              <a:t> </a:t>
            </a:r>
            <a:r>
              <a:rPr lang="en-US" dirty="0" err="1"/>
              <a:t>dày</a:t>
            </a:r>
            <a:r>
              <a:rPr lang="en-US" dirty="0"/>
              <a:t> </a:t>
            </a:r>
            <a:r>
              <a:rPr lang="en-US" dirty="0" err="1"/>
              <a:t>nằm</a:t>
            </a:r>
            <a:r>
              <a:rPr lang="en-US" dirty="0"/>
              <a:t> </a:t>
            </a:r>
            <a:r>
              <a:rPr lang="en-US" dirty="0" err="1"/>
              <a:t>ngăn</a:t>
            </a:r>
            <a:r>
              <a:rPr lang="en-US" dirty="0"/>
              <a:t> </a:t>
            </a:r>
            <a:r>
              <a:rPr lang="en-US" dirty="0" err="1"/>
              <a:t>cách</a:t>
            </a:r>
            <a:r>
              <a:rPr lang="en-US" dirty="0"/>
              <a:t>.</a:t>
            </a:r>
          </a:p>
          <a:p>
            <a:endParaRPr lang="en-US" dirty="0"/>
          </a:p>
        </p:txBody>
      </p:sp>
      <p:pic>
        <p:nvPicPr>
          <p:cNvPr id="4" name="Picture 3">
            <a:extLst>
              <a:ext uri="{FF2B5EF4-FFF2-40B4-BE49-F238E27FC236}">
                <a16:creationId xmlns:a16="http://schemas.microsoft.com/office/drawing/2014/main" id="{98EE61F8-9EEA-2A64-8357-50C60497081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1970" r="5303" b="18371"/>
          <a:stretch/>
        </p:blipFill>
        <p:spPr>
          <a:xfrm>
            <a:off x="10338101" y="230188"/>
            <a:ext cx="1499755" cy="944845"/>
          </a:xfrm>
          <a:prstGeom prst="rect">
            <a:avLst/>
          </a:prstGeom>
          <a:effectLst>
            <a:outerShdw blurRad="50800" dist="38100" dir="18900000" algn="bl" rotWithShape="0">
              <a:prstClr val="black">
                <a:alpha val="40000"/>
              </a:prstClr>
            </a:outerShdw>
          </a:effectLst>
        </p:spPr>
      </p:pic>
    </p:spTree>
    <p:extLst>
      <p:ext uri="{BB962C8B-B14F-4D97-AF65-F5344CB8AC3E}">
        <p14:creationId xmlns:p14="http://schemas.microsoft.com/office/powerpoint/2010/main" val="34145648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9B836-4B65-9138-17D1-498941CCF9FB}"/>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D7535321-96A4-36CA-A367-416EF0EAA7BC}"/>
              </a:ext>
            </a:extLst>
          </p:cNvPr>
          <p:cNvPicPr>
            <a:picLocks noGrp="1" noChangeAspect="1"/>
          </p:cNvPicPr>
          <p:nvPr>
            <p:ph idx="1"/>
          </p:nvPr>
        </p:nvPicPr>
        <p:blipFill>
          <a:blip r:embed="rId2"/>
          <a:stretch>
            <a:fillRect/>
          </a:stretch>
        </p:blipFill>
        <p:spPr>
          <a:xfrm>
            <a:off x="1114599" y="542925"/>
            <a:ext cx="9135034" cy="3935290"/>
          </a:xfrm>
          <a:prstGeom prst="rect">
            <a:avLst/>
          </a:prstGeom>
        </p:spPr>
      </p:pic>
      <p:sp>
        <p:nvSpPr>
          <p:cNvPr id="5" name="TextBox 4">
            <a:extLst>
              <a:ext uri="{FF2B5EF4-FFF2-40B4-BE49-F238E27FC236}">
                <a16:creationId xmlns:a16="http://schemas.microsoft.com/office/drawing/2014/main" id="{ABF6F6A0-6B9F-9E81-ED4C-D11615E49598}"/>
              </a:ext>
            </a:extLst>
          </p:cNvPr>
          <p:cNvSpPr txBox="1"/>
          <p:nvPr/>
        </p:nvSpPr>
        <p:spPr>
          <a:xfrm>
            <a:off x="480646" y="4970585"/>
            <a:ext cx="11230708" cy="1605568"/>
          </a:xfrm>
          <a:prstGeom prst="rect">
            <a:avLst/>
          </a:prstGeom>
          <a:noFill/>
        </p:spPr>
        <p:txBody>
          <a:bodyPr wrap="square" rtlCol="0">
            <a:spAutoFit/>
          </a:bodyPr>
          <a:lstStyle/>
          <a:p>
            <a:pPr algn="l"/>
            <a:r>
              <a:rPr lang="en-US" b="0" i="0" u="sng" dirty="0">
                <a:solidFill>
                  <a:srgbClr val="376FAA"/>
                </a:solidFill>
                <a:effectLst/>
                <a:highlight>
                  <a:srgbClr val="FFFCF0"/>
                </a:highlight>
                <a:latin typeface="Cambria" panose="02040503050406030204" pitchFamily="18" charset="0"/>
                <a:hlinkClick r:id="rId3"/>
              </a:rPr>
              <a:t>Figure 2.</a:t>
            </a:r>
            <a:endParaRPr lang="en-US" b="0" i="0" dirty="0">
              <a:solidFill>
                <a:srgbClr val="333333"/>
              </a:solidFill>
              <a:effectLst/>
              <a:highlight>
                <a:srgbClr val="FFFCF0"/>
              </a:highlight>
              <a:latin typeface="Cambria" panose="02040503050406030204" pitchFamily="18" charset="0"/>
            </a:endParaRPr>
          </a:p>
          <a:p>
            <a:pPr algn="l">
              <a:spcBef>
                <a:spcPts val="1000"/>
              </a:spcBef>
            </a:pPr>
            <a:r>
              <a:rPr lang="en-US" b="0" i="0" dirty="0">
                <a:solidFill>
                  <a:srgbClr val="333333"/>
                </a:solidFill>
                <a:effectLst/>
                <a:highlight>
                  <a:srgbClr val="FFFCF0"/>
                </a:highlight>
                <a:latin typeface="Cambria" panose="02040503050406030204" pitchFamily="18" charset="0"/>
              </a:rPr>
              <a:t>Sagittal </a:t>
            </a:r>
            <a:r>
              <a:rPr lang="en-US" b="0" i="1" dirty="0">
                <a:solidFill>
                  <a:srgbClr val="333333"/>
                </a:solidFill>
                <a:effectLst/>
                <a:highlight>
                  <a:srgbClr val="FFFCF0"/>
                </a:highlight>
                <a:latin typeface="Cambria" panose="02040503050406030204" pitchFamily="18" charset="0"/>
              </a:rPr>
              <a:t>T</a:t>
            </a:r>
            <a:r>
              <a:rPr lang="en-US" b="0" i="0" baseline="-25000" dirty="0">
                <a:solidFill>
                  <a:srgbClr val="333333"/>
                </a:solidFill>
                <a:effectLst/>
                <a:highlight>
                  <a:srgbClr val="FFFCF0"/>
                </a:highlight>
                <a:latin typeface="Cambria" panose="02040503050406030204" pitchFamily="18" charset="0"/>
              </a:rPr>
              <a:t>1</a:t>
            </a:r>
            <a:r>
              <a:rPr lang="en-US" b="0" i="0" dirty="0">
                <a:solidFill>
                  <a:srgbClr val="333333"/>
                </a:solidFill>
                <a:effectLst/>
                <a:highlight>
                  <a:srgbClr val="FFFCF0"/>
                </a:highlight>
                <a:latin typeface="Cambria" panose="02040503050406030204" pitchFamily="18" charset="0"/>
              </a:rPr>
              <a:t> (a) and </a:t>
            </a:r>
            <a:r>
              <a:rPr lang="en-US" b="0" i="1" dirty="0">
                <a:solidFill>
                  <a:srgbClr val="333333"/>
                </a:solidFill>
                <a:effectLst/>
                <a:highlight>
                  <a:srgbClr val="FFFCF0"/>
                </a:highlight>
                <a:latin typeface="Cambria" panose="02040503050406030204" pitchFamily="18" charset="0"/>
              </a:rPr>
              <a:t>T</a:t>
            </a:r>
            <a:r>
              <a:rPr lang="en-US" b="0" i="0" baseline="-25000" dirty="0">
                <a:solidFill>
                  <a:srgbClr val="333333"/>
                </a:solidFill>
                <a:effectLst/>
                <a:highlight>
                  <a:srgbClr val="FFFCF0"/>
                </a:highlight>
                <a:latin typeface="Cambria" panose="02040503050406030204" pitchFamily="18" charset="0"/>
              </a:rPr>
              <a:t>2</a:t>
            </a:r>
            <a:r>
              <a:rPr lang="en-US" b="0" i="0" dirty="0">
                <a:solidFill>
                  <a:srgbClr val="333333"/>
                </a:solidFill>
                <a:effectLst/>
                <a:highlight>
                  <a:srgbClr val="FFFCF0"/>
                </a:highlight>
                <a:latin typeface="Cambria" panose="02040503050406030204" pitchFamily="18" charset="0"/>
              </a:rPr>
              <a:t> (b) weighted images and axial </a:t>
            </a:r>
            <a:r>
              <a:rPr lang="en-US" b="0" i="1" dirty="0">
                <a:solidFill>
                  <a:srgbClr val="333333"/>
                </a:solidFill>
                <a:effectLst/>
                <a:highlight>
                  <a:srgbClr val="FFFCF0"/>
                </a:highlight>
                <a:latin typeface="Cambria" panose="02040503050406030204" pitchFamily="18" charset="0"/>
              </a:rPr>
              <a:t>T</a:t>
            </a:r>
            <a:r>
              <a:rPr lang="en-US" b="0" i="0" baseline="-25000" dirty="0">
                <a:solidFill>
                  <a:srgbClr val="333333"/>
                </a:solidFill>
                <a:effectLst/>
                <a:highlight>
                  <a:srgbClr val="FFFCF0"/>
                </a:highlight>
                <a:latin typeface="Cambria" panose="02040503050406030204" pitchFamily="18" charset="0"/>
              </a:rPr>
              <a:t>1</a:t>
            </a:r>
            <a:r>
              <a:rPr lang="en-US" b="0" i="0" dirty="0">
                <a:solidFill>
                  <a:srgbClr val="333333"/>
                </a:solidFill>
                <a:effectLst/>
                <a:highlight>
                  <a:srgbClr val="FFFCF0"/>
                </a:highlight>
                <a:latin typeface="Cambria" panose="02040503050406030204" pitchFamily="18" charset="0"/>
              </a:rPr>
              <a:t> (c) and </a:t>
            </a:r>
            <a:r>
              <a:rPr lang="en-US" b="0" i="1" dirty="0">
                <a:solidFill>
                  <a:srgbClr val="333333"/>
                </a:solidFill>
                <a:effectLst/>
                <a:highlight>
                  <a:srgbClr val="FFFCF0"/>
                </a:highlight>
                <a:latin typeface="Cambria" panose="02040503050406030204" pitchFamily="18" charset="0"/>
              </a:rPr>
              <a:t>T</a:t>
            </a:r>
            <a:r>
              <a:rPr lang="en-US" b="0" i="0" baseline="-25000" dirty="0">
                <a:solidFill>
                  <a:srgbClr val="333333"/>
                </a:solidFill>
                <a:effectLst/>
                <a:highlight>
                  <a:srgbClr val="FFFCF0"/>
                </a:highlight>
                <a:latin typeface="Cambria" panose="02040503050406030204" pitchFamily="18" charset="0"/>
              </a:rPr>
              <a:t>2</a:t>
            </a:r>
            <a:r>
              <a:rPr lang="en-US" b="0" i="0" dirty="0">
                <a:solidFill>
                  <a:srgbClr val="333333"/>
                </a:solidFill>
                <a:effectLst/>
                <a:highlight>
                  <a:srgbClr val="FFFCF0"/>
                </a:highlight>
                <a:latin typeface="Cambria" panose="02040503050406030204" pitchFamily="18" charset="0"/>
              </a:rPr>
              <a:t> (d) weighted images of the lumbar spine depicting a posterior epidural </a:t>
            </a:r>
            <a:r>
              <a:rPr lang="en-US" b="0" i="0" dirty="0" err="1">
                <a:solidFill>
                  <a:srgbClr val="333333"/>
                </a:solidFill>
                <a:effectLst/>
                <a:highlight>
                  <a:srgbClr val="FFFCF0"/>
                </a:highlight>
                <a:latin typeface="Cambria" panose="02040503050406030204" pitchFamily="18" charset="0"/>
              </a:rPr>
              <a:t>haematoma</a:t>
            </a:r>
            <a:r>
              <a:rPr lang="en-US" b="0" i="0" dirty="0">
                <a:solidFill>
                  <a:srgbClr val="333333"/>
                </a:solidFill>
                <a:effectLst/>
                <a:highlight>
                  <a:srgbClr val="FFFCF0"/>
                </a:highlight>
                <a:latin typeface="Cambria" panose="02040503050406030204" pitchFamily="18" charset="0"/>
              </a:rPr>
              <a:t> (white arrows). Loss of the normal epidural fat signal in the posterior epidural space is a useful locational sign. Bulging of the dura into the canal may be seen as a smooth thin hypointense line displaced by the </a:t>
            </a:r>
            <a:r>
              <a:rPr lang="en-US" b="0" i="0" dirty="0" err="1">
                <a:solidFill>
                  <a:srgbClr val="333333"/>
                </a:solidFill>
                <a:effectLst/>
                <a:highlight>
                  <a:srgbClr val="FFFCF0"/>
                </a:highlight>
                <a:latin typeface="Cambria" panose="02040503050406030204" pitchFamily="18" charset="0"/>
              </a:rPr>
              <a:t>haematoma</a:t>
            </a:r>
            <a:r>
              <a:rPr lang="en-US" b="0" i="0" dirty="0">
                <a:solidFill>
                  <a:srgbClr val="333333"/>
                </a:solidFill>
                <a:effectLst/>
                <a:highlight>
                  <a:srgbClr val="FFFCF0"/>
                </a:highlight>
                <a:latin typeface="Cambria" panose="02040503050406030204" pitchFamily="18" charset="0"/>
              </a:rPr>
              <a:t>.</a:t>
            </a:r>
          </a:p>
        </p:txBody>
      </p:sp>
      <p:pic>
        <p:nvPicPr>
          <p:cNvPr id="3" name="Picture 2">
            <a:extLst>
              <a:ext uri="{FF2B5EF4-FFF2-40B4-BE49-F238E27FC236}">
                <a16:creationId xmlns:a16="http://schemas.microsoft.com/office/drawing/2014/main" id="{3A756063-B168-9B7A-B0DF-14F7CCC8492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1970" r="5303" b="18371"/>
          <a:stretch/>
        </p:blipFill>
        <p:spPr>
          <a:xfrm>
            <a:off x="10542143" y="207533"/>
            <a:ext cx="1499755" cy="944845"/>
          </a:xfrm>
          <a:prstGeom prst="rect">
            <a:avLst/>
          </a:prstGeom>
          <a:effectLst>
            <a:outerShdw blurRad="50800" dist="38100" dir="18900000" algn="bl" rotWithShape="0">
              <a:prstClr val="black">
                <a:alpha val="40000"/>
              </a:prstClr>
            </a:outerShdw>
          </a:effectLst>
        </p:spPr>
      </p:pic>
    </p:spTree>
    <p:extLst>
      <p:ext uri="{BB962C8B-B14F-4D97-AF65-F5344CB8AC3E}">
        <p14:creationId xmlns:p14="http://schemas.microsoft.com/office/powerpoint/2010/main" val="382015451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1678</TotalTime>
  <Words>2227</Words>
  <Application>Microsoft Office PowerPoint</Application>
  <PresentationFormat>Widescreen</PresentationFormat>
  <Paragraphs>104</Paragraphs>
  <Slides>29</Slides>
  <Notes>11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Arial</vt:lpstr>
      <vt:lpstr>Calibri</vt:lpstr>
      <vt:lpstr>Calibri Light</vt:lpstr>
      <vt:lpstr>Cambria</vt:lpstr>
      <vt:lpstr>Wingdings</vt:lpstr>
      <vt:lpstr>Office Theme</vt:lpstr>
      <vt:lpstr>CASE LÂM SÀNG</vt:lpstr>
      <vt:lpstr>TỤ MÁU TRONG ỐNG SỐNG</vt:lpstr>
      <vt:lpstr>GIỚI THIỆU</vt:lpstr>
      <vt:lpstr>Giới thiệu</vt:lpstr>
      <vt:lpstr>Giải phẫu</vt:lpstr>
      <vt:lpstr>GIẢI PHẪU</vt:lpstr>
      <vt:lpstr>PowerPoint Presentation</vt:lpstr>
      <vt:lpstr>TỤ MÁU NGOÀI MÀNG CỨNG</vt:lpstr>
      <vt:lpstr>PowerPoint Presentation</vt:lpstr>
      <vt:lpstr>PowerPoint Presentation</vt:lpstr>
      <vt:lpstr>PowerPoint Presentation</vt:lpstr>
      <vt:lpstr>PowerPoint Presentation</vt:lpstr>
      <vt:lpstr>Figure 15. Sagittal T1 (a), STIR (b) and axial T2 (c) demonstrate a posterior epidural abscess (black arrows) secondary to facet joint septic arthritis. The dura is displaced anteriorly (white arrows). Diffuse contrast enhancement and the clinical presentation (subacute presentation, pyrexia) helped to differentiate abscess from haematoma in this case. STIR, short tauinversion-recovery. </vt:lpstr>
      <vt:lpstr>TỤ MÁU DƯỚI MÀNG CỨNG</vt:lpstr>
      <vt:lpstr> Dấu Mercedes –Benz đảo ngược</vt:lpstr>
      <vt:lpstr>PowerPoint Presentation</vt:lpstr>
      <vt:lpstr>Figure 7. Sagittal T1 (a) and T2 (b) weighted images of the thoracolumbar spine, and axial T2 (c) and T1 (d) weighted images of the thoracolumbar spine depicting a a large posterolateral subdural haematoma causing spinal cord compression. </vt:lpstr>
      <vt:lpstr>XUẤT HUYẾT DƯỚI NHỆN</vt:lpstr>
      <vt:lpstr>PowerPoint Presentation</vt:lpstr>
      <vt:lpstr>Figure 8. Sagittal T1 (a) and T2 (b) weighted images of the thoracolumbar spine, and axial T2 (c) weighted image of the lumbar spine depicting an extensive subarachnoid haematoma, fluid–fluid levels are a distinguishing feature of SAH. SAH usually spreads rather than becoming contained focally and may layer within the distal thecal sac. SAH,subarachnoid haemorrhage. </vt:lpstr>
      <vt:lpstr>Figure 9. T2sagittal (a) and axial (b, c) demonstrates subdural and SAH in the lumbar spine post-trauma; a 3 mm subdural haematoma is seen anteriorly (white arrows) and fluid–fluid levels indicate SAH settled posteriorly (black arrows). SAH,subarachnoid haemorrhage. </vt:lpstr>
      <vt:lpstr>XUẤT HUYẾT TỦY SỐNG</vt:lpstr>
      <vt:lpstr>Figure 10. Sagittal T2 STIR image (a) and axial T2 GRE image (b) of the cervical spine demonstrating extensive cord oedema (white arrow) with intramedullary haemorrhage (black arrow) which is often seen in the presence of intramedullary haemorrhage. Intramedullary haemorrhage is seen as a foci of hypointense signal usually within the central grey matter of the cord. GRE,gradient echo; STIR, short tau inversion-recovery. </vt:lpstr>
      <vt:lpstr>Figure 11. Axial T2 (a) demonstrates cord swelling and oedema (white arrow) and axial GRE (b) shows intramedullary haemorrhage (black arrow). GRE,gradient echo. </vt:lpstr>
      <vt:lpstr>TỤ MÁU CỘT SỐNG NHIỀU HÌNH THÁI</vt:lpstr>
      <vt:lpstr>Figure 12. Sagittal (a) and axial T1 (b) images of the thoracic spine demonstrating subdural haematoma anteriorly (black arrow). Sagittal T1 (c) and T2 (d) images of the lumbosacral spine, demonstrating SAH settling at the level of the sacrum (white arrows). SAH,subarachnoid haemorrhage.</vt:lpstr>
      <vt:lpstr>Figure 13. Epidural haematoma extends throughout the epidural space (anterior, lateral, posterior) (broken white arrows). Cord oedema (black arrow) is seen on T2 imaging, intramedullary haemorrhage is evident on axial T2 (b) and GRE (c) (solid white arrows). </vt:lpstr>
      <vt:lpstr>Kết luận</vt:lpstr>
      <vt:lpstr>Tài liệu tham khảo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CASE LÂM SÀNG</dc:title>
  <dc:creator>Le Tuyen</dc:creator>
  <cp:lastModifiedBy>Le Tuyen</cp:lastModifiedBy>
  <cp:revision>23</cp:revision>
  <dcterms:created xsi:type="dcterms:W3CDTF">2024-05-14T14:00:06Z</dcterms:created>
  <dcterms:modified xsi:type="dcterms:W3CDTF">2024-05-16T05:33:05Z</dcterms:modified>
</cp:coreProperties>
</file>